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9"/>
  </p:sldMasterIdLst>
  <p:notesMasterIdLst>
    <p:notesMasterId r:id="rId218"/>
  </p:notesMasterIdLst>
  <p:sldIdLst>
    <p:sldId id="256" r:id="rId30"/>
    <p:sldId id="547" r:id="rId31"/>
    <p:sldId id="548" r:id="rId32"/>
    <p:sldId id="549" r:id="rId33"/>
    <p:sldId id="257" r:id="rId34"/>
    <p:sldId id="258" r:id="rId35"/>
    <p:sldId id="393" r:id="rId36"/>
    <p:sldId id="556" r:id="rId37"/>
    <p:sldId id="260" r:id="rId38"/>
    <p:sldId id="261" r:id="rId39"/>
    <p:sldId id="327" r:id="rId40"/>
    <p:sldId id="394" r:id="rId41"/>
    <p:sldId id="395" r:id="rId42"/>
    <p:sldId id="396" r:id="rId43"/>
    <p:sldId id="397" r:id="rId44"/>
    <p:sldId id="398" r:id="rId45"/>
    <p:sldId id="399" r:id="rId46"/>
    <p:sldId id="400" r:id="rId47"/>
    <p:sldId id="401" r:id="rId48"/>
    <p:sldId id="402" r:id="rId49"/>
    <p:sldId id="403" r:id="rId50"/>
    <p:sldId id="404" r:id="rId51"/>
    <p:sldId id="405" r:id="rId52"/>
    <p:sldId id="406" r:id="rId53"/>
    <p:sldId id="407" r:id="rId54"/>
    <p:sldId id="408" r:id="rId55"/>
    <p:sldId id="409" r:id="rId56"/>
    <p:sldId id="410" r:id="rId57"/>
    <p:sldId id="411" r:id="rId58"/>
    <p:sldId id="412" r:id="rId59"/>
    <p:sldId id="413" r:id="rId60"/>
    <p:sldId id="414" r:id="rId61"/>
    <p:sldId id="415" r:id="rId62"/>
    <p:sldId id="416" r:id="rId63"/>
    <p:sldId id="417" r:id="rId64"/>
    <p:sldId id="325" r:id="rId65"/>
    <p:sldId id="430" r:id="rId66"/>
    <p:sldId id="418" r:id="rId67"/>
    <p:sldId id="267" r:id="rId68"/>
    <p:sldId id="268" r:id="rId69"/>
    <p:sldId id="419" r:id="rId70"/>
    <p:sldId id="420" r:id="rId71"/>
    <p:sldId id="421" r:id="rId72"/>
    <p:sldId id="422" r:id="rId73"/>
    <p:sldId id="423" r:id="rId74"/>
    <p:sldId id="424" r:id="rId75"/>
    <p:sldId id="425" r:id="rId76"/>
    <p:sldId id="426" r:id="rId77"/>
    <p:sldId id="427" r:id="rId78"/>
    <p:sldId id="354" r:id="rId79"/>
    <p:sldId id="388" r:id="rId80"/>
    <p:sldId id="442" r:id="rId81"/>
    <p:sldId id="337" r:id="rId82"/>
    <p:sldId id="554" r:id="rId83"/>
    <p:sldId id="555" r:id="rId84"/>
    <p:sldId id="428" r:id="rId85"/>
    <p:sldId id="429" r:id="rId86"/>
    <p:sldId id="340" r:id="rId87"/>
    <p:sldId id="305" r:id="rId88"/>
    <p:sldId id="265" r:id="rId89"/>
    <p:sldId id="443" r:id="rId90"/>
    <p:sldId id="444" r:id="rId91"/>
    <p:sldId id="550" r:id="rId92"/>
    <p:sldId id="445" r:id="rId93"/>
    <p:sldId id="389" r:id="rId94"/>
    <p:sldId id="266" r:id="rId95"/>
    <p:sldId id="300" r:id="rId96"/>
    <p:sldId id="301" r:id="rId97"/>
    <p:sldId id="448" r:id="rId98"/>
    <p:sldId id="302" r:id="rId99"/>
    <p:sldId id="303" r:id="rId100"/>
    <p:sldId id="470" r:id="rId101"/>
    <p:sldId id="390" r:id="rId102"/>
    <p:sldId id="552" r:id="rId103"/>
    <p:sldId id="391" r:id="rId104"/>
    <p:sldId id="364" r:id="rId105"/>
    <p:sldId id="452" r:id="rId106"/>
    <p:sldId id="453" r:id="rId107"/>
    <p:sldId id="446" r:id="rId108"/>
    <p:sldId id="447" r:id="rId109"/>
    <p:sldId id="362" r:id="rId110"/>
    <p:sldId id="363" r:id="rId111"/>
    <p:sldId id="449" r:id="rId112"/>
    <p:sldId id="450" r:id="rId113"/>
    <p:sldId id="441" r:id="rId114"/>
    <p:sldId id="335" r:id="rId115"/>
    <p:sldId id="451" r:id="rId116"/>
    <p:sldId id="454" r:id="rId117"/>
    <p:sldId id="455" r:id="rId118"/>
    <p:sldId id="456" r:id="rId119"/>
    <p:sldId id="457" r:id="rId120"/>
    <p:sldId id="538" r:id="rId121"/>
    <p:sldId id="458" r:id="rId122"/>
    <p:sldId id="459" r:id="rId123"/>
    <p:sldId id="460" r:id="rId124"/>
    <p:sldId id="431" r:id="rId125"/>
    <p:sldId id="432" r:id="rId126"/>
    <p:sldId id="461" r:id="rId127"/>
    <p:sldId id="433" r:id="rId128"/>
    <p:sldId id="462" r:id="rId129"/>
    <p:sldId id="463" r:id="rId130"/>
    <p:sldId id="464" r:id="rId131"/>
    <p:sldId id="468" r:id="rId132"/>
    <p:sldId id="465" r:id="rId133"/>
    <p:sldId id="469" r:id="rId134"/>
    <p:sldId id="466" r:id="rId135"/>
    <p:sldId id="467" r:id="rId136"/>
    <p:sldId id="471" r:id="rId137"/>
    <p:sldId id="472" r:id="rId138"/>
    <p:sldId id="473" r:id="rId139"/>
    <p:sldId id="474" r:id="rId140"/>
    <p:sldId id="475" r:id="rId141"/>
    <p:sldId id="478" r:id="rId142"/>
    <p:sldId id="479" r:id="rId143"/>
    <p:sldId id="306" r:id="rId144"/>
    <p:sldId id="480" r:id="rId145"/>
    <p:sldId id="309" r:id="rId146"/>
    <p:sldId id="482" r:id="rId147"/>
    <p:sldId id="311" r:id="rId148"/>
    <p:sldId id="481" r:id="rId149"/>
    <p:sldId id="483" r:id="rId150"/>
    <p:sldId id="484" r:id="rId151"/>
    <p:sldId id="485" r:id="rId152"/>
    <p:sldId id="487" r:id="rId153"/>
    <p:sldId id="488" r:id="rId154"/>
    <p:sldId id="486" r:id="rId155"/>
    <p:sldId id="489" r:id="rId156"/>
    <p:sldId id="490" r:id="rId157"/>
    <p:sldId id="491" r:id="rId158"/>
    <p:sldId id="492" r:id="rId159"/>
    <p:sldId id="493" r:id="rId160"/>
    <p:sldId id="494" r:id="rId161"/>
    <p:sldId id="496" r:id="rId162"/>
    <p:sldId id="497" r:id="rId163"/>
    <p:sldId id="495" r:id="rId164"/>
    <p:sldId id="499" r:id="rId165"/>
    <p:sldId id="498" r:id="rId166"/>
    <p:sldId id="500" r:id="rId167"/>
    <p:sldId id="501" r:id="rId168"/>
    <p:sldId id="502" r:id="rId169"/>
    <p:sldId id="503" r:id="rId170"/>
    <p:sldId id="504" r:id="rId171"/>
    <p:sldId id="505" r:id="rId172"/>
    <p:sldId id="506" r:id="rId173"/>
    <p:sldId id="507" r:id="rId174"/>
    <p:sldId id="508" r:id="rId175"/>
    <p:sldId id="509" r:id="rId176"/>
    <p:sldId id="510" r:id="rId177"/>
    <p:sldId id="511" r:id="rId178"/>
    <p:sldId id="512" r:id="rId179"/>
    <p:sldId id="513" r:id="rId180"/>
    <p:sldId id="514" r:id="rId181"/>
    <p:sldId id="525" r:id="rId182"/>
    <p:sldId id="526" r:id="rId183"/>
    <p:sldId id="527" r:id="rId184"/>
    <p:sldId id="528" r:id="rId185"/>
    <p:sldId id="529" r:id="rId186"/>
    <p:sldId id="531" r:id="rId187"/>
    <p:sldId id="532" r:id="rId188"/>
    <p:sldId id="533" r:id="rId189"/>
    <p:sldId id="534" r:id="rId190"/>
    <p:sldId id="535" r:id="rId191"/>
    <p:sldId id="536" r:id="rId192"/>
    <p:sldId id="537" r:id="rId193"/>
    <p:sldId id="541" r:id="rId194"/>
    <p:sldId id="278" r:id="rId195"/>
    <p:sldId id="371" r:id="rId196"/>
    <p:sldId id="344" r:id="rId197"/>
    <p:sldId id="345" r:id="rId198"/>
    <p:sldId id="323" r:id="rId199"/>
    <p:sldId id="542" r:id="rId200"/>
    <p:sldId id="543" r:id="rId201"/>
    <p:sldId id="546" r:id="rId202"/>
    <p:sldId id="544" r:id="rId203"/>
    <p:sldId id="545" r:id="rId204"/>
    <p:sldId id="539" r:id="rId205"/>
    <p:sldId id="540" r:id="rId206"/>
    <p:sldId id="282" r:id="rId207"/>
    <p:sldId id="328" r:id="rId208"/>
    <p:sldId id="329" r:id="rId209"/>
    <p:sldId id="330" r:id="rId210"/>
    <p:sldId id="331" r:id="rId211"/>
    <p:sldId id="332" r:id="rId212"/>
    <p:sldId id="333" r:id="rId213"/>
    <p:sldId id="334" r:id="rId214"/>
    <p:sldId id="343" r:id="rId215"/>
    <p:sldId id="296" r:id="rId216"/>
    <p:sldId id="553" r:id="rId217"/>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 id="2" name="Bharani Tarun HDR" initials="BTH" lastIdx="1" clrIdx="1">
    <p:extLst>
      <p:ext uri="{19B8F6BF-5375-455C-9EA6-DF929625EA0E}">
        <p15:presenceInfo xmlns:p15="http://schemas.microsoft.com/office/powerpoint/2012/main" userId="S::tarun.bharani@zf.com::ab02101d-1e38-4ec7-aa34-8e64e95743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9" autoAdjust="0"/>
    <p:restoredTop sz="94660"/>
  </p:normalViewPr>
  <p:slideViewPr>
    <p:cSldViewPr>
      <p:cViewPr varScale="1">
        <p:scale>
          <a:sx n="74" d="100"/>
          <a:sy n="74" d="100"/>
        </p:scale>
        <p:origin x="1248" y="72"/>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88.xml"/><Relationship Id="rId21" Type="http://schemas.openxmlformats.org/officeDocument/2006/relationships/customXml" Target="../customXml/item21.xml"/><Relationship Id="rId42" Type="http://schemas.openxmlformats.org/officeDocument/2006/relationships/slide" Target="slides/slide13.xml"/><Relationship Id="rId63" Type="http://schemas.openxmlformats.org/officeDocument/2006/relationships/slide" Target="slides/slide34.xml"/><Relationship Id="rId84" Type="http://schemas.openxmlformats.org/officeDocument/2006/relationships/slide" Target="slides/slide55.xml"/><Relationship Id="rId138" Type="http://schemas.openxmlformats.org/officeDocument/2006/relationships/slide" Target="slides/slide109.xml"/><Relationship Id="rId159" Type="http://schemas.openxmlformats.org/officeDocument/2006/relationships/slide" Target="slides/slide130.xml"/><Relationship Id="rId170" Type="http://schemas.openxmlformats.org/officeDocument/2006/relationships/slide" Target="slides/slide141.xml"/><Relationship Id="rId191" Type="http://schemas.openxmlformats.org/officeDocument/2006/relationships/slide" Target="slides/slide162.xml"/><Relationship Id="rId205" Type="http://schemas.openxmlformats.org/officeDocument/2006/relationships/slide" Target="slides/slide176.xml"/><Relationship Id="rId107" Type="http://schemas.openxmlformats.org/officeDocument/2006/relationships/slide" Target="slides/slide78.xml"/><Relationship Id="rId11" Type="http://schemas.openxmlformats.org/officeDocument/2006/relationships/customXml" Target="../customXml/item11.xml"/><Relationship Id="rId32" Type="http://schemas.openxmlformats.org/officeDocument/2006/relationships/slide" Target="slides/slide3.xml"/><Relationship Id="rId53" Type="http://schemas.openxmlformats.org/officeDocument/2006/relationships/slide" Target="slides/slide24.xml"/><Relationship Id="rId74" Type="http://schemas.openxmlformats.org/officeDocument/2006/relationships/slide" Target="slides/slide45.xml"/><Relationship Id="rId128" Type="http://schemas.openxmlformats.org/officeDocument/2006/relationships/slide" Target="slides/slide99.xml"/><Relationship Id="rId149" Type="http://schemas.openxmlformats.org/officeDocument/2006/relationships/slide" Target="slides/slide120.xml"/><Relationship Id="rId5" Type="http://schemas.openxmlformats.org/officeDocument/2006/relationships/customXml" Target="../customXml/item5.xml"/><Relationship Id="rId95" Type="http://schemas.openxmlformats.org/officeDocument/2006/relationships/slide" Target="slides/slide66.xml"/><Relationship Id="rId160" Type="http://schemas.openxmlformats.org/officeDocument/2006/relationships/slide" Target="slides/slide131.xml"/><Relationship Id="rId181" Type="http://schemas.openxmlformats.org/officeDocument/2006/relationships/slide" Target="slides/slide152.xml"/><Relationship Id="rId216" Type="http://schemas.openxmlformats.org/officeDocument/2006/relationships/slide" Target="slides/slide187.xml"/><Relationship Id="rId211" Type="http://schemas.openxmlformats.org/officeDocument/2006/relationships/slide" Target="slides/slide182.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slide" Target="slides/slide14.xml"/><Relationship Id="rId48" Type="http://schemas.openxmlformats.org/officeDocument/2006/relationships/slide" Target="slides/slide19.xml"/><Relationship Id="rId64" Type="http://schemas.openxmlformats.org/officeDocument/2006/relationships/slide" Target="slides/slide35.xml"/><Relationship Id="rId69" Type="http://schemas.openxmlformats.org/officeDocument/2006/relationships/slide" Target="slides/slide40.xml"/><Relationship Id="rId113" Type="http://schemas.openxmlformats.org/officeDocument/2006/relationships/slide" Target="slides/slide84.xml"/><Relationship Id="rId118" Type="http://schemas.openxmlformats.org/officeDocument/2006/relationships/slide" Target="slides/slide89.xml"/><Relationship Id="rId134" Type="http://schemas.openxmlformats.org/officeDocument/2006/relationships/slide" Target="slides/slide105.xml"/><Relationship Id="rId139" Type="http://schemas.openxmlformats.org/officeDocument/2006/relationships/slide" Target="slides/slide110.xml"/><Relationship Id="rId80" Type="http://schemas.openxmlformats.org/officeDocument/2006/relationships/slide" Target="slides/slide51.xml"/><Relationship Id="rId85" Type="http://schemas.openxmlformats.org/officeDocument/2006/relationships/slide" Target="slides/slide56.xml"/><Relationship Id="rId150" Type="http://schemas.openxmlformats.org/officeDocument/2006/relationships/slide" Target="slides/slide121.xml"/><Relationship Id="rId155" Type="http://schemas.openxmlformats.org/officeDocument/2006/relationships/slide" Target="slides/slide126.xml"/><Relationship Id="rId171" Type="http://schemas.openxmlformats.org/officeDocument/2006/relationships/slide" Target="slides/slide142.xml"/><Relationship Id="rId176" Type="http://schemas.openxmlformats.org/officeDocument/2006/relationships/slide" Target="slides/slide147.xml"/><Relationship Id="rId192" Type="http://schemas.openxmlformats.org/officeDocument/2006/relationships/slide" Target="slides/slide163.xml"/><Relationship Id="rId197" Type="http://schemas.openxmlformats.org/officeDocument/2006/relationships/slide" Target="slides/slide168.xml"/><Relationship Id="rId206" Type="http://schemas.openxmlformats.org/officeDocument/2006/relationships/slide" Target="slides/slide177.xml"/><Relationship Id="rId201" Type="http://schemas.openxmlformats.org/officeDocument/2006/relationships/slide" Target="slides/slide172.xml"/><Relationship Id="rId222" Type="http://schemas.openxmlformats.org/officeDocument/2006/relationships/theme" Target="theme/theme1.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slide" Target="slides/slide4.xml"/><Relationship Id="rId38" Type="http://schemas.openxmlformats.org/officeDocument/2006/relationships/slide" Target="slides/slide9.xml"/><Relationship Id="rId59" Type="http://schemas.openxmlformats.org/officeDocument/2006/relationships/slide" Target="slides/slide30.xml"/><Relationship Id="rId103" Type="http://schemas.openxmlformats.org/officeDocument/2006/relationships/slide" Target="slides/slide74.xml"/><Relationship Id="rId108" Type="http://schemas.openxmlformats.org/officeDocument/2006/relationships/slide" Target="slides/slide79.xml"/><Relationship Id="rId124" Type="http://schemas.openxmlformats.org/officeDocument/2006/relationships/slide" Target="slides/slide95.xml"/><Relationship Id="rId129" Type="http://schemas.openxmlformats.org/officeDocument/2006/relationships/slide" Target="slides/slide100.xml"/><Relationship Id="rId54" Type="http://schemas.openxmlformats.org/officeDocument/2006/relationships/slide" Target="slides/slide25.xml"/><Relationship Id="rId70" Type="http://schemas.openxmlformats.org/officeDocument/2006/relationships/slide" Target="slides/slide41.xml"/><Relationship Id="rId75" Type="http://schemas.openxmlformats.org/officeDocument/2006/relationships/slide" Target="slides/slide46.xml"/><Relationship Id="rId91" Type="http://schemas.openxmlformats.org/officeDocument/2006/relationships/slide" Target="slides/slide62.xml"/><Relationship Id="rId96" Type="http://schemas.openxmlformats.org/officeDocument/2006/relationships/slide" Target="slides/slide67.xml"/><Relationship Id="rId140" Type="http://schemas.openxmlformats.org/officeDocument/2006/relationships/slide" Target="slides/slide111.xml"/><Relationship Id="rId145" Type="http://schemas.openxmlformats.org/officeDocument/2006/relationships/slide" Target="slides/slide116.xml"/><Relationship Id="rId161" Type="http://schemas.openxmlformats.org/officeDocument/2006/relationships/slide" Target="slides/slide132.xml"/><Relationship Id="rId166" Type="http://schemas.openxmlformats.org/officeDocument/2006/relationships/slide" Target="slides/slide137.xml"/><Relationship Id="rId182" Type="http://schemas.openxmlformats.org/officeDocument/2006/relationships/slide" Target="slides/slide153.xml"/><Relationship Id="rId187" Type="http://schemas.openxmlformats.org/officeDocument/2006/relationships/slide" Target="slides/slide158.xml"/><Relationship Id="rId217" Type="http://schemas.openxmlformats.org/officeDocument/2006/relationships/slide" Target="slides/slide188.xml"/><Relationship Id="rId1" Type="http://schemas.openxmlformats.org/officeDocument/2006/relationships/customXml" Target="../customXml/item1.xml"/><Relationship Id="rId6" Type="http://schemas.openxmlformats.org/officeDocument/2006/relationships/customXml" Target="../customXml/item6.xml"/><Relationship Id="rId212" Type="http://schemas.openxmlformats.org/officeDocument/2006/relationships/slide" Target="slides/slide183.xml"/><Relationship Id="rId23" Type="http://schemas.openxmlformats.org/officeDocument/2006/relationships/customXml" Target="../customXml/item23.xml"/><Relationship Id="rId28" Type="http://schemas.openxmlformats.org/officeDocument/2006/relationships/customXml" Target="../customXml/item28.xml"/><Relationship Id="rId49" Type="http://schemas.openxmlformats.org/officeDocument/2006/relationships/slide" Target="slides/slide20.xml"/><Relationship Id="rId114" Type="http://schemas.openxmlformats.org/officeDocument/2006/relationships/slide" Target="slides/slide85.xml"/><Relationship Id="rId119" Type="http://schemas.openxmlformats.org/officeDocument/2006/relationships/slide" Target="slides/slide90.xml"/><Relationship Id="rId44" Type="http://schemas.openxmlformats.org/officeDocument/2006/relationships/slide" Target="slides/slide15.xml"/><Relationship Id="rId60" Type="http://schemas.openxmlformats.org/officeDocument/2006/relationships/slide" Target="slides/slide31.xml"/><Relationship Id="rId65" Type="http://schemas.openxmlformats.org/officeDocument/2006/relationships/slide" Target="slides/slide36.xml"/><Relationship Id="rId81" Type="http://schemas.openxmlformats.org/officeDocument/2006/relationships/slide" Target="slides/slide52.xml"/><Relationship Id="rId86" Type="http://schemas.openxmlformats.org/officeDocument/2006/relationships/slide" Target="slides/slide57.xml"/><Relationship Id="rId130" Type="http://schemas.openxmlformats.org/officeDocument/2006/relationships/slide" Target="slides/slide101.xml"/><Relationship Id="rId135" Type="http://schemas.openxmlformats.org/officeDocument/2006/relationships/slide" Target="slides/slide106.xml"/><Relationship Id="rId151" Type="http://schemas.openxmlformats.org/officeDocument/2006/relationships/slide" Target="slides/slide122.xml"/><Relationship Id="rId156" Type="http://schemas.openxmlformats.org/officeDocument/2006/relationships/slide" Target="slides/slide127.xml"/><Relationship Id="rId177" Type="http://schemas.openxmlformats.org/officeDocument/2006/relationships/slide" Target="slides/slide148.xml"/><Relationship Id="rId198" Type="http://schemas.openxmlformats.org/officeDocument/2006/relationships/slide" Target="slides/slide169.xml"/><Relationship Id="rId172" Type="http://schemas.openxmlformats.org/officeDocument/2006/relationships/slide" Target="slides/slide143.xml"/><Relationship Id="rId193" Type="http://schemas.openxmlformats.org/officeDocument/2006/relationships/slide" Target="slides/slide164.xml"/><Relationship Id="rId202" Type="http://schemas.openxmlformats.org/officeDocument/2006/relationships/slide" Target="slides/slide173.xml"/><Relationship Id="rId207" Type="http://schemas.openxmlformats.org/officeDocument/2006/relationships/slide" Target="slides/slide178.xml"/><Relationship Id="rId223" Type="http://schemas.openxmlformats.org/officeDocument/2006/relationships/tableStyles" Target="tableStyles.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10.xml"/><Relationship Id="rId109" Type="http://schemas.openxmlformats.org/officeDocument/2006/relationships/slide" Target="slides/slide80.xml"/><Relationship Id="rId34" Type="http://schemas.openxmlformats.org/officeDocument/2006/relationships/slide" Target="slides/slide5.xml"/><Relationship Id="rId50" Type="http://schemas.openxmlformats.org/officeDocument/2006/relationships/slide" Target="slides/slide21.xml"/><Relationship Id="rId55" Type="http://schemas.openxmlformats.org/officeDocument/2006/relationships/slide" Target="slides/slide26.xml"/><Relationship Id="rId76" Type="http://schemas.openxmlformats.org/officeDocument/2006/relationships/slide" Target="slides/slide47.xml"/><Relationship Id="rId97" Type="http://schemas.openxmlformats.org/officeDocument/2006/relationships/slide" Target="slides/slide68.xml"/><Relationship Id="rId104" Type="http://schemas.openxmlformats.org/officeDocument/2006/relationships/slide" Target="slides/slide75.xml"/><Relationship Id="rId120" Type="http://schemas.openxmlformats.org/officeDocument/2006/relationships/slide" Target="slides/slide91.xml"/><Relationship Id="rId125" Type="http://schemas.openxmlformats.org/officeDocument/2006/relationships/slide" Target="slides/slide96.xml"/><Relationship Id="rId141" Type="http://schemas.openxmlformats.org/officeDocument/2006/relationships/slide" Target="slides/slide112.xml"/><Relationship Id="rId146" Type="http://schemas.openxmlformats.org/officeDocument/2006/relationships/slide" Target="slides/slide117.xml"/><Relationship Id="rId167" Type="http://schemas.openxmlformats.org/officeDocument/2006/relationships/slide" Target="slides/slide138.xml"/><Relationship Id="rId188" Type="http://schemas.openxmlformats.org/officeDocument/2006/relationships/slide" Target="slides/slide159.xml"/><Relationship Id="rId7" Type="http://schemas.openxmlformats.org/officeDocument/2006/relationships/customXml" Target="../customXml/item7.xml"/><Relationship Id="rId71" Type="http://schemas.openxmlformats.org/officeDocument/2006/relationships/slide" Target="slides/slide42.xml"/><Relationship Id="rId92" Type="http://schemas.openxmlformats.org/officeDocument/2006/relationships/slide" Target="slides/slide63.xml"/><Relationship Id="rId162" Type="http://schemas.openxmlformats.org/officeDocument/2006/relationships/slide" Target="slides/slide133.xml"/><Relationship Id="rId183" Type="http://schemas.openxmlformats.org/officeDocument/2006/relationships/slide" Target="slides/slide154.xml"/><Relationship Id="rId213" Type="http://schemas.openxmlformats.org/officeDocument/2006/relationships/slide" Target="slides/slide184.xml"/><Relationship Id="rId218"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Master" Target="slideMasters/slideMaster1.xml"/><Relationship Id="rId24" Type="http://schemas.openxmlformats.org/officeDocument/2006/relationships/customXml" Target="../customXml/item24.xml"/><Relationship Id="rId40" Type="http://schemas.openxmlformats.org/officeDocument/2006/relationships/slide" Target="slides/slide11.xml"/><Relationship Id="rId45" Type="http://schemas.openxmlformats.org/officeDocument/2006/relationships/slide" Target="slides/slide16.xml"/><Relationship Id="rId66" Type="http://schemas.openxmlformats.org/officeDocument/2006/relationships/slide" Target="slides/slide37.xml"/><Relationship Id="rId87" Type="http://schemas.openxmlformats.org/officeDocument/2006/relationships/slide" Target="slides/slide58.xml"/><Relationship Id="rId110" Type="http://schemas.openxmlformats.org/officeDocument/2006/relationships/slide" Target="slides/slide81.xml"/><Relationship Id="rId115" Type="http://schemas.openxmlformats.org/officeDocument/2006/relationships/slide" Target="slides/slide86.xml"/><Relationship Id="rId131" Type="http://schemas.openxmlformats.org/officeDocument/2006/relationships/slide" Target="slides/slide102.xml"/><Relationship Id="rId136" Type="http://schemas.openxmlformats.org/officeDocument/2006/relationships/slide" Target="slides/slide107.xml"/><Relationship Id="rId157" Type="http://schemas.openxmlformats.org/officeDocument/2006/relationships/slide" Target="slides/slide128.xml"/><Relationship Id="rId178" Type="http://schemas.openxmlformats.org/officeDocument/2006/relationships/slide" Target="slides/slide149.xml"/><Relationship Id="rId61" Type="http://schemas.openxmlformats.org/officeDocument/2006/relationships/slide" Target="slides/slide32.xml"/><Relationship Id="rId82" Type="http://schemas.openxmlformats.org/officeDocument/2006/relationships/slide" Target="slides/slide53.xml"/><Relationship Id="rId152" Type="http://schemas.openxmlformats.org/officeDocument/2006/relationships/slide" Target="slides/slide123.xml"/><Relationship Id="rId173" Type="http://schemas.openxmlformats.org/officeDocument/2006/relationships/slide" Target="slides/slide144.xml"/><Relationship Id="rId194" Type="http://schemas.openxmlformats.org/officeDocument/2006/relationships/slide" Target="slides/slide165.xml"/><Relationship Id="rId199" Type="http://schemas.openxmlformats.org/officeDocument/2006/relationships/slide" Target="slides/slide170.xml"/><Relationship Id="rId203" Type="http://schemas.openxmlformats.org/officeDocument/2006/relationships/slide" Target="slides/slide174.xml"/><Relationship Id="rId208" Type="http://schemas.openxmlformats.org/officeDocument/2006/relationships/slide" Target="slides/slide179.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slide" Target="slides/slide1.xml"/><Relationship Id="rId35" Type="http://schemas.openxmlformats.org/officeDocument/2006/relationships/slide" Target="slides/slide6.xml"/><Relationship Id="rId56" Type="http://schemas.openxmlformats.org/officeDocument/2006/relationships/slide" Target="slides/slide27.xml"/><Relationship Id="rId77" Type="http://schemas.openxmlformats.org/officeDocument/2006/relationships/slide" Target="slides/slide48.xml"/><Relationship Id="rId100" Type="http://schemas.openxmlformats.org/officeDocument/2006/relationships/slide" Target="slides/slide71.xml"/><Relationship Id="rId105" Type="http://schemas.openxmlformats.org/officeDocument/2006/relationships/slide" Target="slides/slide76.xml"/><Relationship Id="rId126" Type="http://schemas.openxmlformats.org/officeDocument/2006/relationships/slide" Target="slides/slide97.xml"/><Relationship Id="rId147" Type="http://schemas.openxmlformats.org/officeDocument/2006/relationships/slide" Target="slides/slide118.xml"/><Relationship Id="rId168" Type="http://schemas.openxmlformats.org/officeDocument/2006/relationships/slide" Target="slides/slide139.xml"/><Relationship Id="rId8" Type="http://schemas.openxmlformats.org/officeDocument/2006/relationships/customXml" Target="../customXml/item8.xml"/><Relationship Id="rId51" Type="http://schemas.openxmlformats.org/officeDocument/2006/relationships/slide" Target="slides/slide22.xml"/><Relationship Id="rId72" Type="http://schemas.openxmlformats.org/officeDocument/2006/relationships/slide" Target="slides/slide43.xml"/><Relationship Id="rId93" Type="http://schemas.openxmlformats.org/officeDocument/2006/relationships/slide" Target="slides/slide64.xml"/><Relationship Id="rId98" Type="http://schemas.openxmlformats.org/officeDocument/2006/relationships/slide" Target="slides/slide69.xml"/><Relationship Id="rId121" Type="http://schemas.openxmlformats.org/officeDocument/2006/relationships/slide" Target="slides/slide92.xml"/><Relationship Id="rId142" Type="http://schemas.openxmlformats.org/officeDocument/2006/relationships/slide" Target="slides/slide113.xml"/><Relationship Id="rId163" Type="http://schemas.openxmlformats.org/officeDocument/2006/relationships/slide" Target="slides/slide134.xml"/><Relationship Id="rId184" Type="http://schemas.openxmlformats.org/officeDocument/2006/relationships/slide" Target="slides/slide155.xml"/><Relationship Id="rId189" Type="http://schemas.openxmlformats.org/officeDocument/2006/relationships/slide" Target="slides/slide160.xml"/><Relationship Id="rId219" Type="http://schemas.openxmlformats.org/officeDocument/2006/relationships/commentAuthors" Target="commentAuthors.xml"/><Relationship Id="rId3" Type="http://schemas.openxmlformats.org/officeDocument/2006/relationships/customXml" Target="../customXml/item3.xml"/><Relationship Id="rId214" Type="http://schemas.openxmlformats.org/officeDocument/2006/relationships/slide" Target="slides/slide185.xml"/><Relationship Id="rId25" Type="http://schemas.openxmlformats.org/officeDocument/2006/relationships/customXml" Target="../customXml/item25.xml"/><Relationship Id="rId46" Type="http://schemas.openxmlformats.org/officeDocument/2006/relationships/slide" Target="slides/slide17.xml"/><Relationship Id="rId67" Type="http://schemas.openxmlformats.org/officeDocument/2006/relationships/slide" Target="slides/slide38.xml"/><Relationship Id="rId116" Type="http://schemas.openxmlformats.org/officeDocument/2006/relationships/slide" Target="slides/slide87.xml"/><Relationship Id="rId137" Type="http://schemas.openxmlformats.org/officeDocument/2006/relationships/slide" Target="slides/slide108.xml"/><Relationship Id="rId158" Type="http://schemas.openxmlformats.org/officeDocument/2006/relationships/slide" Target="slides/slide129.xml"/><Relationship Id="rId20" Type="http://schemas.openxmlformats.org/officeDocument/2006/relationships/customXml" Target="../customXml/item20.xml"/><Relationship Id="rId41" Type="http://schemas.openxmlformats.org/officeDocument/2006/relationships/slide" Target="slides/slide12.xml"/><Relationship Id="rId62" Type="http://schemas.openxmlformats.org/officeDocument/2006/relationships/slide" Target="slides/slide33.xml"/><Relationship Id="rId83" Type="http://schemas.openxmlformats.org/officeDocument/2006/relationships/slide" Target="slides/slide54.xml"/><Relationship Id="rId88" Type="http://schemas.openxmlformats.org/officeDocument/2006/relationships/slide" Target="slides/slide59.xml"/><Relationship Id="rId111" Type="http://schemas.openxmlformats.org/officeDocument/2006/relationships/slide" Target="slides/slide82.xml"/><Relationship Id="rId132" Type="http://schemas.openxmlformats.org/officeDocument/2006/relationships/slide" Target="slides/slide103.xml"/><Relationship Id="rId153" Type="http://schemas.openxmlformats.org/officeDocument/2006/relationships/slide" Target="slides/slide124.xml"/><Relationship Id="rId174" Type="http://schemas.openxmlformats.org/officeDocument/2006/relationships/slide" Target="slides/slide145.xml"/><Relationship Id="rId179" Type="http://schemas.openxmlformats.org/officeDocument/2006/relationships/slide" Target="slides/slide150.xml"/><Relationship Id="rId195" Type="http://schemas.openxmlformats.org/officeDocument/2006/relationships/slide" Target="slides/slide166.xml"/><Relationship Id="rId209" Type="http://schemas.openxmlformats.org/officeDocument/2006/relationships/slide" Target="slides/slide180.xml"/><Relationship Id="rId190" Type="http://schemas.openxmlformats.org/officeDocument/2006/relationships/slide" Target="slides/slide161.xml"/><Relationship Id="rId204" Type="http://schemas.openxmlformats.org/officeDocument/2006/relationships/slide" Target="slides/slide175.xml"/><Relationship Id="rId220" Type="http://schemas.openxmlformats.org/officeDocument/2006/relationships/presProps" Target="presProps.xml"/><Relationship Id="rId15" Type="http://schemas.openxmlformats.org/officeDocument/2006/relationships/customXml" Target="../customXml/item15.xml"/><Relationship Id="rId36" Type="http://schemas.openxmlformats.org/officeDocument/2006/relationships/slide" Target="slides/slide7.xml"/><Relationship Id="rId57" Type="http://schemas.openxmlformats.org/officeDocument/2006/relationships/slide" Target="slides/slide28.xml"/><Relationship Id="rId106" Type="http://schemas.openxmlformats.org/officeDocument/2006/relationships/slide" Target="slides/slide77.xml"/><Relationship Id="rId127" Type="http://schemas.openxmlformats.org/officeDocument/2006/relationships/slide" Target="slides/slide98.xml"/><Relationship Id="rId10" Type="http://schemas.openxmlformats.org/officeDocument/2006/relationships/customXml" Target="../customXml/item10.xml"/><Relationship Id="rId31" Type="http://schemas.openxmlformats.org/officeDocument/2006/relationships/slide" Target="slides/slide2.xml"/><Relationship Id="rId52" Type="http://schemas.openxmlformats.org/officeDocument/2006/relationships/slide" Target="slides/slide23.xml"/><Relationship Id="rId73" Type="http://schemas.openxmlformats.org/officeDocument/2006/relationships/slide" Target="slides/slide44.xml"/><Relationship Id="rId78" Type="http://schemas.openxmlformats.org/officeDocument/2006/relationships/slide" Target="slides/slide49.xml"/><Relationship Id="rId94" Type="http://schemas.openxmlformats.org/officeDocument/2006/relationships/slide" Target="slides/slide65.xml"/><Relationship Id="rId99" Type="http://schemas.openxmlformats.org/officeDocument/2006/relationships/slide" Target="slides/slide70.xml"/><Relationship Id="rId101" Type="http://schemas.openxmlformats.org/officeDocument/2006/relationships/slide" Target="slides/slide72.xml"/><Relationship Id="rId122" Type="http://schemas.openxmlformats.org/officeDocument/2006/relationships/slide" Target="slides/slide93.xml"/><Relationship Id="rId143" Type="http://schemas.openxmlformats.org/officeDocument/2006/relationships/slide" Target="slides/slide114.xml"/><Relationship Id="rId148" Type="http://schemas.openxmlformats.org/officeDocument/2006/relationships/slide" Target="slides/slide119.xml"/><Relationship Id="rId164" Type="http://schemas.openxmlformats.org/officeDocument/2006/relationships/slide" Target="slides/slide135.xml"/><Relationship Id="rId169" Type="http://schemas.openxmlformats.org/officeDocument/2006/relationships/slide" Target="slides/slide140.xml"/><Relationship Id="rId185" Type="http://schemas.openxmlformats.org/officeDocument/2006/relationships/slide" Target="slides/slide156.xml"/><Relationship Id="rId4" Type="http://schemas.openxmlformats.org/officeDocument/2006/relationships/customXml" Target="../customXml/item4.xml"/><Relationship Id="rId9" Type="http://schemas.openxmlformats.org/officeDocument/2006/relationships/customXml" Target="../customXml/item9.xml"/><Relationship Id="rId180" Type="http://schemas.openxmlformats.org/officeDocument/2006/relationships/slide" Target="slides/slide151.xml"/><Relationship Id="rId210" Type="http://schemas.openxmlformats.org/officeDocument/2006/relationships/slide" Target="slides/slide181.xml"/><Relationship Id="rId215" Type="http://schemas.openxmlformats.org/officeDocument/2006/relationships/slide" Target="slides/slide186.xml"/><Relationship Id="rId26" Type="http://schemas.openxmlformats.org/officeDocument/2006/relationships/customXml" Target="../customXml/item26.xml"/><Relationship Id="rId47" Type="http://schemas.openxmlformats.org/officeDocument/2006/relationships/slide" Target="slides/slide18.xml"/><Relationship Id="rId68" Type="http://schemas.openxmlformats.org/officeDocument/2006/relationships/slide" Target="slides/slide39.xml"/><Relationship Id="rId89" Type="http://schemas.openxmlformats.org/officeDocument/2006/relationships/slide" Target="slides/slide60.xml"/><Relationship Id="rId112" Type="http://schemas.openxmlformats.org/officeDocument/2006/relationships/slide" Target="slides/slide83.xml"/><Relationship Id="rId133" Type="http://schemas.openxmlformats.org/officeDocument/2006/relationships/slide" Target="slides/slide104.xml"/><Relationship Id="rId154" Type="http://schemas.openxmlformats.org/officeDocument/2006/relationships/slide" Target="slides/slide125.xml"/><Relationship Id="rId175" Type="http://schemas.openxmlformats.org/officeDocument/2006/relationships/slide" Target="slides/slide146.xml"/><Relationship Id="rId196" Type="http://schemas.openxmlformats.org/officeDocument/2006/relationships/slide" Target="slides/slide167.xml"/><Relationship Id="rId200" Type="http://schemas.openxmlformats.org/officeDocument/2006/relationships/slide" Target="slides/slide171.xml"/><Relationship Id="rId16" Type="http://schemas.openxmlformats.org/officeDocument/2006/relationships/customXml" Target="../customXml/item16.xml"/><Relationship Id="rId221" Type="http://schemas.openxmlformats.org/officeDocument/2006/relationships/viewProps" Target="viewProps.xml"/><Relationship Id="rId37" Type="http://schemas.openxmlformats.org/officeDocument/2006/relationships/slide" Target="slides/slide8.xml"/><Relationship Id="rId58" Type="http://schemas.openxmlformats.org/officeDocument/2006/relationships/slide" Target="slides/slide29.xml"/><Relationship Id="rId79" Type="http://schemas.openxmlformats.org/officeDocument/2006/relationships/slide" Target="slides/slide50.xml"/><Relationship Id="rId102" Type="http://schemas.openxmlformats.org/officeDocument/2006/relationships/slide" Target="slides/slide73.xml"/><Relationship Id="rId123" Type="http://schemas.openxmlformats.org/officeDocument/2006/relationships/slide" Target="slides/slide94.xml"/><Relationship Id="rId144" Type="http://schemas.openxmlformats.org/officeDocument/2006/relationships/slide" Target="slides/slide115.xml"/><Relationship Id="rId90" Type="http://schemas.openxmlformats.org/officeDocument/2006/relationships/slide" Target="slides/slide61.xml"/><Relationship Id="rId165" Type="http://schemas.openxmlformats.org/officeDocument/2006/relationships/slide" Target="slides/slide136.xml"/><Relationship Id="rId186" Type="http://schemas.openxmlformats.org/officeDocument/2006/relationships/slide" Target="slides/slide157.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04-16T12:53:45.985" idx="1">
    <p:pos x="10" y="1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11/8/2021</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170</a:t>
            </a:fld>
            <a:endParaRPr lang="en-US"/>
          </a:p>
        </p:txBody>
      </p:sp>
    </p:spTree>
    <p:extLst>
      <p:ext uri="{BB962C8B-B14F-4D97-AF65-F5344CB8AC3E}">
        <p14:creationId xmlns:p14="http://schemas.microsoft.com/office/powerpoint/2010/main" val="3211363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180</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kern="1200" dirty="0">
                <a:solidFill>
                  <a:schemeClr val="tx1"/>
                </a:solidFill>
                <a:effectLst/>
                <a:latin typeface="Arial" pitchFamily="100" charset="0"/>
                <a:ea typeface="MS PGothic" pitchFamily="34" charset="-128"/>
                <a:cs typeface="+mn-cs"/>
              </a:rPr>
              <a:t>Make billions of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devices a reality (and ARM based…)</a:t>
            </a:r>
          </a:p>
          <a:p>
            <a:r>
              <a:rPr lang="en-GB" sz="1600" kern="1200" dirty="0">
                <a:solidFill>
                  <a:schemeClr val="tx1"/>
                </a:solidFill>
                <a:effectLst/>
                <a:latin typeface="Arial" pitchFamily="100" charset="0"/>
                <a:ea typeface="MS PGothic" pitchFamily="34" charset="-128"/>
                <a:cs typeface="+mn-cs"/>
              </a:rPr>
              <a:t>the right ecosystem and tools</a:t>
            </a:r>
          </a:p>
          <a:p>
            <a:r>
              <a:rPr lang="en-GB" sz="1600" kern="1200" dirty="0">
                <a:solidFill>
                  <a:schemeClr val="tx1"/>
                </a:solidFill>
                <a:effectLst/>
                <a:latin typeface="Arial" pitchFamily="100" charset="0"/>
                <a:ea typeface="MS PGothic" pitchFamily="34" charset="-128"/>
                <a:cs typeface="+mn-cs"/>
              </a:rPr>
              <a:t>an army of developers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Engage with customers</a:t>
            </a:r>
          </a:p>
          <a:p>
            <a:r>
              <a:rPr lang="en-GB" sz="1600" kern="1200" dirty="0">
                <a:solidFill>
                  <a:schemeClr val="tx1"/>
                </a:solidFill>
                <a:effectLst/>
                <a:latin typeface="Arial" pitchFamily="100" charset="0"/>
                <a:ea typeface="MS PGothic" pitchFamily="34" charset="-128"/>
                <a:cs typeface="+mn-cs"/>
              </a:rPr>
              <a:t>User programmable devices: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 for MCU, user programmable radio, smart sensors</a:t>
            </a:r>
          </a:p>
          <a:p>
            <a:r>
              <a:rPr lang="en-GB" sz="1600" kern="1200" dirty="0">
                <a:solidFill>
                  <a:schemeClr val="tx1"/>
                </a:solidFill>
                <a:effectLst/>
                <a:latin typeface="Arial" pitchFamily="100" charset="0"/>
                <a:ea typeface="MS PGothic" pitchFamily="34" charset="-128"/>
                <a:cs typeface="+mn-cs"/>
              </a:rPr>
              <a:t>Enable a huge user audience to get to volume faster, low-cost boards, analytics</a:t>
            </a:r>
          </a:p>
          <a:p>
            <a:r>
              <a:rPr lang="en-GB" sz="1600" kern="1200" dirty="0">
                <a:solidFill>
                  <a:schemeClr val="tx1"/>
                </a:solidFill>
                <a:effectLst/>
                <a:latin typeface="Arial" pitchFamily="100" charset="0"/>
                <a:ea typeface="MS PGothic" pitchFamily="34" charset="-128"/>
                <a:cs typeface="+mn-cs"/>
              </a:rPr>
              <a:t>Instant integration of user projects to cloud service and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technologies</a:t>
            </a:r>
          </a:p>
          <a:p>
            <a:r>
              <a:rPr lang="en-GB" sz="1600" kern="1200" dirty="0">
                <a:solidFill>
                  <a:schemeClr val="tx1"/>
                </a:solidFill>
                <a:effectLst/>
                <a:latin typeface="Arial" pitchFamily="100" charset="0"/>
                <a:ea typeface="MS PGothic" pitchFamily="34" charset="-128"/>
                <a:cs typeface="+mn-cs"/>
              </a:rPr>
              <a:t>Enables a solution sell with other components</a:t>
            </a:r>
          </a:p>
          <a:p>
            <a:r>
              <a:rPr lang="en-GB" sz="1600" kern="1200" dirty="0">
                <a:solidFill>
                  <a:schemeClr val="tx1"/>
                </a:solidFill>
                <a:effectLst/>
                <a:latin typeface="Arial" pitchFamily="100" charset="0"/>
                <a:ea typeface="MS PGothic" pitchFamily="34" charset="-128"/>
                <a:cs typeface="+mn-cs"/>
              </a:rPr>
              <a:t>NXP, Atmel, Cypress,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Gainspan</a:t>
            </a:r>
            <a:r>
              <a:rPr lang="en-GB" sz="1600" kern="1200" dirty="0">
                <a:solidFill>
                  <a:schemeClr val="tx1"/>
                </a:solidFill>
                <a:effectLst/>
                <a:latin typeface="Arial" pitchFamily="100" charset="0"/>
                <a:ea typeface="MS PGothic" pitchFamily="34" charset="-128"/>
                <a:cs typeface="+mn-cs"/>
              </a:rPr>
              <a:t>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a:solidFill>
                  <a:schemeClr val="tx1"/>
                </a:solidFill>
                <a:effectLst/>
                <a:latin typeface="Arial" pitchFamily="100" charset="0"/>
                <a:ea typeface="MS PGothic" pitchFamily="34" charset="-128"/>
                <a:cs typeface="+mn-cs"/>
              </a:rPr>
              <a:t>New, more accessible business model</a:t>
            </a:r>
          </a:p>
          <a:p>
            <a:r>
              <a:rPr lang="en-GB" sz="1600" kern="1200" dirty="0">
                <a:solidFill>
                  <a:schemeClr val="tx1"/>
                </a:solidFill>
                <a:effectLst/>
                <a:latin typeface="Arial" pitchFamily="100" charset="0"/>
                <a:ea typeface="MS PGothic" pitchFamily="34" charset="-128"/>
                <a:cs typeface="+mn-cs"/>
              </a:rPr>
              <a:t>licensing structure summary</a:t>
            </a:r>
          </a:p>
          <a:p>
            <a:r>
              <a:rPr lang="en-GB" sz="1600" kern="1200" dirty="0">
                <a:solidFill>
                  <a:schemeClr val="tx1"/>
                </a:solidFill>
                <a:effectLst/>
                <a:latin typeface="Arial" pitchFamily="100" charset="0"/>
                <a:ea typeface="MS PGothic" pitchFamily="34" charset="-128"/>
                <a:cs typeface="+mn-cs"/>
              </a:rPr>
              <a:t>First steps on engagement (collateral, </a:t>
            </a:r>
            <a:r>
              <a:rPr lang="en-GB" sz="1600" kern="1200" dirty="0" err="1">
                <a:solidFill>
                  <a:schemeClr val="tx1"/>
                </a:solidFill>
                <a:effectLst/>
                <a:latin typeface="Arial" pitchFamily="100" charset="0"/>
                <a:ea typeface="MS PGothic" pitchFamily="34" charset="-128"/>
                <a:cs typeface="+mn-cs"/>
              </a:rPr>
              <a:t>howto</a:t>
            </a:r>
            <a:r>
              <a:rPr lang="en-GB" sz="1600" kern="1200" dirty="0">
                <a:solidFill>
                  <a:schemeClr val="tx1"/>
                </a:solidFill>
                <a:effectLst/>
                <a:latin typeface="Arial" pitchFamily="100" charset="0"/>
                <a:ea typeface="MS PGothic" pitchFamily="34" charset="-128"/>
                <a:cs typeface="+mn-cs"/>
              </a:rPr>
              <a: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‘Dumb’ sensor and radio: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Contribute component to database (very low barrier) </a:t>
            </a:r>
          </a:p>
          <a:p>
            <a:r>
              <a:rPr lang="en-GB" sz="1600" kern="1200" dirty="0">
                <a:solidFill>
                  <a:schemeClr val="tx1"/>
                </a:solidFill>
                <a:effectLst/>
                <a:latin typeface="Arial" pitchFamily="100" charset="0"/>
                <a:ea typeface="MS PGothic" pitchFamily="34" charset="-128"/>
                <a:cs typeface="+mn-cs"/>
              </a:rPr>
              <a:t>Their users have instant access to ARM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community</a:t>
            </a:r>
          </a:p>
          <a:p>
            <a:r>
              <a:rPr lang="en-GB" sz="1600" kern="1200" dirty="0">
                <a:solidFill>
                  <a:schemeClr val="tx1"/>
                </a:solidFill>
                <a:effectLst/>
                <a:latin typeface="Arial" pitchFamily="100" charset="0"/>
                <a:ea typeface="MS PGothic" pitchFamily="34" charset="-128"/>
                <a:cs typeface="+mn-cs"/>
              </a:rPr>
              <a:t>Primed for licensing ARM Cortex-M processors when the need arises</a:t>
            </a:r>
          </a:p>
          <a:p>
            <a:r>
              <a:rPr lang="en-GB" sz="1600" kern="1200" dirty="0">
                <a:solidFill>
                  <a:schemeClr val="tx1"/>
                </a:solidFill>
                <a:effectLst/>
                <a:latin typeface="Arial" pitchFamily="100" charset="0"/>
                <a:ea typeface="MS PGothic" pitchFamily="34" charset="-128"/>
                <a:cs typeface="+mn-cs"/>
              </a:rPr>
              <a:t>Maxim, Linear,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Analog</a:t>
            </a:r>
            <a:r>
              <a:rPr lang="en-GB" sz="1600" kern="1200" dirty="0">
                <a:solidFill>
                  <a:schemeClr val="tx1"/>
                </a:solidFill>
                <a:effectLst/>
                <a:latin typeface="Arial" pitchFamily="100" charset="0"/>
                <a:ea typeface="MS PGothic" pitchFamily="34" charset="-128"/>
                <a:cs typeface="+mn-cs"/>
              </a:rPr>
              <a:t> Devices, </a:t>
            </a:r>
            <a:r>
              <a:rPr lang="en-GB" sz="1600" kern="1200" dirty="0" err="1">
                <a:solidFill>
                  <a:schemeClr val="tx1"/>
                </a:solidFill>
                <a:effectLst/>
                <a:latin typeface="Arial" pitchFamily="100" charset="0"/>
                <a:ea typeface="MS PGothic" pitchFamily="34" charset="-128"/>
                <a:cs typeface="+mn-cs"/>
              </a:rPr>
              <a:t>Invensense</a:t>
            </a:r>
            <a:r>
              <a:rPr lang="en-GB" sz="1600" kern="1200" dirty="0">
                <a:solidFill>
                  <a:schemeClr val="tx1"/>
                </a:solidFill>
                <a:effectLst/>
                <a:latin typeface="Arial" pitchFamily="100" charset="0"/>
                <a:ea typeface="MS PGothic" pitchFamily="34" charset="-128"/>
                <a:cs typeface="+mn-cs"/>
              </a:rPr>
              <a:t>, Vital Connect, </a:t>
            </a:r>
            <a:r>
              <a:rPr lang="en-GB" sz="1600" kern="1200" dirty="0" err="1">
                <a:solidFill>
                  <a:schemeClr val="tx1"/>
                </a:solidFill>
                <a:effectLst/>
                <a:latin typeface="Arial" pitchFamily="100" charset="0"/>
                <a:ea typeface="MS PGothic" pitchFamily="34" charset="-128"/>
                <a:cs typeface="+mn-cs"/>
              </a:rPr>
              <a:t>Intersil</a:t>
            </a:r>
            <a:r>
              <a:rPr lang="en-GB" sz="1600" kern="1200" dirty="0">
                <a:solidFill>
                  <a:schemeClr val="tx1"/>
                </a:solidFill>
                <a:effectLst/>
                <a:latin typeface="Arial" pitchFamily="100" charset="0"/>
                <a:ea typeface="MS PGothic" pitchFamily="34" charset="-128"/>
                <a:cs typeface="+mn-cs"/>
              </a:rPr>
              <a:t>, IDT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ARM licensee radio &amp; sensor groups :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  (perhaps hide this slide? we can address </a:t>
            </a:r>
            <a:r>
              <a:rPr lang="en-GB" sz="1600" kern="1200" dirty="0" err="1">
                <a:solidFill>
                  <a:schemeClr val="tx1"/>
                </a:solidFill>
                <a:effectLst/>
                <a:latin typeface="Arial" pitchFamily="100" charset="0"/>
                <a:ea typeface="MS PGothic" pitchFamily="34" charset="-128"/>
                <a:cs typeface="+mn-cs"/>
              </a:rPr>
              <a:t>doug</a:t>
            </a:r>
            <a:r>
              <a:rPr lang="en-GB" sz="1600" kern="1200" dirty="0">
                <a:solidFill>
                  <a:schemeClr val="tx1"/>
                </a:solidFill>
                <a:effectLst/>
                <a:latin typeface="Arial" pitchFamily="100" charset="0"/>
                <a:ea typeface="MS PGothic" pitchFamily="34" charset="-128"/>
                <a:cs typeface="+mn-cs"/>
              </a:rPr>
              <a:t> and Kristen directly on this) </a:t>
            </a:r>
          </a:p>
          <a:p>
            <a:r>
              <a:rPr lang="en-GB" sz="1600" kern="1200" dirty="0">
                <a:solidFill>
                  <a:schemeClr val="tx1"/>
                </a:solidFill>
                <a:effectLst/>
                <a:latin typeface="Arial" pitchFamily="100" charset="0"/>
                <a:ea typeface="MS PGothic" pitchFamily="34" charset="-128"/>
                <a:cs typeface="+mn-cs"/>
              </a:rPr>
              <a:t>No user programmable ARM processor today  </a:t>
            </a:r>
          </a:p>
          <a:p>
            <a:r>
              <a:rPr lang="en-GB" sz="1600" kern="1200" dirty="0">
                <a:solidFill>
                  <a:schemeClr val="tx1"/>
                </a:solidFill>
                <a:effectLst/>
                <a:latin typeface="Arial" pitchFamily="100" charset="0"/>
                <a:ea typeface="MS PGothic" pitchFamily="34" charset="-128"/>
                <a:cs typeface="+mn-cs"/>
              </a:rPr>
              <a:t>Engage these groups as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contributors</a:t>
            </a:r>
          </a:p>
          <a:p>
            <a:r>
              <a:rPr lang="en-GB" sz="1600" kern="1200" dirty="0">
                <a:solidFill>
                  <a:schemeClr val="tx1"/>
                </a:solidFill>
                <a:effectLst/>
                <a:latin typeface="Arial" pitchFamily="100" charset="0"/>
                <a:ea typeface="MS PGothic" pitchFamily="34" charset="-128"/>
                <a:cs typeface="+mn-cs"/>
              </a:rPr>
              <a:t>Enables them to  solution sell of components with MCU</a:t>
            </a:r>
          </a:p>
          <a:p>
            <a:r>
              <a:rPr lang="en-GB" sz="1600" kern="1200" dirty="0">
                <a:solidFill>
                  <a:schemeClr val="tx1"/>
                </a:solidFill>
                <a:effectLst/>
                <a:latin typeface="Arial" pitchFamily="100" charset="0"/>
                <a:ea typeface="MS PGothic" pitchFamily="34" charset="-128"/>
                <a:cs typeface="+mn-cs"/>
              </a:rPr>
              <a:t>Solve internal communication / software support issues</a:t>
            </a:r>
          </a:p>
          <a:p>
            <a:r>
              <a:rPr lang="en-GB" sz="1600" kern="1200" dirty="0">
                <a:solidFill>
                  <a:schemeClr val="tx1"/>
                </a:solidFill>
                <a:effectLst/>
                <a:latin typeface="Arial" pitchFamily="100" charset="0"/>
                <a:ea typeface="MS PGothic" pitchFamily="34" charset="-128"/>
                <a:cs typeface="+mn-cs"/>
              </a:rPr>
              <a:t>TI Wireless, </a:t>
            </a:r>
            <a:r>
              <a:rPr lang="en-GB" sz="1600" kern="1200" dirty="0" err="1">
                <a:solidFill>
                  <a:schemeClr val="tx1"/>
                </a:solidFill>
                <a:effectLst/>
                <a:latin typeface="Arial" pitchFamily="100" charset="0"/>
                <a:ea typeface="MS PGothic" pitchFamily="34" charset="-128"/>
                <a:cs typeface="+mn-cs"/>
              </a:rPr>
              <a:t>Freescale</a:t>
            </a:r>
            <a:r>
              <a:rPr lang="en-GB" sz="1600" kern="1200" dirty="0">
                <a:solidFill>
                  <a:schemeClr val="tx1"/>
                </a:solidFill>
                <a:effectLst/>
                <a:latin typeface="Arial" pitchFamily="100" charset="0"/>
                <a:ea typeface="MS PGothic" pitchFamily="34" charset="-128"/>
                <a:cs typeface="+mn-cs"/>
              </a:rPr>
              <a:t> Sensor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This is what the component database looks like</a:t>
            </a:r>
          </a:p>
          <a:p>
            <a:r>
              <a:rPr lang="en-GB" sz="1600" kern="1200" dirty="0">
                <a:solidFill>
                  <a:schemeClr val="tx1"/>
                </a:solidFill>
                <a:effectLst/>
                <a:latin typeface="Arial" pitchFamily="100" charset="0"/>
                <a:ea typeface="MS PGothic" pitchFamily="34" charset="-128"/>
                <a:cs typeface="+mn-cs"/>
              </a:rPr>
              <a:t>Technical details are on this /blog</a:t>
            </a:r>
          </a:p>
          <a:p>
            <a:r>
              <a:rPr lang="en-GB" sz="1600" kern="1200" dirty="0">
                <a:solidFill>
                  <a:schemeClr val="tx1"/>
                </a:solidFill>
                <a:effectLst/>
                <a:latin typeface="Arial" pitchFamily="100" charset="0"/>
                <a:ea typeface="MS PGothic" pitchFamily="34" charset="-128"/>
                <a:cs typeface="+mn-cs"/>
              </a:rPr>
              <a:t>Email </a:t>
            </a:r>
            <a:r>
              <a:rPr lang="en-GB" sz="1600" kern="1200" dirty="0" err="1">
                <a:solidFill>
                  <a:schemeClr val="tx1"/>
                </a:solidFill>
                <a:effectLst/>
                <a:latin typeface="Arial" pitchFamily="100" charset="0"/>
                <a:ea typeface="MS PGothic" pitchFamily="34" charset="-128"/>
                <a:cs typeface="+mn-cs"/>
              </a:rPr>
              <a:t>mbed-contributors</a:t>
            </a:r>
            <a:r>
              <a:rPr lang="en-GB" sz="1600" kern="1200" err="1">
                <a:solidFill>
                  <a:schemeClr val="tx1"/>
                </a:solidFill>
                <a:effectLst/>
                <a:latin typeface="Arial" pitchFamily="100" charset="0"/>
                <a:ea typeface="MS PGothic" pitchFamily="34" charset="-128"/>
                <a:cs typeface="+mn-cs"/>
              </a:rPr>
              <a:t>@</a:t>
            </a:r>
            <a:r>
              <a:rPr lang="en-GB" sz="1600" kern="1200">
                <a:solidFill>
                  <a:schemeClr val="tx1"/>
                </a:solidFill>
                <a:effectLst/>
                <a:latin typeface="Arial" pitchFamily="100" charset="0"/>
                <a:ea typeface="MS PGothic" pitchFamily="34" charset="-128"/>
                <a:cs typeface="+mn-cs"/>
              </a:rPr>
              <a:t>mbed.org </a:t>
            </a:r>
            <a:r>
              <a:rPr lang="en-GB" sz="1600" kern="1200" dirty="0">
                <a:solidFill>
                  <a:schemeClr val="tx1"/>
                </a:solidFill>
                <a:effectLst/>
                <a:latin typeface="Arial" pitchFamily="100" charset="0"/>
                <a:ea typeface="MS PGothic" pitchFamily="34" charset="-128"/>
                <a:cs typeface="+mn-cs"/>
              </a:rPr>
              <a:t>to engage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summary</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Summary</a:t>
            </a:r>
          </a:p>
          <a:p>
            <a:r>
              <a:rPr lang="en-GB" sz="1600" kern="1200" dirty="0">
                <a:solidFill>
                  <a:schemeClr val="tx1"/>
                </a:solidFill>
                <a:effectLst/>
                <a:latin typeface="Arial" pitchFamily="100" charset="0"/>
                <a:ea typeface="MS PGothic" pitchFamily="34" charset="-128"/>
                <a:cs typeface="+mn-cs"/>
              </a:rPr>
              <a:t>Your account can add to the open source component database today</a:t>
            </a:r>
          </a:p>
          <a:p>
            <a:r>
              <a:rPr lang="en-GB" sz="1600" kern="1200" dirty="0">
                <a:solidFill>
                  <a:schemeClr val="tx1"/>
                </a:solidFill>
                <a:effectLst/>
                <a:latin typeface="Arial" pitchFamily="100" charset="0"/>
                <a:ea typeface="MS PGothic" pitchFamily="34" charset="-128"/>
                <a:cs typeface="+mn-cs"/>
              </a:rPr>
              <a:t>New business model on tools</a:t>
            </a:r>
          </a:p>
          <a:p>
            <a:r>
              <a:rPr lang="en-GB" sz="1600" kern="1200" dirty="0">
                <a:solidFill>
                  <a:schemeClr val="tx1"/>
                </a:solidFill>
                <a:effectLst/>
                <a:latin typeface="Arial" pitchFamily="100" charset="0"/>
                <a:ea typeface="MS PGothic" pitchFamily="34" charset="-128"/>
                <a:cs typeface="+mn-cs"/>
              </a:rPr>
              <a:t>An ecosystem catalyst for </a:t>
            </a:r>
            <a:r>
              <a:rPr lang="en-GB" sz="1600" kern="1200" dirty="0" err="1">
                <a:solidFill>
                  <a:schemeClr val="tx1"/>
                </a:solidFill>
                <a:effectLst/>
                <a:latin typeface="Arial" pitchFamily="100" charset="0"/>
                <a:ea typeface="MS PGothic" pitchFamily="34" charset="-128"/>
                <a:cs typeface="+mn-cs"/>
              </a:rPr>
              <a:t>IoT</a:t>
            </a:r>
            <a:endParaRPr lang="en-GB" sz="1600" kern="1200" dirty="0">
              <a:solidFill>
                <a:schemeClr val="tx1"/>
              </a:solidFill>
              <a:effectLst/>
              <a:latin typeface="Arial" pitchFamily="100" charset="0"/>
              <a:ea typeface="MS PGothic" pitchFamily="34" charset="-128"/>
              <a:cs typeface="+mn-cs"/>
            </a:endParaRPr>
          </a:p>
          <a:p>
            <a:r>
              <a:rPr lang="en-GB" sz="1600" kern="1200" dirty="0">
                <a:solidFill>
                  <a:schemeClr val="tx1"/>
                </a:solidFill>
                <a:effectLst/>
                <a:latin typeface="Arial" pitchFamily="100" charset="0"/>
                <a:ea typeface="MS PGothic" pitchFamily="34" charset="-128"/>
                <a:cs typeface="+mn-cs"/>
              </a:rPr>
              <a:t>Team picture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endParaRPr lang="en-GB" sz="1600" kern="1200" dirty="0">
              <a:solidFill>
                <a:schemeClr val="tx1"/>
              </a:solidFill>
              <a:effectLst/>
              <a:latin typeface="Arial" pitchFamily="100" charset="0"/>
              <a:ea typeface="MS PGothic" pitchFamily="34" charset="-128"/>
              <a:cs typeface="+mn-cs"/>
            </a:endParaRPr>
          </a:p>
          <a:p>
            <a:endParaRPr lang="en-GB" dirty="0"/>
          </a:p>
          <a:p>
            <a:endParaRPr lang="en-GB" dirty="0"/>
          </a:p>
        </p:txBody>
      </p:sp>
      <p:sp>
        <p:nvSpPr>
          <p:cNvPr id="4" name="Slide Number Placeholder 3"/>
          <p:cNvSpPr>
            <a:spLocks noGrp="1"/>
          </p:cNvSpPr>
          <p:nvPr>
            <p:ph type="sldNum" sz="quarter" idx="10"/>
          </p:nvPr>
        </p:nvSpPr>
        <p:spPr/>
        <p:txBody>
          <a:bodyPr/>
          <a:lstStyle/>
          <a:p>
            <a:fld id="{35E16853-7D2F-4C3E-BDB6-44BF33528420}" type="slidenum">
              <a:rPr lang="en-GB" smtClean="0"/>
              <a:pPr/>
              <a:t>186</a:t>
            </a:fld>
            <a:endParaRPr lang="en-GB"/>
          </a:p>
        </p:txBody>
      </p:sp>
    </p:spTree>
    <p:extLst>
      <p:ext uri="{BB962C8B-B14F-4D97-AF65-F5344CB8AC3E}">
        <p14:creationId xmlns:p14="http://schemas.microsoft.com/office/powerpoint/2010/main" val="296595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28</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39</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56</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108</a:t>
            </a:fld>
            <a:endParaRPr lang="en-US"/>
          </a:p>
        </p:txBody>
      </p:sp>
    </p:spTree>
    <p:extLst>
      <p:ext uri="{BB962C8B-B14F-4D97-AF65-F5344CB8AC3E}">
        <p14:creationId xmlns:p14="http://schemas.microsoft.com/office/powerpoint/2010/main" val="2857426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133</a:t>
            </a:fld>
            <a:endParaRPr lang="en-US"/>
          </a:p>
        </p:txBody>
      </p:sp>
    </p:spTree>
    <p:extLst>
      <p:ext uri="{BB962C8B-B14F-4D97-AF65-F5344CB8AC3E}">
        <p14:creationId xmlns:p14="http://schemas.microsoft.com/office/powerpoint/2010/main" val="2491350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153</a:t>
            </a:fld>
            <a:endParaRPr lang="en-US"/>
          </a:p>
        </p:txBody>
      </p:sp>
    </p:spTree>
    <p:extLst>
      <p:ext uri="{BB962C8B-B14F-4D97-AF65-F5344CB8AC3E}">
        <p14:creationId xmlns:p14="http://schemas.microsoft.com/office/powerpoint/2010/main" val="3666504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165</a:t>
            </a:fld>
            <a:endParaRPr lang="en-US"/>
          </a:p>
        </p:txBody>
      </p:sp>
    </p:spTree>
    <p:extLst>
      <p:ext uri="{BB962C8B-B14F-4D97-AF65-F5344CB8AC3E}">
        <p14:creationId xmlns:p14="http://schemas.microsoft.com/office/powerpoint/2010/main" val="379994087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3"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4"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8"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1" y="5166486"/>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79"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79"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2" y="5253228"/>
            <a:ext cx="1101852"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1"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0"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3"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0"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79" y="5331078"/>
            <a:ext cx="164591"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3"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39" y="5235066"/>
            <a:ext cx="2272284"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6"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7"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3"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0"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8"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8"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4" y="6144895"/>
            <a:ext cx="68579"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79"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68"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6"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9"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68" y="6263766"/>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3"/>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8" y="6748398"/>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07" y="2439923"/>
            <a:ext cx="4043385"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0" y="4231640"/>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6830693"/>
            <a:ext cx="534212"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8" y="6946602"/>
            <a:ext cx="534212"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29"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0" y="1737995"/>
            <a:ext cx="4651629"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8" y="6748398"/>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88" y="6802587"/>
            <a:ext cx="462204"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8" y="6748398"/>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7" y="1138555"/>
            <a:ext cx="8801100"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28"/>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0" y="1808861"/>
            <a:ext cx="8958139"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7014971"/>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s://www.youtube.com/watch?v=3brOzLJmeek&amp;t=12s" TargetMode="External"/><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image" Target="../media/image121.e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image" Target="../media/image128.emf"/><Relationship Id="rId1" Type="http://schemas.openxmlformats.org/officeDocument/2006/relationships/slideLayout" Target="../slideLayouts/slideLayout2.xml"/><Relationship Id="rId4" Type="http://schemas.openxmlformats.org/officeDocument/2006/relationships/image" Target="../media/image130.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image" Target="../media/image135.emf"/><Relationship Id="rId2" Type="http://schemas.openxmlformats.org/officeDocument/2006/relationships/image" Target="../media/image134.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137.emf"/><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image" Target="../media/image138.emf"/><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image" Target="../media/image139.emf"/><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3" Type="http://schemas.openxmlformats.org/officeDocument/2006/relationships/hyperlink" Target="https://www.youtube.com/watch?v=S0s69xNE1dE" TargetMode="External"/><Relationship Id="rId2" Type="http://schemas.openxmlformats.org/officeDocument/2006/relationships/hyperlink" Target="https://www.youtube.com/watch?v=3brOzLJmeek" TargetMode="Externa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140.emf"/><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41.emf"/><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42.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43.emf"/><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44.emf"/><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46.emf"/><Relationship Id="rId2" Type="http://schemas.openxmlformats.org/officeDocument/2006/relationships/image" Target="../media/image145.emf"/><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47.emf"/><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48.emf"/><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49.emf"/><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50.emf"/><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51.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52.emf"/><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53.emf"/><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54.emf"/><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55.emf"/><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61.emf"/><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63.gif"/><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emf"/><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68.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69.emf"/><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70.emf"/><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71.emf"/><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73.emf"/><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78.emf"/><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79.emf"/><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1.png"/></Relationships>
</file>

<file path=ppt/slides/_rels/slide18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26" Type="http://schemas.openxmlformats.org/officeDocument/2006/relationships/image" Target="../media/image55.png"/><Relationship Id="rId3" Type="http://schemas.openxmlformats.org/officeDocument/2006/relationships/image" Target="../media/image32.png"/><Relationship Id="rId21" Type="http://schemas.openxmlformats.org/officeDocument/2006/relationships/image" Target="../media/image50.png"/><Relationship Id="rId34" Type="http://schemas.openxmlformats.org/officeDocument/2006/relationships/image" Target="../media/image63.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5" Type="http://schemas.openxmlformats.org/officeDocument/2006/relationships/image" Target="../media/image54.png"/><Relationship Id="rId33" Type="http://schemas.openxmlformats.org/officeDocument/2006/relationships/image" Target="../media/image62.png"/><Relationship Id="rId2" Type="http://schemas.openxmlformats.org/officeDocument/2006/relationships/image" Target="../media/image31.png"/><Relationship Id="rId16" Type="http://schemas.openxmlformats.org/officeDocument/2006/relationships/image" Target="../media/image45.png"/><Relationship Id="rId20" Type="http://schemas.openxmlformats.org/officeDocument/2006/relationships/image" Target="../media/image49.png"/><Relationship Id="rId29"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24" Type="http://schemas.openxmlformats.org/officeDocument/2006/relationships/image" Target="../media/image53.png"/><Relationship Id="rId32" Type="http://schemas.openxmlformats.org/officeDocument/2006/relationships/image" Target="../media/image61.png"/><Relationship Id="rId5" Type="http://schemas.openxmlformats.org/officeDocument/2006/relationships/image" Target="../media/image34.png"/><Relationship Id="rId15" Type="http://schemas.openxmlformats.org/officeDocument/2006/relationships/image" Target="../media/image44.png"/><Relationship Id="rId23" Type="http://schemas.openxmlformats.org/officeDocument/2006/relationships/image" Target="../media/image52.png"/><Relationship Id="rId28" Type="http://schemas.openxmlformats.org/officeDocument/2006/relationships/image" Target="../media/image57.png"/><Relationship Id="rId10" Type="http://schemas.openxmlformats.org/officeDocument/2006/relationships/image" Target="../media/image39.png"/><Relationship Id="rId19" Type="http://schemas.openxmlformats.org/officeDocument/2006/relationships/image" Target="../media/image48.png"/><Relationship Id="rId31" Type="http://schemas.openxmlformats.org/officeDocument/2006/relationships/image" Target="../media/image60.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 Id="rId22" Type="http://schemas.openxmlformats.org/officeDocument/2006/relationships/image" Target="../media/image51.png"/><Relationship Id="rId27" Type="http://schemas.openxmlformats.org/officeDocument/2006/relationships/image" Target="../media/image56.png"/><Relationship Id="rId30" Type="http://schemas.openxmlformats.org/officeDocument/2006/relationships/image" Target="../media/image59.png"/><Relationship Id="rId35" Type="http://schemas.openxmlformats.org/officeDocument/2006/relationships/image" Target="../media/image64.png"/></Relationships>
</file>

<file path=ppt/slides/_rels/slide33.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0.png"/><Relationship Id="rId1" Type="http://schemas.openxmlformats.org/officeDocument/2006/relationships/slideLayout" Target="../slideLayouts/slideLayout3.xml"/><Relationship Id="rId4" Type="http://schemas.openxmlformats.org/officeDocument/2006/relationships/image" Target="../media/image81.emf"/></Relationships>
</file>

<file path=ppt/slides/_rels/slide6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90.jpg"/><Relationship Id="rId1" Type="http://schemas.openxmlformats.org/officeDocument/2006/relationships/slideLayout" Target="../slideLayouts/slideLayout3.xml"/><Relationship Id="rId5" Type="http://schemas.openxmlformats.org/officeDocument/2006/relationships/comments" Target="../comments/comment1.xml"/><Relationship Id="rId4" Type="http://schemas.openxmlformats.org/officeDocument/2006/relationships/image" Target="../media/image92.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hyperlink" Target="https://www.st.com/resource/en/reference_manual/dm00031020-stm32f405-415-stm32f407-417-stm32f427-437-and-stm32f429-439-advanced-arm-based-32-bit-mcus-stmicroelectronics.pdf" TargetMode="Externa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hyperlink" Target="https://www.youtube.com/watch?v=uFBNf7F3l60&amp;t=147s"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www.keil.com/support/man/docs/ulinkpro" TargetMode="External"/><Relationship Id="rId2" Type="http://schemas.openxmlformats.org/officeDocument/2006/relationships/hyperlink" Target="https://www.youtube.com/watch?v=advO4ZXrfvU&amp;t=337s" TargetMode="External"/><Relationship Id="rId1" Type="http://schemas.openxmlformats.org/officeDocument/2006/relationships/slideLayout" Target="../slideLayouts/slideLayout2.xml"/><Relationship Id="rId4" Type="http://schemas.openxmlformats.org/officeDocument/2006/relationships/hyperlink" Target="http://www.keil.com/support/man/docs/uv4/uv4_db_dbg_breakpnts.ht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6" y="1762026"/>
            <a:ext cx="7128792"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2"/>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8" y="1191260"/>
            <a:ext cx="7767955" cy="4509770"/>
          </a:xfrm>
          <a:prstGeom prst="rect">
            <a:avLst/>
          </a:prstGeom>
        </p:spPr>
        <p:txBody>
          <a:bodyPr vert="horz" wrap="square" lIns="0" tIns="0" rIns="0" bIns="0" rtlCol="0">
            <a:noAutofit/>
          </a:bodyPr>
          <a:lstStyle/>
          <a:p>
            <a:pPr marL="12700" marR="5781040">
              <a:lnSpc>
                <a:spcPct val="145000"/>
              </a:lnSpc>
            </a:pPr>
            <a:r>
              <a:rPr sz="1600" spc="-15" dirty="0">
                <a:latin typeface="Arial"/>
                <a:cs typeface="Arial"/>
              </a:rPr>
              <a:t>ARM</a:t>
            </a:r>
            <a:r>
              <a:rPr sz="1600" spc="-5" dirty="0">
                <a:latin typeface="Arial"/>
                <a:cs typeface="Arial"/>
              </a:rPr>
              <a:t>v</a:t>
            </a:r>
            <a:r>
              <a:rPr sz="1600" spc="-15" dirty="0">
                <a:latin typeface="Arial"/>
                <a:cs typeface="Arial"/>
              </a:rPr>
              <a:t>7M</a:t>
            </a:r>
            <a:r>
              <a:rPr sz="1600" spc="-10" dirty="0">
                <a:latin typeface="Arial"/>
                <a:cs typeface="Arial"/>
              </a:rPr>
              <a:t> </a:t>
            </a:r>
            <a:r>
              <a:rPr sz="1600" spc="-15" dirty="0">
                <a:latin typeface="Arial"/>
                <a:cs typeface="Arial"/>
              </a:rPr>
              <a:t>Ar</a:t>
            </a:r>
            <a:r>
              <a:rPr sz="1600" spc="-5" dirty="0">
                <a:latin typeface="Arial"/>
                <a:cs typeface="Arial"/>
              </a:rPr>
              <a:t>c</a:t>
            </a:r>
            <a:r>
              <a:rPr sz="1600" spc="-10" dirty="0">
                <a:latin typeface="Arial"/>
                <a:cs typeface="Arial"/>
              </a:rPr>
              <a:t>h</a:t>
            </a:r>
            <a:r>
              <a:rPr sz="1600" spc="0" dirty="0">
                <a:latin typeface="Arial"/>
                <a:cs typeface="Arial"/>
              </a:rPr>
              <a:t>i</a:t>
            </a:r>
            <a:r>
              <a:rPr sz="1600" spc="-10" dirty="0">
                <a:latin typeface="Arial"/>
                <a:cs typeface="Arial"/>
              </a:rPr>
              <a:t>te</a:t>
            </a:r>
            <a:r>
              <a:rPr sz="1600" spc="-5" dirty="0">
                <a:latin typeface="Arial"/>
                <a:cs typeface="Arial"/>
              </a:rPr>
              <a:t>c</a:t>
            </a:r>
            <a:r>
              <a:rPr sz="1600" spc="-10" dirty="0">
                <a:latin typeface="Arial"/>
                <a:cs typeface="Arial"/>
              </a:rPr>
              <a:t>tu</a:t>
            </a:r>
            <a:r>
              <a:rPr sz="1600" spc="-15" dirty="0">
                <a:latin typeface="Arial"/>
                <a:cs typeface="Arial"/>
              </a:rPr>
              <a:t>r</a:t>
            </a:r>
            <a:r>
              <a:rPr sz="1600" spc="-10" dirty="0">
                <a:latin typeface="Arial"/>
                <a:cs typeface="Arial"/>
              </a:rPr>
              <a:t>e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latin typeface="Arial"/>
                <a:cs typeface="Arial"/>
              </a:rPr>
              <a:t>T</a:t>
            </a:r>
            <a:r>
              <a:rPr sz="1600" spc="-10" dirty="0">
                <a:latin typeface="Arial"/>
                <a:cs typeface="Arial"/>
              </a:rPr>
              <a:t>humb</a:t>
            </a:r>
            <a:r>
              <a:rPr sz="1600" spc="-15" dirty="0">
                <a:latin typeface="Arial"/>
                <a:cs typeface="Arial"/>
              </a:rPr>
              <a:t>-</a:t>
            </a:r>
            <a:r>
              <a:rPr sz="1600" spc="-10" dirty="0">
                <a:latin typeface="Arial"/>
                <a:cs typeface="Arial"/>
              </a:rPr>
              <a:t>2</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0" dirty="0">
                <a:latin typeface="Arial"/>
                <a:cs typeface="Arial"/>
              </a:rPr>
              <a:t>i</a:t>
            </a:r>
            <a:r>
              <a:rPr sz="1600" spc="-10" dirty="0">
                <a:latin typeface="Arial"/>
                <a:cs typeface="Arial"/>
              </a:rPr>
              <a:t>ng</a:t>
            </a:r>
            <a:r>
              <a:rPr sz="1600" spc="-15" dirty="0">
                <a:latin typeface="Arial"/>
                <a:cs typeface="Arial"/>
              </a:rPr>
              <a:t> </a:t>
            </a:r>
            <a:r>
              <a:rPr sz="1600" spc="-5" dirty="0">
                <a:latin typeface="Arial"/>
                <a:cs typeface="Arial"/>
              </a:rPr>
              <a:t>c</a:t>
            </a:r>
            <a:r>
              <a:rPr sz="1600" spc="-10" dirty="0">
                <a:latin typeface="Arial"/>
                <a:cs typeface="Arial"/>
              </a:rPr>
              <a:t>o</a:t>
            </a:r>
            <a:r>
              <a:rPr sz="1600" spc="-15" dirty="0">
                <a:latin typeface="Arial"/>
                <a:cs typeface="Arial"/>
              </a:rPr>
              <a:t>r</a:t>
            </a:r>
            <a:r>
              <a:rPr sz="1600" spc="-10" dirty="0">
                <a:latin typeface="Arial"/>
                <a:cs typeface="Arial"/>
              </a:rPr>
              <a:t>e</a:t>
            </a:r>
            <a:endParaRPr sz="1600" dirty="0">
              <a:latin typeface="Arial"/>
              <a:cs typeface="Arial"/>
            </a:endParaRPr>
          </a:p>
        </p:txBody>
      </p:sp>
      <p:sp>
        <p:nvSpPr>
          <p:cNvPr id="4" name="object 4"/>
          <p:cNvSpPr txBox="1"/>
          <p:nvPr/>
        </p:nvSpPr>
        <p:spPr>
          <a:xfrm>
            <a:off x="1590547" y="5750052"/>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4"/>
            <a:ext cx="3940810"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16</a:t>
            </a:r>
            <a:r>
              <a:rPr sz="1200" spc="-20" dirty="0">
                <a:latin typeface="Arial"/>
                <a:cs typeface="Arial"/>
              </a:rPr>
              <a:t> </a:t>
            </a:r>
            <a:r>
              <a:rPr sz="1200" spc="0" dirty="0">
                <a:latin typeface="Arial"/>
                <a:cs typeface="Arial"/>
              </a:rPr>
              <a:t>and</a:t>
            </a:r>
            <a:r>
              <a:rPr sz="1200" spc="-20" dirty="0">
                <a:latin typeface="Arial"/>
                <a:cs typeface="Arial"/>
              </a:rPr>
              <a:t> </a:t>
            </a:r>
            <a:r>
              <a:rPr sz="1200" spc="0" dirty="0">
                <a:latin typeface="Arial"/>
                <a:cs typeface="Arial"/>
              </a:rPr>
              <a:t>32</a:t>
            </a:r>
            <a:r>
              <a:rPr sz="1200" spc="-5" dirty="0">
                <a:latin typeface="Arial"/>
                <a:cs typeface="Arial"/>
              </a:rPr>
              <a:t> </a:t>
            </a:r>
            <a:r>
              <a:rPr sz="1200" spc="0" dirty="0">
                <a:latin typeface="Arial"/>
                <a:cs typeface="Arial"/>
              </a:rPr>
              <a:t>b</a:t>
            </a:r>
            <a:r>
              <a:rPr sz="1200" spc="-5" dirty="0">
                <a:latin typeface="Arial"/>
                <a:cs typeface="Arial"/>
              </a:rPr>
              <a:t>i</a:t>
            </a:r>
            <a:r>
              <a:rPr sz="1200" spc="0" dirty="0">
                <a:latin typeface="Arial"/>
                <a:cs typeface="Arial"/>
              </a:rPr>
              <a:t>t</a:t>
            </a:r>
            <a:r>
              <a:rPr sz="1200" spc="-10" dirty="0">
                <a:latin typeface="Arial"/>
                <a:cs typeface="Arial"/>
              </a:rPr>
              <a:t> </a:t>
            </a:r>
            <a:r>
              <a:rPr sz="1200" spc="-5" dirty="0">
                <a:latin typeface="Arial"/>
                <a:cs typeface="Arial"/>
              </a:rPr>
              <a:t>i</a:t>
            </a:r>
            <a:r>
              <a:rPr sz="1200" spc="0" dirty="0">
                <a:latin typeface="Arial"/>
                <a:cs typeface="Arial"/>
              </a:rPr>
              <a:t>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ons</a:t>
            </a:r>
            <a:r>
              <a:rPr sz="1200" spc="-35" dirty="0">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a:t>
            </a:fld>
            <a:endParaRPr lang="en-US" sz="900">
              <a:latin typeface="Arial"/>
              <a:cs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Trace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100</a:t>
            </a:fld>
            <a:endParaRPr lang="en-US" sz="900">
              <a:latin typeface="Arial"/>
              <a:cs typeface="Arial"/>
            </a:endParaRPr>
          </a:p>
        </p:txBody>
      </p:sp>
      <p:pic>
        <p:nvPicPr>
          <p:cNvPr id="5" name="Picture 4"/>
          <p:cNvPicPr>
            <a:picLocks noChangeAspect="1"/>
          </p:cNvPicPr>
          <p:nvPr/>
        </p:nvPicPr>
        <p:blipFill rotWithShape="1">
          <a:blip r:embed="rId2"/>
          <a:srcRect l="1722" t="4841" r="967"/>
          <a:stretch/>
        </p:blipFill>
        <p:spPr>
          <a:xfrm>
            <a:off x="738187" y="1185962"/>
            <a:ext cx="9289033" cy="5462488"/>
          </a:xfrm>
          <a:prstGeom prst="rect">
            <a:avLst/>
          </a:prstGeom>
        </p:spPr>
      </p:pic>
    </p:spTree>
    <p:extLst>
      <p:ext uri="{BB962C8B-B14F-4D97-AF65-F5344CB8AC3E}">
        <p14:creationId xmlns:p14="http://schemas.microsoft.com/office/powerpoint/2010/main" val="24937408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101</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0" y="1549400"/>
            <a:ext cx="8115300" cy="4457700"/>
          </a:xfrm>
          <a:prstGeom prst="rect">
            <a:avLst/>
          </a:prstGeom>
        </p:spPr>
      </p:pic>
      <p:sp>
        <p:nvSpPr>
          <p:cNvPr id="3" name="TextBox 2">
            <a:extLst>
              <a:ext uri="{FF2B5EF4-FFF2-40B4-BE49-F238E27FC236}">
                <a16:creationId xmlns:a16="http://schemas.microsoft.com/office/drawing/2014/main" id="{CAD5342F-D5E7-4A23-BF39-F5DD79761375}"/>
              </a:ext>
            </a:extLst>
          </p:cNvPr>
          <p:cNvSpPr txBox="1"/>
          <p:nvPr/>
        </p:nvSpPr>
        <p:spPr>
          <a:xfrm>
            <a:off x="1479194" y="1189672"/>
            <a:ext cx="720080" cy="369332"/>
          </a:xfrm>
          <a:prstGeom prst="rect">
            <a:avLst/>
          </a:prstGeom>
          <a:noFill/>
        </p:spPr>
        <p:txBody>
          <a:bodyPr wrap="square" rtlCol="0">
            <a:spAutoFit/>
          </a:bodyPr>
          <a:lstStyle/>
          <a:p>
            <a:r>
              <a:rPr lang="en-US" dirty="0">
                <a:hlinkClick r:id="rId3"/>
              </a:rPr>
              <a:t>Link</a:t>
            </a:r>
            <a:endParaRPr lang="en-US" dirty="0"/>
          </a:p>
        </p:txBody>
      </p:sp>
    </p:spTree>
    <p:extLst>
      <p:ext uri="{BB962C8B-B14F-4D97-AF65-F5344CB8AC3E}">
        <p14:creationId xmlns:p14="http://schemas.microsoft.com/office/powerpoint/2010/main" val="3495654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102</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2" y="1377950"/>
            <a:ext cx="7648575" cy="4800600"/>
          </a:xfrm>
          <a:prstGeom prst="rect">
            <a:avLst/>
          </a:prstGeom>
        </p:spPr>
      </p:pic>
    </p:spTree>
    <p:extLst>
      <p:ext uri="{BB962C8B-B14F-4D97-AF65-F5344CB8AC3E}">
        <p14:creationId xmlns:p14="http://schemas.microsoft.com/office/powerpoint/2010/main" val="76082632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6" y="2381250"/>
            <a:ext cx="10307327" cy="2794000"/>
          </a:xfrm>
          <a:prstGeom prst="rect">
            <a:avLst/>
          </a:prstGeom>
        </p:spPr>
      </p:pic>
    </p:spTree>
    <p:extLst>
      <p:ext uri="{BB962C8B-B14F-4D97-AF65-F5344CB8AC3E}">
        <p14:creationId xmlns:p14="http://schemas.microsoft.com/office/powerpoint/2010/main" val="26974839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104</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88" y="1187450"/>
            <a:ext cx="8706612" cy="5410200"/>
          </a:xfrm>
          <a:prstGeom prst="rect">
            <a:avLst/>
          </a:prstGeom>
        </p:spPr>
      </p:pic>
    </p:spTree>
    <p:extLst>
      <p:ext uri="{BB962C8B-B14F-4D97-AF65-F5344CB8AC3E}">
        <p14:creationId xmlns:p14="http://schemas.microsoft.com/office/powerpoint/2010/main" val="357257787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105</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298" y="1185962"/>
            <a:ext cx="5686801" cy="5429249"/>
          </a:xfrm>
          <a:prstGeom prst="rect">
            <a:avLst/>
          </a:prstGeom>
        </p:spPr>
      </p:pic>
    </p:spTree>
    <p:extLst>
      <p:ext uri="{BB962C8B-B14F-4D97-AF65-F5344CB8AC3E}">
        <p14:creationId xmlns:p14="http://schemas.microsoft.com/office/powerpoint/2010/main" val="359164319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Task to be Performed</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106</a:t>
            </a:fld>
            <a:endParaRPr lang="en-IN" sz="900">
              <a:latin typeface="Arial"/>
              <a:cs typeface="Arial"/>
            </a:endParaRPr>
          </a:p>
        </p:txBody>
      </p:sp>
      <p:pic>
        <p:nvPicPr>
          <p:cNvPr id="6" name="Picture 5"/>
          <p:cNvPicPr>
            <a:picLocks noChangeAspect="1"/>
          </p:cNvPicPr>
          <p:nvPr/>
        </p:nvPicPr>
        <p:blipFill>
          <a:blip r:embed="rId2"/>
          <a:stretch>
            <a:fillRect/>
          </a:stretch>
        </p:blipFill>
        <p:spPr>
          <a:xfrm>
            <a:off x="1053920" y="1187450"/>
            <a:ext cx="8864780" cy="5486400"/>
          </a:xfrm>
          <a:prstGeom prst="rect">
            <a:avLst/>
          </a:prstGeom>
        </p:spPr>
      </p:pic>
    </p:spTree>
    <p:extLst>
      <p:ext uri="{BB962C8B-B14F-4D97-AF65-F5344CB8AC3E}">
        <p14:creationId xmlns:p14="http://schemas.microsoft.com/office/powerpoint/2010/main" val="16614916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107</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8" y="1225571"/>
            <a:ext cx="8861552" cy="5295879"/>
          </a:xfrm>
          <a:prstGeom prst="rect">
            <a:avLst/>
          </a:prstGeom>
        </p:spPr>
      </p:pic>
    </p:spTree>
    <p:extLst>
      <p:ext uri="{BB962C8B-B14F-4D97-AF65-F5344CB8AC3E}">
        <p14:creationId xmlns:p14="http://schemas.microsoft.com/office/powerpoint/2010/main" val="8138976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109</a:t>
            </a:fld>
            <a:endParaRPr lang="en-US" sz="900">
              <a:latin typeface="Arial"/>
              <a:cs typeface="Arial"/>
            </a:endParaRPr>
          </a:p>
        </p:txBody>
      </p:sp>
    </p:spTree>
    <p:extLst>
      <p:ext uri="{BB962C8B-B14F-4D97-AF65-F5344CB8AC3E}">
        <p14:creationId xmlns:p14="http://schemas.microsoft.com/office/powerpoint/2010/main" val="2072761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0"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110</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6" y="105842"/>
            <a:ext cx="8885626" cy="6388101"/>
          </a:xfrm>
          <a:prstGeom prst="rect">
            <a:avLst/>
          </a:prstGeom>
        </p:spPr>
      </p:pic>
    </p:spTree>
    <p:extLst>
      <p:ext uri="{BB962C8B-B14F-4D97-AF65-F5344CB8AC3E}">
        <p14:creationId xmlns:p14="http://schemas.microsoft.com/office/powerpoint/2010/main" val="119630777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2124" y="490728"/>
            <a:ext cx="10297144" cy="556623"/>
          </a:xfrm>
        </p:spPr>
        <p:txBody>
          <a:bodyPr/>
          <a:lstStyle/>
          <a:p>
            <a:pPr algn="ctr"/>
            <a:r>
              <a:rPr lang="en-US" sz="3600" dirty="0"/>
              <a:t>Multiple Bus Interfaces for different memory regions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112</a:t>
            </a:fld>
            <a:endParaRPr lang="en-US" sz="900" dirty="0">
              <a:latin typeface="Arial"/>
              <a:cs typeface="Arial"/>
            </a:endParaRPr>
          </a:p>
        </p:txBody>
      </p:sp>
      <p:pic>
        <p:nvPicPr>
          <p:cNvPr id="5" name="Picture 4"/>
          <p:cNvPicPr>
            <a:picLocks noChangeAspect="1"/>
          </p:cNvPicPr>
          <p:nvPr/>
        </p:nvPicPr>
        <p:blipFill>
          <a:blip r:embed="rId2"/>
          <a:stretch>
            <a:fillRect/>
          </a:stretch>
        </p:blipFill>
        <p:spPr>
          <a:xfrm>
            <a:off x="2568845" y="1834034"/>
            <a:ext cx="5483701" cy="3975100"/>
          </a:xfrm>
          <a:prstGeom prst="rect">
            <a:avLst/>
          </a:prstGeom>
        </p:spPr>
      </p:pic>
    </p:spTree>
    <p:extLst>
      <p:ext uri="{BB962C8B-B14F-4D97-AF65-F5344CB8AC3E}">
        <p14:creationId xmlns:p14="http://schemas.microsoft.com/office/powerpoint/2010/main" val="122992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113</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2" y="1401986"/>
            <a:ext cx="1944216"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2" y="4354314"/>
            <a:ext cx="1944216" cy="923330"/>
          </a:xfrm>
          <a:prstGeom prst="rect">
            <a:avLst/>
          </a:prstGeom>
          <a:noFill/>
        </p:spPr>
        <p:txBody>
          <a:bodyPr wrap="square" rtlCol="0">
            <a:spAutoFit/>
          </a:bodyPr>
          <a:lstStyle/>
          <a:p>
            <a:r>
              <a:rPr lang="en-US" b="1" dirty="0"/>
              <a:t>Little Endian – Data on the AHB Bus</a:t>
            </a:r>
          </a:p>
        </p:txBody>
      </p:sp>
    </p:spTree>
    <p:extLst>
      <p:ext uri="{BB962C8B-B14F-4D97-AF65-F5344CB8AC3E}">
        <p14:creationId xmlns:p14="http://schemas.microsoft.com/office/powerpoint/2010/main" val="41738050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4" y="1454150"/>
            <a:ext cx="8428651" cy="4648200"/>
          </a:xfrm>
          <a:prstGeom prst="rect">
            <a:avLst/>
          </a:prstGeom>
        </p:spPr>
      </p:pic>
    </p:spTree>
    <p:extLst>
      <p:ext uri="{BB962C8B-B14F-4D97-AF65-F5344CB8AC3E}">
        <p14:creationId xmlns:p14="http://schemas.microsoft.com/office/powerpoint/2010/main" val="42301858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Bit Banding</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263651"/>
            <a:ext cx="8579103" cy="54864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115</a:t>
            </a:fld>
            <a:endParaRPr lang="en-US" sz="900">
              <a:latin typeface="Arial"/>
              <a:cs typeface="Arial"/>
            </a:endParaRPr>
          </a:p>
        </p:txBody>
      </p:sp>
    </p:spTree>
    <p:extLst>
      <p:ext uri="{BB962C8B-B14F-4D97-AF65-F5344CB8AC3E}">
        <p14:creationId xmlns:p14="http://schemas.microsoft.com/office/powerpoint/2010/main" val="142708532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Access to Bit band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83149" y="1809750"/>
            <a:ext cx="8327101" cy="3937000"/>
          </a:xfrm>
          <a:prstGeom prst="rect">
            <a:avLst/>
          </a:prstGeom>
        </p:spPr>
      </p:pic>
    </p:spTree>
    <p:extLst>
      <p:ext uri="{BB962C8B-B14F-4D97-AF65-F5344CB8AC3E}">
        <p14:creationId xmlns:p14="http://schemas.microsoft.com/office/powerpoint/2010/main" val="11329258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Bit Banding Mapping</a:t>
            </a:r>
          </a:p>
        </p:txBody>
      </p:sp>
      <p:pic>
        <p:nvPicPr>
          <p:cNvPr id="4" name="Picture 3"/>
          <p:cNvPicPr>
            <a:picLocks noChangeAspect="1"/>
          </p:cNvPicPr>
          <p:nvPr/>
        </p:nvPicPr>
        <p:blipFill>
          <a:blip r:embed="rId2"/>
          <a:stretch>
            <a:fillRect/>
          </a:stretch>
        </p:blipFill>
        <p:spPr>
          <a:xfrm>
            <a:off x="1474786" y="1416050"/>
            <a:ext cx="7743825" cy="5324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117</a:t>
            </a:fld>
            <a:endParaRPr lang="en-US" sz="900">
              <a:latin typeface="Arial"/>
              <a:cs typeface="Arial"/>
            </a:endParaRPr>
          </a:p>
        </p:txBody>
      </p:sp>
    </p:spTree>
    <p:extLst>
      <p:ext uri="{BB962C8B-B14F-4D97-AF65-F5344CB8AC3E}">
        <p14:creationId xmlns:p14="http://schemas.microsoft.com/office/powerpoint/2010/main" val="259064619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44344" y="1641347"/>
            <a:ext cx="4265930" cy="285115"/>
          </a:xfrm>
          <a:prstGeom prst="rect">
            <a:avLst/>
          </a:prstGeom>
        </p:spPr>
        <p:txBody>
          <a:bodyPr vert="horz" wrap="square" lIns="0" tIns="0" rIns="0" bIns="0" rtlCol="0">
            <a:noAutofit/>
          </a:bodyPr>
          <a:lstStyle/>
          <a:p>
            <a:pPr marL="12700">
              <a:lnSpc>
                <a:spcPct val="100000"/>
              </a:lnSpc>
            </a:pPr>
            <a:r>
              <a:rPr sz="1800" spc="-60" dirty="0">
                <a:latin typeface="Arial"/>
                <a:cs typeface="Arial"/>
              </a:rPr>
              <a:t>T</a:t>
            </a:r>
            <a:r>
              <a:rPr sz="1800" spc="0" dirty="0">
                <a:latin typeface="Arial"/>
                <a:cs typeface="Arial"/>
              </a:rPr>
              <a:t>r</a:t>
            </a:r>
            <a:r>
              <a:rPr sz="1800" spc="-5" dirty="0">
                <a:latin typeface="Arial"/>
                <a:cs typeface="Arial"/>
              </a:rPr>
              <a:t>adi</a:t>
            </a:r>
            <a:r>
              <a:rPr sz="1800" spc="0" dirty="0">
                <a:latin typeface="Arial"/>
                <a:cs typeface="Arial"/>
              </a:rPr>
              <a:t>t</a:t>
            </a:r>
            <a:r>
              <a:rPr sz="1800" spc="-5" dirty="0">
                <a:latin typeface="Arial"/>
                <a:cs typeface="Arial"/>
              </a:rPr>
              <a:t>iona</a:t>
            </a:r>
            <a:r>
              <a:rPr sz="1800" spc="0" dirty="0">
                <a:latin typeface="Arial"/>
                <a:cs typeface="Arial"/>
              </a:rPr>
              <a:t>l M</a:t>
            </a:r>
            <a:r>
              <a:rPr sz="1800" spc="-5" dirty="0">
                <a:latin typeface="Arial"/>
                <a:cs typeface="Arial"/>
              </a:rPr>
              <a:t>e</a:t>
            </a:r>
            <a:r>
              <a:rPr sz="1800" spc="0" dirty="0">
                <a:latin typeface="Arial"/>
                <a:cs typeface="Arial"/>
              </a:rPr>
              <a:t>t</a:t>
            </a:r>
            <a:r>
              <a:rPr sz="1800" spc="-5" dirty="0">
                <a:latin typeface="Arial"/>
                <a:cs typeface="Arial"/>
              </a:rPr>
              <a:t>ho</a:t>
            </a:r>
            <a:r>
              <a:rPr sz="1800" spc="0" dirty="0">
                <a:latin typeface="Arial"/>
                <a:cs typeface="Arial"/>
              </a:rPr>
              <a:t>d</a:t>
            </a:r>
            <a:r>
              <a:rPr sz="1800" spc="10" dirty="0">
                <a:latin typeface="Arial"/>
                <a:cs typeface="Arial"/>
              </a:rPr>
              <a:t> </a:t>
            </a:r>
            <a:r>
              <a:rPr sz="1800" spc="-5" dirty="0">
                <a:latin typeface="Arial"/>
                <a:cs typeface="Arial"/>
              </a:rPr>
              <a:t>o</a:t>
            </a:r>
            <a:r>
              <a:rPr sz="1800" spc="0" dirty="0">
                <a:latin typeface="Arial"/>
                <a:cs typeface="Arial"/>
              </a:rPr>
              <a:t>f</a:t>
            </a:r>
            <a:r>
              <a:rPr sz="1800" spc="-105" dirty="0">
                <a:latin typeface="Arial"/>
                <a:cs typeface="Arial"/>
              </a:rPr>
              <a:t> </a:t>
            </a:r>
            <a:r>
              <a:rPr sz="1800" spc="0" dirty="0">
                <a:latin typeface="Arial"/>
                <a:cs typeface="Arial"/>
              </a:rPr>
              <a:t>At</a:t>
            </a:r>
            <a:r>
              <a:rPr sz="1800" spc="-5" dirty="0">
                <a:latin typeface="Arial"/>
                <a:cs typeface="Arial"/>
              </a:rPr>
              <a:t>o</a:t>
            </a:r>
            <a:r>
              <a:rPr sz="1800" spc="0" dirty="0">
                <a:latin typeface="Arial"/>
                <a:cs typeface="Arial"/>
              </a:rPr>
              <a:t>m</a:t>
            </a:r>
            <a:r>
              <a:rPr sz="1800" spc="-5" dirty="0">
                <a:latin typeface="Arial"/>
                <a:cs typeface="Arial"/>
              </a:rPr>
              <a:t>i</a:t>
            </a:r>
            <a:r>
              <a:rPr sz="1800" spc="0" dirty="0">
                <a:latin typeface="Arial"/>
                <a:cs typeface="Arial"/>
              </a:rPr>
              <a:t>c M</a:t>
            </a:r>
            <a:r>
              <a:rPr sz="1800" spc="-5" dirty="0">
                <a:latin typeface="Arial"/>
                <a:cs typeface="Arial"/>
              </a:rPr>
              <a:t>anipula</a:t>
            </a:r>
            <a:r>
              <a:rPr sz="1800" spc="0" dirty="0">
                <a:latin typeface="Arial"/>
                <a:cs typeface="Arial"/>
              </a:rPr>
              <a:t>t</a:t>
            </a:r>
            <a:r>
              <a:rPr sz="1800" spc="-5" dirty="0">
                <a:latin typeface="Arial"/>
                <a:cs typeface="Arial"/>
              </a:rPr>
              <a:t>io</a:t>
            </a:r>
            <a:r>
              <a:rPr sz="1800" spc="0" dirty="0">
                <a:latin typeface="Arial"/>
                <a:cs typeface="Arial"/>
              </a:rPr>
              <a:t>n</a:t>
            </a:r>
            <a:endParaRPr sz="1800">
              <a:latin typeface="Arial"/>
              <a:cs typeface="Arial"/>
            </a:endParaRPr>
          </a:p>
        </p:txBody>
      </p:sp>
      <p:sp>
        <p:nvSpPr>
          <p:cNvPr id="3" name="object 3"/>
          <p:cNvSpPr/>
          <p:nvPr/>
        </p:nvSpPr>
        <p:spPr>
          <a:xfrm>
            <a:off x="3011170" y="2512948"/>
            <a:ext cx="3892804" cy="3275583"/>
          </a:xfrm>
          <a:prstGeom prst="rect">
            <a:avLst/>
          </a:prstGeom>
          <a:blipFill>
            <a:blip r:embed="rId2" cstate="print"/>
            <a:stretch>
              <a:fillRect/>
            </a:stretch>
          </a:blipFill>
        </p:spPr>
        <p:txBody>
          <a:bodyPr wrap="square" lIns="0" tIns="0" rIns="0" bIns="0" rtlCol="0">
            <a:noAutofit/>
          </a:bodyPr>
          <a:lstStyle/>
          <a:p>
            <a:endParaRPr/>
          </a:p>
        </p:txBody>
      </p:sp>
      <p:sp>
        <p:nvSpPr>
          <p:cNvPr id="4" name="object 4"/>
          <p:cNvSpPr txBox="1"/>
          <p:nvPr/>
        </p:nvSpPr>
        <p:spPr>
          <a:xfrm>
            <a:off x="3102355" y="2545079"/>
            <a:ext cx="2118360" cy="302260"/>
          </a:xfrm>
          <a:prstGeom prst="rect">
            <a:avLst/>
          </a:prstGeom>
        </p:spPr>
        <p:txBody>
          <a:bodyPr vert="horz" wrap="square" lIns="0" tIns="0" rIns="0" bIns="0" rtlCol="0">
            <a:noAutofit/>
          </a:bodyPr>
          <a:lstStyle/>
          <a:p>
            <a:pPr marL="12700">
              <a:lnSpc>
                <a:spcPct val="100000"/>
              </a:lnSpc>
            </a:pPr>
            <a:r>
              <a:rPr sz="1800" b="1"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4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4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endParaRPr sz="1800">
              <a:latin typeface="Courier New"/>
              <a:cs typeface="Courier New"/>
            </a:endParaRPr>
          </a:p>
        </p:txBody>
      </p:sp>
      <p:sp>
        <p:nvSpPr>
          <p:cNvPr id="5" name="object 5"/>
          <p:cNvSpPr txBox="1"/>
          <p:nvPr/>
        </p:nvSpPr>
        <p:spPr>
          <a:xfrm>
            <a:off x="4681220" y="3977640"/>
            <a:ext cx="2118360" cy="302260"/>
          </a:xfrm>
          <a:prstGeom prst="rect">
            <a:avLst/>
          </a:prstGeom>
        </p:spPr>
        <p:txBody>
          <a:bodyPr vert="horz" wrap="square" lIns="0" tIns="0" rIns="0" bIns="0" rtlCol="0">
            <a:noAutofit/>
          </a:bodyPr>
          <a:lstStyle/>
          <a:p>
            <a:pPr marL="12700">
              <a:lnSpc>
                <a:spcPct val="100000"/>
              </a:lnSpc>
            </a:pPr>
            <a:r>
              <a:rPr sz="1800" b="1" dirty="0">
                <a:latin typeface="Courier New"/>
                <a:cs typeface="Courier New"/>
              </a:rPr>
              <a:t>x</a:t>
            </a:r>
            <a:r>
              <a:rPr sz="1800" b="1" spc="35" dirty="0">
                <a:latin typeface="Courier New"/>
                <a:cs typeface="Courier New"/>
              </a:rPr>
              <a:t> </a:t>
            </a:r>
            <a:r>
              <a:rPr sz="1800" b="1" spc="0" dirty="0">
                <a:latin typeface="Courier New"/>
                <a:cs typeface="Courier New"/>
              </a:rPr>
              <a:t>x</a:t>
            </a:r>
            <a:r>
              <a:rPr sz="1800" b="1" spc="35" dirty="0">
                <a:latin typeface="Courier New"/>
                <a:cs typeface="Courier New"/>
              </a:rPr>
              <a:t> </a:t>
            </a:r>
            <a:r>
              <a:rPr sz="1800" b="1" spc="0" dirty="0">
                <a:latin typeface="Courier New"/>
                <a:cs typeface="Courier New"/>
              </a:rPr>
              <a:t>x</a:t>
            </a:r>
            <a:r>
              <a:rPr sz="1800" b="1" spc="45" dirty="0">
                <a:latin typeface="Courier New"/>
                <a:cs typeface="Courier New"/>
              </a:rPr>
              <a:t> </a:t>
            </a:r>
            <a:r>
              <a:rPr sz="1800" b="1" spc="0" dirty="0">
                <a:latin typeface="Courier New"/>
                <a:cs typeface="Courier New"/>
              </a:rPr>
              <a:t>x</a:t>
            </a:r>
            <a:r>
              <a:rPr sz="1800" b="1" spc="35" dirty="0">
                <a:latin typeface="Courier New"/>
                <a:cs typeface="Courier New"/>
              </a:rPr>
              <a:t> </a:t>
            </a:r>
            <a:r>
              <a:rPr sz="1800" b="1" spc="0" dirty="0">
                <a:latin typeface="Courier New"/>
                <a:cs typeface="Courier New"/>
              </a:rPr>
              <a:t>x</a:t>
            </a:r>
            <a:r>
              <a:rPr sz="1800" b="1" spc="35" dirty="0">
                <a:latin typeface="Courier New"/>
                <a:cs typeface="Courier New"/>
              </a:rPr>
              <a:t> </a:t>
            </a:r>
            <a:r>
              <a:rPr sz="1800" b="1" spc="0" dirty="0">
                <a:latin typeface="Courier New"/>
                <a:cs typeface="Courier New"/>
              </a:rPr>
              <a:t>1</a:t>
            </a:r>
            <a:r>
              <a:rPr sz="1800" b="1" spc="45" dirty="0">
                <a:latin typeface="Courier New"/>
                <a:cs typeface="Courier New"/>
              </a:rPr>
              <a:t> </a:t>
            </a:r>
            <a:r>
              <a:rPr sz="1800" b="1" spc="0" dirty="0">
                <a:latin typeface="Courier New"/>
                <a:cs typeface="Courier New"/>
              </a:rPr>
              <a:t>x</a:t>
            </a:r>
            <a:r>
              <a:rPr sz="1800" b="1" spc="35" dirty="0">
                <a:latin typeface="Courier New"/>
                <a:cs typeface="Courier New"/>
              </a:rPr>
              <a:t> </a:t>
            </a:r>
            <a:r>
              <a:rPr sz="1800" b="1" spc="0" dirty="0">
                <a:latin typeface="Courier New"/>
                <a:cs typeface="Courier New"/>
              </a:rPr>
              <a:t>x</a:t>
            </a:r>
            <a:endParaRPr sz="1800">
              <a:latin typeface="Courier New"/>
              <a:cs typeface="Courier New"/>
            </a:endParaRPr>
          </a:p>
        </p:txBody>
      </p:sp>
      <p:sp>
        <p:nvSpPr>
          <p:cNvPr id="6" name="object 6"/>
          <p:cNvSpPr txBox="1"/>
          <p:nvPr/>
        </p:nvSpPr>
        <p:spPr>
          <a:xfrm>
            <a:off x="3106927" y="5413247"/>
            <a:ext cx="2119630" cy="302260"/>
          </a:xfrm>
          <a:prstGeom prst="rect">
            <a:avLst/>
          </a:prstGeom>
        </p:spPr>
        <p:txBody>
          <a:bodyPr vert="horz" wrap="square" lIns="0" tIns="0" rIns="0" bIns="0" rtlCol="0">
            <a:noAutofit/>
          </a:bodyPr>
          <a:lstStyle/>
          <a:p>
            <a:pPr marL="12700">
              <a:lnSpc>
                <a:spcPct val="100000"/>
              </a:lnSpc>
            </a:pPr>
            <a:r>
              <a:rPr sz="1800" b="1" dirty="0">
                <a:latin typeface="Courier New"/>
                <a:cs typeface="Courier New"/>
              </a:rPr>
              <a:t>0</a:t>
            </a:r>
            <a:r>
              <a:rPr sz="1800" b="1" spc="4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4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1</a:t>
            </a:r>
            <a:r>
              <a:rPr sz="1800" b="1" spc="35" dirty="0">
                <a:latin typeface="Courier New"/>
                <a:cs typeface="Courier New"/>
              </a:rPr>
              <a:t> </a:t>
            </a:r>
            <a:r>
              <a:rPr sz="1800" b="1" spc="0" dirty="0">
                <a:latin typeface="Courier New"/>
                <a:cs typeface="Courier New"/>
              </a:rPr>
              <a:t>0</a:t>
            </a:r>
            <a:r>
              <a:rPr sz="1800" b="1" spc="45" dirty="0">
                <a:latin typeface="Courier New"/>
                <a:cs typeface="Courier New"/>
              </a:rPr>
              <a:t> </a:t>
            </a:r>
            <a:r>
              <a:rPr sz="1800" b="1" spc="0" dirty="0">
                <a:latin typeface="Courier New"/>
                <a:cs typeface="Courier New"/>
              </a:rPr>
              <a:t>0</a:t>
            </a:r>
            <a:endParaRPr sz="1800">
              <a:latin typeface="Courier New"/>
              <a:cs typeface="Courier New"/>
            </a:endParaRPr>
          </a:p>
        </p:txBody>
      </p:sp>
      <p:sp>
        <p:nvSpPr>
          <p:cNvPr id="7" name="object 7"/>
          <p:cNvSpPr txBox="1"/>
          <p:nvPr/>
        </p:nvSpPr>
        <p:spPr>
          <a:xfrm>
            <a:off x="5455411" y="2555747"/>
            <a:ext cx="2310130"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Rea</a:t>
            </a:r>
            <a:r>
              <a:rPr sz="1800" spc="0" dirty="0">
                <a:latin typeface="Arial"/>
                <a:cs typeface="Arial"/>
              </a:rPr>
              <a:t>d</a:t>
            </a:r>
            <a:r>
              <a:rPr sz="1800" spc="-5" dirty="0">
                <a:latin typeface="Arial"/>
                <a:cs typeface="Arial"/>
              </a:rPr>
              <a:t> b</a:t>
            </a:r>
            <a:r>
              <a:rPr sz="1800" spc="-25" dirty="0">
                <a:latin typeface="Arial"/>
                <a:cs typeface="Arial"/>
              </a:rPr>
              <a:t>y</a:t>
            </a:r>
            <a:r>
              <a:rPr sz="1800" spc="0" dirty="0">
                <a:latin typeface="Arial"/>
                <a:cs typeface="Arial"/>
              </a:rPr>
              <a:t>te</a:t>
            </a:r>
            <a:r>
              <a:rPr sz="1800" spc="20" dirty="0">
                <a:latin typeface="Arial"/>
                <a:cs typeface="Arial"/>
              </a:rPr>
              <a:t> </a:t>
            </a:r>
            <a:r>
              <a:rPr sz="1800" spc="0" dirty="0">
                <a:latin typeface="Arial"/>
                <a:cs typeface="Arial"/>
              </a:rPr>
              <a:t>fr</a:t>
            </a:r>
            <a:r>
              <a:rPr sz="1800" spc="-5" dirty="0">
                <a:latin typeface="Arial"/>
                <a:cs typeface="Arial"/>
              </a:rPr>
              <a:t>o</a:t>
            </a:r>
            <a:r>
              <a:rPr sz="1800" spc="0" dirty="0">
                <a:latin typeface="Arial"/>
                <a:cs typeface="Arial"/>
              </a:rPr>
              <a:t>m S</a:t>
            </a:r>
            <a:r>
              <a:rPr sz="1800" spc="-5" dirty="0">
                <a:latin typeface="Arial"/>
                <a:cs typeface="Arial"/>
              </a:rPr>
              <a:t>R</a:t>
            </a:r>
            <a:r>
              <a:rPr sz="1800" spc="0" dirty="0">
                <a:latin typeface="Arial"/>
                <a:cs typeface="Arial"/>
              </a:rPr>
              <a:t>AM</a:t>
            </a:r>
            <a:endParaRPr sz="1800">
              <a:latin typeface="Arial"/>
              <a:cs typeface="Arial"/>
            </a:endParaRPr>
          </a:p>
        </p:txBody>
      </p:sp>
      <p:sp>
        <p:nvSpPr>
          <p:cNvPr id="8" name="object 8"/>
          <p:cNvSpPr txBox="1"/>
          <p:nvPr/>
        </p:nvSpPr>
        <p:spPr>
          <a:xfrm>
            <a:off x="2757932" y="3845052"/>
            <a:ext cx="1750695" cy="559435"/>
          </a:xfrm>
          <a:prstGeom prst="rect">
            <a:avLst/>
          </a:prstGeom>
        </p:spPr>
        <p:txBody>
          <a:bodyPr vert="horz" wrap="square" lIns="0" tIns="0" rIns="0" bIns="0" rtlCol="0">
            <a:noAutofit/>
          </a:bodyPr>
          <a:lstStyle/>
          <a:p>
            <a:pPr marL="12700" marR="12700">
              <a:lnSpc>
                <a:spcPct val="100000"/>
              </a:lnSpc>
            </a:pPr>
            <a:r>
              <a:rPr sz="1800" dirty="0">
                <a:latin typeface="Arial"/>
                <a:cs typeface="Arial"/>
              </a:rPr>
              <a:t>M</a:t>
            </a:r>
            <a:r>
              <a:rPr sz="1800" spc="-5" dirty="0">
                <a:latin typeface="Arial"/>
                <a:cs typeface="Arial"/>
              </a:rPr>
              <a:t>a</a:t>
            </a:r>
            <a:r>
              <a:rPr sz="1800" spc="0" dirty="0">
                <a:latin typeface="Arial"/>
                <a:cs typeface="Arial"/>
              </a:rPr>
              <a:t>sk</a:t>
            </a:r>
            <a:r>
              <a:rPr sz="1800" spc="-10" dirty="0">
                <a:latin typeface="Arial"/>
                <a:cs typeface="Arial"/>
              </a:rPr>
              <a:t> </a:t>
            </a:r>
            <a:r>
              <a:rPr sz="1800" spc="-5" dirty="0">
                <a:latin typeface="Arial"/>
                <a:cs typeface="Arial"/>
              </a:rPr>
              <a:t>an</a:t>
            </a:r>
            <a:r>
              <a:rPr sz="1800" spc="0" dirty="0">
                <a:latin typeface="Arial"/>
                <a:cs typeface="Arial"/>
              </a:rPr>
              <a:t>d</a:t>
            </a:r>
            <a:r>
              <a:rPr sz="1800" spc="10" dirty="0">
                <a:latin typeface="Arial"/>
                <a:cs typeface="Arial"/>
              </a:rPr>
              <a:t> </a:t>
            </a:r>
            <a:r>
              <a:rPr sz="1800" spc="0" dirty="0">
                <a:latin typeface="Arial"/>
                <a:cs typeface="Arial"/>
              </a:rPr>
              <a:t>M</a:t>
            </a:r>
            <a:r>
              <a:rPr sz="1800" spc="-5" dirty="0">
                <a:latin typeface="Arial"/>
                <a:cs typeface="Arial"/>
              </a:rPr>
              <a:t>odi</a:t>
            </a:r>
            <a:r>
              <a:rPr sz="1800" spc="0" dirty="0">
                <a:latin typeface="Arial"/>
                <a:cs typeface="Arial"/>
              </a:rPr>
              <a:t>fy B</a:t>
            </a:r>
            <a:r>
              <a:rPr sz="1800" spc="-5" dirty="0">
                <a:latin typeface="Arial"/>
                <a:cs typeface="Arial"/>
              </a:rPr>
              <a:t>i</a:t>
            </a:r>
            <a:r>
              <a:rPr sz="1800" spc="0" dirty="0">
                <a:latin typeface="Arial"/>
                <a:cs typeface="Arial"/>
              </a:rPr>
              <a:t>t</a:t>
            </a:r>
            <a:r>
              <a:rPr sz="1800" spc="-5" dirty="0">
                <a:latin typeface="Arial"/>
                <a:cs typeface="Arial"/>
              </a:rPr>
              <a:t> </a:t>
            </a:r>
            <a:r>
              <a:rPr sz="1800" spc="0" dirty="0">
                <a:latin typeface="Arial"/>
                <a:cs typeface="Arial"/>
              </a:rPr>
              <a:t>E</a:t>
            </a:r>
            <a:r>
              <a:rPr sz="1800" spc="-5" dirty="0">
                <a:latin typeface="Arial"/>
                <a:cs typeface="Arial"/>
              </a:rPr>
              <a:t>le</a:t>
            </a:r>
            <a:r>
              <a:rPr sz="1800" spc="0" dirty="0">
                <a:latin typeface="Arial"/>
                <a:cs typeface="Arial"/>
              </a:rPr>
              <a:t>m</a:t>
            </a:r>
            <a:r>
              <a:rPr sz="1800" spc="-5" dirty="0">
                <a:latin typeface="Arial"/>
                <a:cs typeface="Arial"/>
              </a:rPr>
              <a:t>en</a:t>
            </a:r>
            <a:r>
              <a:rPr sz="1800" spc="0" dirty="0">
                <a:latin typeface="Arial"/>
                <a:cs typeface="Arial"/>
              </a:rPr>
              <a:t>t</a:t>
            </a:r>
            <a:endParaRPr sz="1800">
              <a:latin typeface="Arial"/>
              <a:cs typeface="Arial"/>
            </a:endParaRPr>
          </a:p>
        </p:txBody>
      </p:sp>
      <p:sp>
        <p:nvSpPr>
          <p:cNvPr id="9" name="object 9"/>
          <p:cNvSpPr txBox="1"/>
          <p:nvPr/>
        </p:nvSpPr>
        <p:spPr>
          <a:xfrm>
            <a:off x="5423408" y="5401055"/>
            <a:ext cx="2026920" cy="285115"/>
          </a:xfrm>
          <a:prstGeom prst="rect">
            <a:avLst/>
          </a:prstGeom>
        </p:spPr>
        <p:txBody>
          <a:bodyPr vert="horz" wrap="square" lIns="0" tIns="0" rIns="0" bIns="0" rtlCol="0">
            <a:noAutofit/>
          </a:bodyPr>
          <a:lstStyle/>
          <a:p>
            <a:pPr marL="12700">
              <a:lnSpc>
                <a:spcPct val="100000"/>
              </a:lnSpc>
            </a:pPr>
            <a:r>
              <a:rPr sz="1800" spc="-35" dirty="0">
                <a:latin typeface="Arial"/>
                <a:cs typeface="Arial"/>
              </a:rPr>
              <a:t>W</a:t>
            </a:r>
            <a:r>
              <a:rPr sz="1800" spc="0" dirty="0">
                <a:latin typeface="Arial"/>
                <a:cs typeface="Arial"/>
              </a:rPr>
              <a:t>r</a:t>
            </a:r>
            <a:r>
              <a:rPr sz="1800" spc="-5" dirty="0">
                <a:latin typeface="Arial"/>
                <a:cs typeface="Arial"/>
              </a:rPr>
              <a:t>i</a:t>
            </a:r>
            <a:r>
              <a:rPr sz="1800" spc="0" dirty="0">
                <a:latin typeface="Arial"/>
                <a:cs typeface="Arial"/>
              </a:rPr>
              <a:t>te</a:t>
            </a:r>
            <a:r>
              <a:rPr sz="1800" spc="-15" dirty="0">
                <a:latin typeface="Arial"/>
                <a:cs typeface="Arial"/>
              </a:rPr>
              <a:t> </a:t>
            </a:r>
            <a:r>
              <a:rPr sz="1800" spc="-5" dirty="0">
                <a:latin typeface="Arial"/>
                <a:cs typeface="Arial"/>
              </a:rPr>
              <a:t>b</a:t>
            </a:r>
            <a:r>
              <a:rPr sz="1800" spc="-25" dirty="0">
                <a:latin typeface="Arial"/>
                <a:cs typeface="Arial"/>
              </a:rPr>
              <a:t>y</a:t>
            </a:r>
            <a:r>
              <a:rPr sz="1800" spc="0" dirty="0">
                <a:latin typeface="Arial"/>
                <a:cs typeface="Arial"/>
              </a:rPr>
              <a:t>te</a:t>
            </a:r>
            <a:r>
              <a:rPr sz="1800" spc="20" dirty="0">
                <a:latin typeface="Arial"/>
                <a:cs typeface="Arial"/>
              </a:rPr>
              <a:t> </a:t>
            </a:r>
            <a:r>
              <a:rPr sz="1800" spc="0" dirty="0">
                <a:latin typeface="Arial"/>
                <a:cs typeface="Arial"/>
              </a:rPr>
              <a:t>to</a:t>
            </a:r>
            <a:r>
              <a:rPr sz="1800" spc="-5" dirty="0">
                <a:latin typeface="Arial"/>
                <a:cs typeface="Arial"/>
              </a:rPr>
              <a:t> </a:t>
            </a:r>
            <a:r>
              <a:rPr sz="1800" spc="0" dirty="0">
                <a:latin typeface="Arial"/>
                <a:cs typeface="Arial"/>
              </a:rPr>
              <a:t>S</a:t>
            </a:r>
            <a:r>
              <a:rPr sz="1800" spc="-5" dirty="0">
                <a:latin typeface="Arial"/>
                <a:cs typeface="Arial"/>
              </a:rPr>
              <a:t>R</a:t>
            </a:r>
            <a:r>
              <a:rPr sz="1800" spc="0" dirty="0">
                <a:latin typeface="Arial"/>
                <a:cs typeface="Arial"/>
              </a:rPr>
              <a:t>AM</a:t>
            </a:r>
            <a:endParaRPr sz="1800">
              <a:latin typeface="Arial"/>
              <a:cs typeface="Arial"/>
            </a:endParaRPr>
          </a:p>
        </p:txBody>
      </p:sp>
      <p:sp>
        <p:nvSpPr>
          <p:cNvPr id="10" name="object 10"/>
          <p:cNvSpPr txBox="1"/>
          <p:nvPr/>
        </p:nvSpPr>
        <p:spPr>
          <a:xfrm>
            <a:off x="5082032" y="2946908"/>
            <a:ext cx="663575" cy="164465"/>
          </a:xfrm>
          <a:prstGeom prst="rect">
            <a:avLst/>
          </a:prstGeom>
        </p:spPr>
        <p:txBody>
          <a:bodyPr vert="horz" wrap="square" lIns="0" tIns="0" rIns="0" bIns="0" rtlCol="0">
            <a:noAutofit/>
          </a:bodyPr>
          <a:lstStyle/>
          <a:p>
            <a:pPr marL="12700">
              <a:lnSpc>
                <a:spcPct val="100000"/>
              </a:lnSpc>
            </a:pPr>
            <a:r>
              <a:rPr sz="1000" spc="0" dirty="0">
                <a:solidFill>
                  <a:srgbClr val="FFFFFF"/>
                </a:solidFill>
                <a:latin typeface="Times New Roman"/>
                <a:cs typeface="Times New Roman"/>
              </a:rPr>
              <a:t>0</a:t>
            </a:r>
            <a:r>
              <a:rPr sz="1000" spc="-15" dirty="0">
                <a:solidFill>
                  <a:srgbClr val="FFFFFF"/>
                </a:solidFill>
                <a:latin typeface="Times New Roman"/>
                <a:cs typeface="Times New Roman"/>
              </a:rPr>
              <a:t>x</a:t>
            </a:r>
            <a:r>
              <a:rPr sz="1000" spc="0" dirty="0">
                <a:solidFill>
                  <a:srgbClr val="FFFFFF"/>
                </a:solidFill>
                <a:latin typeface="Times New Roman"/>
                <a:cs typeface="Times New Roman"/>
              </a:rPr>
              <a:t>0200000</a:t>
            </a:r>
            <a:r>
              <a:rPr sz="1000" spc="-5" dirty="0">
                <a:solidFill>
                  <a:srgbClr val="FFFFFF"/>
                </a:solidFill>
                <a:latin typeface="Times New Roman"/>
                <a:cs typeface="Times New Roman"/>
              </a:rPr>
              <a:t>0</a:t>
            </a:r>
            <a:endParaRPr sz="1000">
              <a:latin typeface="Times New Roman"/>
              <a:cs typeface="Times New Roman"/>
            </a:endParaRPr>
          </a:p>
        </p:txBody>
      </p:sp>
      <p:sp>
        <p:nvSpPr>
          <p:cNvPr id="11" name="object 11"/>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a:latin typeface="Arial"/>
              <a:cs typeface="Arial"/>
            </a:endParaRPr>
          </a:p>
        </p:txBody>
      </p:sp>
      <p:sp>
        <p:nvSpPr>
          <p:cNvPr id="14" name="Slide Number Placeholder 1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118</a:t>
            </a:fld>
            <a:endParaRPr lang="en-US" sz="900">
              <a:latin typeface="Arial"/>
              <a:cs typeface="Arial"/>
            </a:endParaRPr>
          </a:p>
        </p:txBody>
      </p:sp>
    </p:spTree>
    <p:extLst>
      <p:ext uri="{BB962C8B-B14F-4D97-AF65-F5344CB8AC3E}">
        <p14:creationId xmlns:p14="http://schemas.microsoft.com/office/powerpoint/2010/main" val="282985960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Read Modify Write vs Bit Banding</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119</a:t>
            </a:fld>
            <a:endParaRPr lang="en-US" sz="900">
              <a:latin typeface="Arial"/>
              <a:cs typeface="Arial"/>
            </a:endParaRPr>
          </a:p>
        </p:txBody>
      </p:sp>
      <p:pic>
        <p:nvPicPr>
          <p:cNvPr id="3" name="Picture 2"/>
          <p:cNvPicPr>
            <a:picLocks noChangeAspect="1"/>
          </p:cNvPicPr>
          <p:nvPr/>
        </p:nvPicPr>
        <p:blipFill rotWithShape="1">
          <a:blip r:embed="rId2"/>
          <a:srcRect t="3670" b="5299"/>
          <a:stretch/>
        </p:blipFill>
        <p:spPr>
          <a:xfrm>
            <a:off x="1469497" y="1211609"/>
            <a:ext cx="7565476" cy="2520280"/>
          </a:xfrm>
          <a:prstGeom prst="rect">
            <a:avLst/>
          </a:prstGeom>
        </p:spPr>
      </p:pic>
      <p:pic>
        <p:nvPicPr>
          <p:cNvPr id="6" name="Picture 5"/>
          <p:cNvPicPr>
            <a:picLocks noChangeAspect="1"/>
          </p:cNvPicPr>
          <p:nvPr/>
        </p:nvPicPr>
        <p:blipFill rotWithShape="1">
          <a:blip r:embed="rId3"/>
          <a:srcRect t="15080" b="6286"/>
          <a:stretch/>
        </p:blipFill>
        <p:spPr>
          <a:xfrm>
            <a:off x="2533752" y="3869369"/>
            <a:ext cx="7565476" cy="1368153"/>
          </a:xfrm>
          <a:prstGeom prst="rect">
            <a:avLst/>
          </a:prstGeom>
        </p:spPr>
      </p:pic>
      <p:pic>
        <p:nvPicPr>
          <p:cNvPr id="7" name="Picture 6"/>
          <p:cNvPicPr>
            <a:picLocks noChangeAspect="1"/>
          </p:cNvPicPr>
          <p:nvPr/>
        </p:nvPicPr>
        <p:blipFill rotWithShape="1">
          <a:blip r:embed="rId4"/>
          <a:srcRect l="878" b="21635"/>
          <a:stretch/>
        </p:blipFill>
        <p:spPr>
          <a:xfrm>
            <a:off x="2466380" y="5434434"/>
            <a:ext cx="7549437" cy="1224136"/>
          </a:xfrm>
          <a:prstGeom prst="rect">
            <a:avLst/>
          </a:prstGeom>
        </p:spPr>
      </p:pic>
      <p:sp>
        <p:nvSpPr>
          <p:cNvPr id="8" name="TextBox 7"/>
          <p:cNvSpPr txBox="1"/>
          <p:nvPr/>
        </p:nvSpPr>
        <p:spPr>
          <a:xfrm>
            <a:off x="306140" y="3994274"/>
            <a:ext cx="2016224" cy="1200329"/>
          </a:xfrm>
          <a:prstGeom prst="rect">
            <a:avLst/>
          </a:prstGeom>
          <a:noFill/>
        </p:spPr>
        <p:txBody>
          <a:bodyPr wrap="square" rtlCol="0">
            <a:spAutoFit/>
          </a:bodyPr>
          <a:lstStyle/>
          <a:p>
            <a:r>
              <a:rPr lang="en-US" dirty="0"/>
              <a:t>Assembler sequence to write a bit with and without bit-band</a:t>
            </a:r>
          </a:p>
        </p:txBody>
      </p:sp>
      <p:sp>
        <p:nvSpPr>
          <p:cNvPr id="9" name="TextBox 8"/>
          <p:cNvSpPr txBox="1"/>
          <p:nvPr/>
        </p:nvSpPr>
        <p:spPr>
          <a:xfrm>
            <a:off x="306140" y="5434434"/>
            <a:ext cx="2016224" cy="646331"/>
          </a:xfrm>
          <a:prstGeom prst="rect">
            <a:avLst/>
          </a:prstGeom>
          <a:noFill/>
        </p:spPr>
        <p:txBody>
          <a:bodyPr wrap="square" rtlCol="0">
            <a:spAutoFit/>
          </a:bodyPr>
          <a:lstStyle/>
          <a:p>
            <a:r>
              <a:rPr lang="en-US"/>
              <a:t>Read from the bit-band alias</a:t>
            </a:r>
            <a:endParaRPr lang="en-US" dirty="0"/>
          </a:p>
        </p:txBody>
      </p:sp>
    </p:spTree>
    <p:extLst>
      <p:ext uri="{BB962C8B-B14F-4D97-AF65-F5344CB8AC3E}">
        <p14:creationId xmlns:p14="http://schemas.microsoft.com/office/powerpoint/2010/main" val="2251084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6" y="1329978"/>
            <a:ext cx="8958139" cy="1667375"/>
          </a:xfrm>
        </p:spPr>
        <p:txBody>
          <a:bodyPr/>
          <a:lstStyle/>
          <a:p>
            <a:r>
              <a:rPr lang="en-US" dirty="0">
                <a:solidFill>
                  <a:srgbClr val="FF0000"/>
                </a:solidFill>
              </a:rPr>
              <a:t>Low Power</a:t>
            </a:r>
          </a:p>
          <a:p>
            <a:pPr marL="457200" lvl="1" indent="0">
              <a:buNone/>
            </a:pPr>
            <a:r>
              <a:rPr lang="en-US" dirty="0"/>
              <a:t>Currently, many Cortex-M microcontrollers have power consumption of less than 200 mA/MHz, with some of them well under 100 mA/</a:t>
            </a:r>
            <a:r>
              <a:rPr lang="en-US" dirty="0" err="1"/>
              <a:t>MHz.</a:t>
            </a:r>
            <a:r>
              <a:rPr lang="en-US" dirty="0"/>
              <a:t> In addition, the Cortex-M processors also include support for sleep mode features and can be used with various advanced ultra-low power design technologies.</a:t>
            </a:r>
          </a:p>
          <a:p>
            <a:r>
              <a:rPr lang="en-US" dirty="0">
                <a:solidFill>
                  <a:srgbClr val="FF0000"/>
                </a:solidFill>
              </a:rPr>
              <a:t>Performance</a:t>
            </a:r>
          </a:p>
          <a:p>
            <a:pPr marL="457200" lvl="1" indent="0">
              <a:buNone/>
            </a:pPr>
            <a:r>
              <a:rPr lang="en-US" dirty="0"/>
              <a:t>The Cortex-M3 and Cortex-M4 processors can deliver over 3 CoreMark/MHz &amp; 1.25 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73935" y="2225167"/>
            <a:ext cx="7842504" cy="4328033"/>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p:nvPr/>
        </p:nvSpPr>
        <p:spPr>
          <a:xfrm>
            <a:off x="3878579" y="4637659"/>
            <a:ext cx="798449" cy="201041"/>
          </a:xfrm>
          <a:custGeom>
            <a:avLst/>
            <a:gdLst/>
            <a:ahLst/>
            <a:cxnLst/>
            <a:rect l="l" t="t" r="r" b="b"/>
            <a:pathLst>
              <a:path w="798449" h="201041">
                <a:moveTo>
                  <a:pt x="0" y="0"/>
                </a:moveTo>
                <a:lnTo>
                  <a:pt x="798449" y="0"/>
                </a:lnTo>
                <a:lnTo>
                  <a:pt x="798449"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4" name="object 4"/>
          <p:cNvSpPr txBox="1"/>
          <p:nvPr/>
        </p:nvSpPr>
        <p:spPr>
          <a:xfrm>
            <a:off x="3945128" y="4646167"/>
            <a:ext cx="664210" cy="163830"/>
          </a:xfrm>
          <a:prstGeom prst="rect">
            <a:avLst/>
          </a:prstGeom>
        </p:spPr>
        <p:txBody>
          <a:bodyPr vert="horz" wrap="square" lIns="0" tIns="0" rIns="0" bIns="0" rtlCol="0">
            <a:noAutofit/>
          </a:bodyPr>
          <a:lstStyle/>
          <a:p>
            <a:pPr marL="12700">
              <a:lnSpc>
                <a:spcPct val="100000"/>
              </a:lnSpc>
            </a:pPr>
            <a:r>
              <a:rPr sz="1000" b="1" spc="-5" dirty="0">
                <a:latin typeface="Arial"/>
                <a:cs typeface="Arial"/>
              </a:rPr>
              <a:t>W</a:t>
            </a:r>
            <a:r>
              <a:rPr sz="1000" b="1" spc="-10" dirty="0">
                <a:latin typeface="Arial"/>
                <a:cs typeface="Arial"/>
              </a:rPr>
              <a:t>ord</a:t>
            </a:r>
            <a:r>
              <a:rPr sz="1000" b="1" spc="-15" dirty="0">
                <a:latin typeface="Arial"/>
                <a:cs typeface="Arial"/>
              </a:rPr>
              <a:t> a</a:t>
            </a:r>
            <a:r>
              <a:rPr sz="1000" b="1" spc="-5" dirty="0">
                <a:latin typeface="Arial"/>
                <a:cs typeface="Arial"/>
              </a:rPr>
              <a:t>l</a:t>
            </a:r>
            <a:r>
              <a:rPr sz="1000" b="1" spc="-10" dirty="0">
                <a:latin typeface="Arial"/>
                <a:cs typeface="Arial"/>
              </a:rPr>
              <a:t>i</a:t>
            </a:r>
            <a:r>
              <a:rPr sz="1000" b="1" spc="-15" dirty="0">
                <a:latin typeface="Arial"/>
                <a:cs typeface="Arial"/>
              </a:rPr>
              <a:t>a</a:t>
            </a:r>
            <a:r>
              <a:rPr sz="1000" b="1" spc="-10" dirty="0">
                <a:latin typeface="Arial"/>
                <a:cs typeface="Arial"/>
              </a:rPr>
              <a:t>s</a:t>
            </a:r>
            <a:endParaRPr sz="1000">
              <a:latin typeface="Arial"/>
              <a:cs typeface="Arial"/>
            </a:endParaRPr>
          </a:p>
        </p:txBody>
      </p:sp>
      <p:sp>
        <p:nvSpPr>
          <p:cNvPr id="5" name="object 5"/>
          <p:cNvSpPr/>
          <p:nvPr/>
        </p:nvSpPr>
        <p:spPr>
          <a:xfrm>
            <a:off x="4003547" y="5314315"/>
            <a:ext cx="861060" cy="201041"/>
          </a:xfrm>
          <a:custGeom>
            <a:avLst/>
            <a:gdLst/>
            <a:ahLst/>
            <a:cxnLst/>
            <a:rect l="l" t="t" r="r" b="b"/>
            <a:pathLst>
              <a:path w="861060" h="201041">
                <a:moveTo>
                  <a:pt x="0" y="0"/>
                </a:moveTo>
                <a:lnTo>
                  <a:pt x="861060" y="0"/>
                </a:lnTo>
                <a:lnTo>
                  <a:pt x="861060"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6" name="object 6"/>
          <p:cNvSpPr txBox="1"/>
          <p:nvPr/>
        </p:nvSpPr>
        <p:spPr>
          <a:xfrm>
            <a:off x="4070096" y="5322823"/>
            <a:ext cx="724535" cy="163830"/>
          </a:xfrm>
          <a:prstGeom prst="rect">
            <a:avLst/>
          </a:prstGeom>
        </p:spPr>
        <p:txBody>
          <a:bodyPr vert="horz" wrap="square" lIns="0" tIns="0" rIns="0" bIns="0" rtlCol="0">
            <a:noAutofit/>
          </a:bodyPr>
          <a:lstStyle/>
          <a:p>
            <a:pPr marL="12700">
              <a:lnSpc>
                <a:spcPct val="100000"/>
              </a:lnSpc>
            </a:pPr>
            <a:r>
              <a:rPr sz="1000" b="1" spc="-15" dirty="0">
                <a:latin typeface="Arial"/>
                <a:cs typeface="Arial"/>
              </a:rPr>
              <a:t>P</a:t>
            </a:r>
            <a:r>
              <a:rPr sz="1000" b="1" spc="-10" dirty="0">
                <a:latin typeface="Arial"/>
                <a:cs typeface="Arial"/>
              </a:rPr>
              <a:t>h</a:t>
            </a:r>
            <a:r>
              <a:rPr sz="1000" b="1" spc="-25" dirty="0">
                <a:latin typeface="Arial"/>
                <a:cs typeface="Arial"/>
              </a:rPr>
              <a:t>y</a:t>
            </a:r>
            <a:r>
              <a:rPr sz="1000" b="1" spc="-15" dirty="0">
                <a:latin typeface="Arial"/>
                <a:cs typeface="Arial"/>
              </a:rPr>
              <a:t>s</a:t>
            </a:r>
            <a:r>
              <a:rPr sz="1000" b="1" spc="-5" dirty="0">
                <a:latin typeface="Arial"/>
                <a:cs typeface="Arial"/>
              </a:rPr>
              <a:t>i</a:t>
            </a:r>
            <a:r>
              <a:rPr sz="1000" b="1" spc="-15" dirty="0">
                <a:latin typeface="Arial"/>
                <a:cs typeface="Arial"/>
              </a:rPr>
              <a:t>ca</a:t>
            </a:r>
            <a:r>
              <a:rPr sz="1000" b="1" spc="-5" dirty="0">
                <a:latin typeface="Arial"/>
                <a:cs typeface="Arial"/>
              </a:rPr>
              <a:t>l</a:t>
            </a:r>
            <a:r>
              <a:rPr sz="1000" b="1" spc="-15" dirty="0">
                <a:latin typeface="Arial"/>
                <a:cs typeface="Arial"/>
              </a:rPr>
              <a:t> </a:t>
            </a:r>
            <a:r>
              <a:rPr sz="1000" b="1" spc="-5" dirty="0">
                <a:latin typeface="Arial"/>
                <a:cs typeface="Arial"/>
              </a:rPr>
              <a:t>bit</a:t>
            </a:r>
            <a:endParaRPr sz="1000">
              <a:latin typeface="Arial"/>
              <a:cs typeface="Arial"/>
            </a:endParaRPr>
          </a:p>
        </p:txBody>
      </p:sp>
      <p:sp>
        <p:nvSpPr>
          <p:cNvPr id="7" name="object 7"/>
          <p:cNvSpPr/>
          <p:nvPr/>
        </p:nvSpPr>
        <p:spPr>
          <a:xfrm>
            <a:off x="4978908" y="4611751"/>
            <a:ext cx="1601723" cy="422148"/>
          </a:xfrm>
          <a:custGeom>
            <a:avLst/>
            <a:gdLst/>
            <a:ahLst/>
            <a:cxnLst/>
            <a:rect l="l" t="t" r="r" b="b"/>
            <a:pathLst>
              <a:path w="1601723" h="422148">
                <a:moveTo>
                  <a:pt x="1601723" y="0"/>
                </a:moveTo>
                <a:lnTo>
                  <a:pt x="0" y="0"/>
                </a:lnTo>
                <a:lnTo>
                  <a:pt x="0" y="422148"/>
                </a:lnTo>
                <a:lnTo>
                  <a:pt x="1601723" y="422148"/>
                </a:lnTo>
                <a:lnTo>
                  <a:pt x="1601723" y="416051"/>
                </a:lnTo>
                <a:lnTo>
                  <a:pt x="12191" y="416051"/>
                </a:lnTo>
                <a:lnTo>
                  <a:pt x="6095" y="409956"/>
                </a:lnTo>
                <a:lnTo>
                  <a:pt x="12191" y="409956"/>
                </a:lnTo>
                <a:lnTo>
                  <a:pt x="12191" y="13716"/>
                </a:lnTo>
                <a:lnTo>
                  <a:pt x="6095" y="13716"/>
                </a:lnTo>
                <a:lnTo>
                  <a:pt x="12191" y="6096"/>
                </a:lnTo>
                <a:lnTo>
                  <a:pt x="1601723" y="6096"/>
                </a:lnTo>
                <a:lnTo>
                  <a:pt x="1601723" y="0"/>
                </a:lnTo>
                <a:close/>
              </a:path>
              <a:path w="1601723" h="422148">
                <a:moveTo>
                  <a:pt x="12191" y="409956"/>
                </a:moveTo>
                <a:lnTo>
                  <a:pt x="6095" y="409956"/>
                </a:lnTo>
                <a:lnTo>
                  <a:pt x="12191" y="416051"/>
                </a:lnTo>
                <a:lnTo>
                  <a:pt x="12191" y="409956"/>
                </a:lnTo>
                <a:close/>
              </a:path>
              <a:path w="1601723" h="422148">
                <a:moveTo>
                  <a:pt x="1589532" y="409956"/>
                </a:moveTo>
                <a:lnTo>
                  <a:pt x="12191" y="409956"/>
                </a:lnTo>
                <a:lnTo>
                  <a:pt x="12191" y="416051"/>
                </a:lnTo>
                <a:lnTo>
                  <a:pt x="1589532" y="416051"/>
                </a:lnTo>
                <a:lnTo>
                  <a:pt x="1589532" y="409956"/>
                </a:lnTo>
                <a:close/>
              </a:path>
              <a:path w="1601723" h="422148">
                <a:moveTo>
                  <a:pt x="1589532" y="6096"/>
                </a:moveTo>
                <a:lnTo>
                  <a:pt x="1589532" y="416051"/>
                </a:lnTo>
                <a:lnTo>
                  <a:pt x="1595627" y="409956"/>
                </a:lnTo>
                <a:lnTo>
                  <a:pt x="1601723" y="409956"/>
                </a:lnTo>
                <a:lnTo>
                  <a:pt x="1601723" y="13716"/>
                </a:lnTo>
                <a:lnTo>
                  <a:pt x="1595627" y="13716"/>
                </a:lnTo>
                <a:lnTo>
                  <a:pt x="1589532" y="6096"/>
                </a:lnTo>
                <a:close/>
              </a:path>
              <a:path w="1601723" h="422148">
                <a:moveTo>
                  <a:pt x="1601723" y="409956"/>
                </a:moveTo>
                <a:lnTo>
                  <a:pt x="1595627" y="409956"/>
                </a:lnTo>
                <a:lnTo>
                  <a:pt x="1589532" y="416051"/>
                </a:lnTo>
                <a:lnTo>
                  <a:pt x="1601723" y="416051"/>
                </a:lnTo>
                <a:lnTo>
                  <a:pt x="1601723" y="409956"/>
                </a:lnTo>
                <a:close/>
              </a:path>
              <a:path w="1601723" h="422148">
                <a:moveTo>
                  <a:pt x="12191" y="6096"/>
                </a:moveTo>
                <a:lnTo>
                  <a:pt x="6095" y="13716"/>
                </a:lnTo>
                <a:lnTo>
                  <a:pt x="12191" y="13716"/>
                </a:lnTo>
                <a:lnTo>
                  <a:pt x="12191" y="6096"/>
                </a:lnTo>
                <a:close/>
              </a:path>
              <a:path w="1601723" h="422148">
                <a:moveTo>
                  <a:pt x="1589532" y="6096"/>
                </a:moveTo>
                <a:lnTo>
                  <a:pt x="12191" y="6096"/>
                </a:lnTo>
                <a:lnTo>
                  <a:pt x="12191" y="13716"/>
                </a:lnTo>
                <a:lnTo>
                  <a:pt x="1589532" y="13716"/>
                </a:lnTo>
                <a:lnTo>
                  <a:pt x="1589532" y="6096"/>
                </a:lnTo>
                <a:close/>
              </a:path>
              <a:path w="1601723" h="422148">
                <a:moveTo>
                  <a:pt x="1601723" y="6096"/>
                </a:moveTo>
                <a:lnTo>
                  <a:pt x="1589532" y="6096"/>
                </a:lnTo>
                <a:lnTo>
                  <a:pt x="1595627" y="13716"/>
                </a:lnTo>
                <a:lnTo>
                  <a:pt x="1601723" y="13716"/>
                </a:lnTo>
                <a:lnTo>
                  <a:pt x="1601723" y="6096"/>
                </a:lnTo>
                <a:close/>
              </a:path>
            </a:pathLst>
          </a:custGeom>
          <a:solidFill>
            <a:srgbClr val="000000"/>
          </a:solidFill>
        </p:spPr>
        <p:txBody>
          <a:bodyPr wrap="square" lIns="0" tIns="0" rIns="0" bIns="0" rtlCol="0">
            <a:noAutofit/>
          </a:bodyPr>
          <a:lstStyle/>
          <a:p>
            <a:endParaRPr/>
          </a:p>
        </p:txBody>
      </p:sp>
      <p:sp>
        <p:nvSpPr>
          <p:cNvPr id="8" name="object 8"/>
          <p:cNvSpPr txBox="1"/>
          <p:nvPr/>
        </p:nvSpPr>
        <p:spPr>
          <a:xfrm>
            <a:off x="4966715" y="4743195"/>
            <a:ext cx="1612900" cy="789305"/>
          </a:xfrm>
          <a:prstGeom prst="rect">
            <a:avLst/>
          </a:prstGeom>
        </p:spPr>
        <p:txBody>
          <a:bodyPr vert="horz" wrap="square" lIns="0" tIns="0" rIns="0" bIns="0" rtlCol="0">
            <a:noAutofit/>
          </a:bodyPr>
          <a:lstStyle/>
          <a:p>
            <a:pPr marL="124460">
              <a:lnSpc>
                <a:spcPct val="100000"/>
              </a:lnSpc>
            </a:pPr>
            <a:r>
              <a:rPr sz="800" spc="-5" dirty="0">
                <a:solidFill>
                  <a:srgbClr val="FFFFFF"/>
                </a:solidFill>
                <a:latin typeface="Arial"/>
                <a:cs typeface="Arial"/>
              </a:rPr>
              <a:t>32</a:t>
            </a:r>
            <a:r>
              <a:rPr sz="800" spc="-10" dirty="0">
                <a:solidFill>
                  <a:srgbClr val="FFFFFF"/>
                </a:solidFill>
                <a:latin typeface="Arial"/>
                <a:cs typeface="Arial"/>
              </a:rPr>
              <a:t>M</a:t>
            </a:r>
            <a:r>
              <a:rPr sz="800" spc="0" dirty="0">
                <a:solidFill>
                  <a:srgbClr val="FFFFFF"/>
                </a:solidFill>
                <a:latin typeface="Arial"/>
                <a:cs typeface="Arial"/>
              </a:rPr>
              <a:t>B</a:t>
            </a:r>
            <a:endParaRPr sz="800">
              <a:latin typeface="Arial"/>
              <a:cs typeface="Arial"/>
            </a:endParaRPr>
          </a:p>
        </p:txBody>
      </p:sp>
      <p:sp>
        <p:nvSpPr>
          <p:cNvPr id="9" name="object 9"/>
          <p:cNvSpPr/>
          <p:nvPr/>
        </p:nvSpPr>
        <p:spPr>
          <a:xfrm>
            <a:off x="4966715" y="5013959"/>
            <a:ext cx="1612391" cy="346075"/>
          </a:xfrm>
          <a:custGeom>
            <a:avLst/>
            <a:gdLst/>
            <a:ahLst/>
            <a:cxnLst/>
            <a:rect l="l" t="t" r="r" b="b"/>
            <a:pathLst>
              <a:path w="1612392" h="346075">
                <a:moveTo>
                  <a:pt x="0" y="346075"/>
                </a:moveTo>
                <a:lnTo>
                  <a:pt x="1612391" y="346075"/>
                </a:lnTo>
                <a:lnTo>
                  <a:pt x="1612391" y="0"/>
                </a:lnTo>
                <a:lnTo>
                  <a:pt x="0" y="0"/>
                </a:lnTo>
                <a:lnTo>
                  <a:pt x="0" y="346075"/>
                </a:lnTo>
                <a:close/>
              </a:path>
            </a:pathLst>
          </a:custGeom>
          <a:solidFill>
            <a:srgbClr val="FFFFFF"/>
          </a:solidFill>
        </p:spPr>
        <p:txBody>
          <a:bodyPr wrap="square" lIns="0" tIns="0" rIns="0" bIns="0" rtlCol="0">
            <a:noAutofit/>
          </a:bodyPr>
          <a:lstStyle/>
          <a:p>
            <a:endParaRPr/>
          </a:p>
        </p:txBody>
      </p:sp>
      <p:sp>
        <p:nvSpPr>
          <p:cNvPr id="10" name="object 10"/>
          <p:cNvSpPr/>
          <p:nvPr/>
        </p:nvSpPr>
        <p:spPr>
          <a:xfrm>
            <a:off x="4959096" y="4604130"/>
            <a:ext cx="1626107" cy="935736"/>
          </a:xfrm>
          <a:custGeom>
            <a:avLst/>
            <a:gdLst/>
            <a:ahLst/>
            <a:cxnLst/>
            <a:rect l="l" t="t" r="r" b="b"/>
            <a:pathLst>
              <a:path w="1626107" h="935736">
                <a:moveTo>
                  <a:pt x="1626107" y="0"/>
                </a:moveTo>
                <a:lnTo>
                  <a:pt x="0" y="0"/>
                </a:lnTo>
                <a:lnTo>
                  <a:pt x="0" y="935736"/>
                </a:lnTo>
                <a:lnTo>
                  <a:pt x="1626107" y="935736"/>
                </a:lnTo>
                <a:lnTo>
                  <a:pt x="1626107" y="928116"/>
                </a:lnTo>
                <a:lnTo>
                  <a:pt x="13715" y="928116"/>
                </a:lnTo>
                <a:lnTo>
                  <a:pt x="7619" y="922020"/>
                </a:lnTo>
                <a:lnTo>
                  <a:pt x="13715" y="922020"/>
                </a:lnTo>
                <a:lnTo>
                  <a:pt x="13715" y="12192"/>
                </a:lnTo>
                <a:lnTo>
                  <a:pt x="7619" y="12192"/>
                </a:lnTo>
                <a:lnTo>
                  <a:pt x="13715" y="5969"/>
                </a:lnTo>
                <a:lnTo>
                  <a:pt x="1626107" y="5969"/>
                </a:lnTo>
                <a:lnTo>
                  <a:pt x="1626107" y="0"/>
                </a:lnTo>
                <a:close/>
              </a:path>
              <a:path w="1626107" h="935736">
                <a:moveTo>
                  <a:pt x="13715" y="922020"/>
                </a:moveTo>
                <a:lnTo>
                  <a:pt x="7619" y="922020"/>
                </a:lnTo>
                <a:lnTo>
                  <a:pt x="13715" y="928116"/>
                </a:lnTo>
                <a:lnTo>
                  <a:pt x="13715" y="922020"/>
                </a:lnTo>
                <a:close/>
              </a:path>
              <a:path w="1626107" h="935736">
                <a:moveTo>
                  <a:pt x="1613915" y="922020"/>
                </a:moveTo>
                <a:lnTo>
                  <a:pt x="13715" y="922020"/>
                </a:lnTo>
                <a:lnTo>
                  <a:pt x="13715" y="928116"/>
                </a:lnTo>
                <a:lnTo>
                  <a:pt x="1613915" y="928116"/>
                </a:lnTo>
                <a:lnTo>
                  <a:pt x="1613915" y="922020"/>
                </a:lnTo>
                <a:close/>
              </a:path>
              <a:path w="1626107" h="935736">
                <a:moveTo>
                  <a:pt x="1613915" y="5969"/>
                </a:moveTo>
                <a:lnTo>
                  <a:pt x="1613915" y="928116"/>
                </a:lnTo>
                <a:lnTo>
                  <a:pt x="1620011" y="922020"/>
                </a:lnTo>
                <a:lnTo>
                  <a:pt x="1626107" y="922020"/>
                </a:lnTo>
                <a:lnTo>
                  <a:pt x="1626107" y="12192"/>
                </a:lnTo>
                <a:lnTo>
                  <a:pt x="1620011" y="12192"/>
                </a:lnTo>
                <a:lnTo>
                  <a:pt x="1613915" y="5969"/>
                </a:lnTo>
                <a:close/>
              </a:path>
              <a:path w="1626107" h="935736">
                <a:moveTo>
                  <a:pt x="1626107" y="922020"/>
                </a:moveTo>
                <a:lnTo>
                  <a:pt x="1620011" y="922020"/>
                </a:lnTo>
                <a:lnTo>
                  <a:pt x="1613915" y="928116"/>
                </a:lnTo>
                <a:lnTo>
                  <a:pt x="1626107" y="928116"/>
                </a:lnTo>
                <a:lnTo>
                  <a:pt x="1626107" y="922020"/>
                </a:lnTo>
                <a:close/>
              </a:path>
              <a:path w="1626107" h="935736">
                <a:moveTo>
                  <a:pt x="13715" y="5969"/>
                </a:moveTo>
                <a:lnTo>
                  <a:pt x="7619" y="12192"/>
                </a:lnTo>
                <a:lnTo>
                  <a:pt x="13715" y="12192"/>
                </a:lnTo>
                <a:lnTo>
                  <a:pt x="13715" y="5969"/>
                </a:lnTo>
                <a:close/>
              </a:path>
              <a:path w="1626107" h="935736">
                <a:moveTo>
                  <a:pt x="1613915" y="5969"/>
                </a:moveTo>
                <a:lnTo>
                  <a:pt x="13715" y="5969"/>
                </a:lnTo>
                <a:lnTo>
                  <a:pt x="13715" y="12192"/>
                </a:lnTo>
                <a:lnTo>
                  <a:pt x="1613915" y="12192"/>
                </a:lnTo>
                <a:lnTo>
                  <a:pt x="1613915" y="5969"/>
                </a:lnTo>
                <a:close/>
              </a:path>
              <a:path w="1626107" h="935736">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4966715" y="4610100"/>
            <a:ext cx="1612391" cy="403860"/>
          </a:xfrm>
          <a:custGeom>
            <a:avLst/>
            <a:gdLst/>
            <a:ahLst/>
            <a:cxnLst/>
            <a:rect l="l" t="t" r="r" b="b"/>
            <a:pathLst>
              <a:path w="1612392" h="403860">
                <a:moveTo>
                  <a:pt x="0" y="0"/>
                </a:moveTo>
                <a:lnTo>
                  <a:pt x="1612391" y="0"/>
                </a:lnTo>
                <a:lnTo>
                  <a:pt x="1612391" y="403860"/>
                </a:lnTo>
                <a:lnTo>
                  <a:pt x="0" y="40386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959096" y="4604130"/>
            <a:ext cx="1626107" cy="416051"/>
          </a:xfrm>
          <a:custGeom>
            <a:avLst/>
            <a:gdLst/>
            <a:ahLst/>
            <a:cxnLst/>
            <a:rect l="l" t="t" r="r" b="b"/>
            <a:pathLst>
              <a:path w="1626107" h="416051">
                <a:moveTo>
                  <a:pt x="1626107" y="0"/>
                </a:moveTo>
                <a:lnTo>
                  <a:pt x="0" y="0"/>
                </a:lnTo>
                <a:lnTo>
                  <a:pt x="0" y="416052"/>
                </a:lnTo>
                <a:lnTo>
                  <a:pt x="1626107" y="416052"/>
                </a:lnTo>
                <a:lnTo>
                  <a:pt x="1626107" y="409956"/>
                </a:lnTo>
                <a:lnTo>
                  <a:pt x="13715" y="409956"/>
                </a:lnTo>
                <a:lnTo>
                  <a:pt x="7619" y="403860"/>
                </a:lnTo>
                <a:lnTo>
                  <a:pt x="13715" y="403860"/>
                </a:lnTo>
                <a:lnTo>
                  <a:pt x="13715" y="12192"/>
                </a:lnTo>
                <a:lnTo>
                  <a:pt x="7619" y="12192"/>
                </a:lnTo>
                <a:lnTo>
                  <a:pt x="13715" y="5969"/>
                </a:lnTo>
                <a:lnTo>
                  <a:pt x="1626107" y="5969"/>
                </a:lnTo>
                <a:lnTo>
                  <a:pt x="1626107" y="0"/>
                </a:lnTo>
                <a:close/>
              </a:path>
              <a:path w="1626107" h="416051">
                <a:moveTo>
                  <a:pt x="13715" y="403860"/>
                </a:moveTo>
                <a:lnTo>
                  <a:pt x="7619" y="403860"/>
                </a:lnTo>
                <a:lnTo>
                  <a:pt x="13715" y="409956"/>
                </a:lnTo>
                <a:lnTo>
                  <a:pt x="13715" y="403860"/>
                </a:lnTo>
                <a:close/>
              </a:path>
              <a:path w="1626107" h="416051">
                <a:moveTo>
                  <a:pt x="1613915" y="403860"/>
                </a:moveTo>
                <a:lnTo>
                  <a:pt x="13715" y="403860"/>
                </a:lnTo>
                <a:lnTo>
                  <a:pt x="13715" y="409956"/>
                </a:lnTo>
                <a:lnTo>
                  <a:pt x="1613915" y="409956"/>
                </a:lnTo>
                <a:lnTo>
                  <a:pt x="1613915" y="403860"/>
                </a:lnTo>
                <a:close/>
              </a:path>
              <a:path w="1626107" h="416051">
                <a:moveTo>
                  <a:pt x="1613915" y="5969"/>
                </a:moveTo>
                <a:lnTo>
                  <a:pt x="1613915" y="409956"/>
                </a:lnTo>
                <a:lnTo>
                  <a:pt x="1620011" y="403860"/>
                </a:lnTo>
                <a:lnTo>
                  <a:pt x="1626107" y="403860"/>
                </a:lnTo>
                <a:lnTo>
                  <a:pt x="1626107" y="12192"/>
                </a:lnTo>
                <a:lnTo>
                  <a:pt x="1620011" y="12192"/>
                </a:lnTo>
                <a:lnTo>
                  <a:pt x="1613915" y="5969"/>
                </a:lnTo>
                <a:close/>
              </a:path>
              <a:path w="1626107" h="416051">
                <a:moveTo>
                  <a:pt x="1626107" y="403860"/>
                </a:moveTo>
                <a:lnTo>
                  <a:pt x="1620011" y="403860"/>
                </a:lnTo>
                <a:lnTo>
                  <a:pt x="1613915" y="409956"/>
                </a:lnTo>
                <a:lnTo>
                  <a:pt x="1626107" y="409956"/>
                </a:lnTo>
                <a:lnTo>
                  <a:pt x="1626107" y="403860"/>
                </a:lnTo>
                <a:close/>
              </a:path>
              <a:path w="1626107" h="416051">
                <a:moveTo>
                  <a:pt x="13715" y="5969"/>
                </a:moveTo>
                <a:lnTo>
                  <a:pt x="7619" y="12192"/>
                </a:lnTo>
                <a:lnTo>
                  <a:pt x="13715" y="12192"/>
                </a:lnTo>
                <a:lnTo>
                  <a:pt x="13715" y="5969"/>
                </a:lnTo>
                <a:close/>
              </a:path>
              <a:path w="1626107" h="416051">
                <a:moveTo>
                  <a:pt x="1613915" y="5969"/>
                </a:moveTo>
                <a:lnTo>
                  <a:pt x="13715" y="5969"/>
                </a:lnTo>
                <a:lnTo>
                  <a:pt x="13715" y="12192"/>
                </a:lnTo>
                <a:lnTo>
                  <a:pt x="1613915" y="12192"/>
                </a:lnTo>
                <a:lnTo>
                  <a:pt x="1613915" y="5969"/>
                </a:lnTo>
                <a:close/>
              </a:path>
              <a:path w="1626107" h="416051">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3" name="object 13"/>
          <p:cNvSpPr/>
          <p:nvPr/>
        </p:nvSpPr>
        <p:spPr>
          <a:xfrm>
            <a:off x="4966715" y="5360034"/>
            <a:ext cx="1612391" cy="172085"/>
          </a:xfrm>
          <a:custGeom>
            <a:avLst/>
            <a:gdLst/>
            <a:ahLst/>
            <a:cxnLst/>
            <a:rect l="l" t="t" r="r" b="b"/>
            <a:pathLst>
              <a:path w="1612392" h="172085">
                <a:moveTo>
                  <a:pt x="0" y="0"/>
                </a:moveTo>
                <a:lnTo>
                  <a:pt x="1612391" y="0"/>
                </a:lnTo>
                <a:lnTo>
                  <a:pt x="1612391" y="172085"/>
                </a:lnTo>
                <a:lnTo>
                  <a:pt x="0" y="172085"/>
                </a:lnTo>
                <a:lnTo>
                  <a:pt x="0" y="0"/>
                </a:lnTo>
                <a:close/>
              </a:path>
            </a:pathLst>
          </a:custGeom>
          <a:solidFill>
            <a:srgbClr val="F9A519"/>
          </a:solidFill>
        </p:spPr>
        <p:txBody>
          <a:bodyPr wrap="square" lIns="0" tIns="0" rIns="0" bIns="0" rtlCol="0">
            <a:noAutofit/>
          </a:bodyPr>
          <a:lstStyle/>
          <a:p>
            <a:endParaRPr/>
          </a:p>
        </p:txBody>
      </p:sp>
      <p:sp>
        <p:nvSpPr>
          <p:cNvPr id="14" name="object 14"/>
          <p:cNvSpPr/>
          <p:nvPr/>
        </p:nvSpPr>
        <p:spPr>
          <a:xfrm>
            <a:off x="4959096" y="5353939"/>
            <a:ext cx="1626107" cy="185928"/>
          </a:xfrm>
          <a:custGeom>
            <a:avLst/>
            <a:gdLst/>
            <a:ahLst/>
            <a:cxnLst/>
            <a:rect l="l" t="t" r="r" b="b"/>
            <a:pathLst>
              <a:path w="1626107" h="185927">
                <a:moveTo>
                  <a:pt x="1626107" y="0"/>
                </a:moveTo>
                <a:lnTo>
                  <a:pt x="0" y="0"/>
                </a:lnTo>
                <a:lnTo>
                  <a:pt x="0" y="185928"/>
                </a:lnTo>
                <a:lnTo>
                  <a:pt x="1626107" y="185928"/>
                </a:lnTo>
                <a:lnTo>
                  <a:pt x="1626107" y="178308"/>
                </a:lnTo>
                <a:lnTo>
                  <a:pt x="13715" y="178308"/>
                </a:lnTo>
                <a:lnTo>
                  <a:pt x="7619" y="172212"/>
                </a:lnTo>
                <a:lnTo>
                  <a:pt x="13715" y="172212"/>
                </a:lnTo>
                <a:lnTo>
                  <a:pt x="13715" y="12192"/>
                </a:lnTo>
                <a:lnTo>
                  <a:pt x="7619" y="12192"/>
                </a:lnTo>
                <a:lnTo>
                  <a:pt x="13715" y="6096"/>
                </a:lnTo>
                <a:lnTo>
                  <a:pt x="1626107" y="6096"/>
                </a:lnTo>
                <a:lnTo>
                  <a:pt x="1626107" y="0"/>
                </a:lnTo>
                <a:close/>
              </a:path>
              <a:path w="1626107" h="185927">
                <a:moveTo>
                  <a:pt x="13715" y="172212"/>
                </a:moveTo>
                <a:lnTo>
                  <a:pt x="7619" y="172212"/>
                </a:lnTo>
                <a:lnTo>
                  <a:pt x="13715" y="178308"/>
                </a:lnTo>
                <a:lnTo>
                  <a:pt x="13715" y="172212"/>
                </a:lnTo>
                <a:close/>
              </a:path>
              <a:path w="1626107" h="185927">
                <a:moveTo>
                  <a:pt x="1613915" y="172212"/>
                </a:moveTo>
                <a:lnTo>
                  <a:pt x="13715" y="172212"/>
                </a:lnTo>
                <a:lnTo>
                  <a:pt x="13715" y="178308"/>
                </a:lnTo>
                <a:lnTo>
                  <a:pt x="1613915" y="178308"/>
                </a:lnTo>
                <a:lnTo>
                  <a:pt x="1613915" y="172212"/>
                </a:lnTo>
                <a:close/>
              </a:path>
              <a:path w="1626107" h="185927">
                <a:moveTo>
                  <a:pt x="1613915" y="6096"/>
                </a:moveTo>
                <a:lnTo>
                  <a:pt x="1613915" y="178308"/>
                </a:lnTo>
                <a:lnTo>
                  <a:pt x="1620011" y="172212"/>
                </a:lnTo>
                <a:lnTo>
                  <a:pt x="1626107" y="172212"/>
                </a:lnTo>
                <a:lnTo>
                  <a:pt x="1626107" y="12192"/>
                </a:lnTo>
                <a:lnTo>
                  <a:pt x="1620011" y="12192"/>
                </a:lnTo>
                <a:lnTo>
                  <a:pt x="1613915" y="6096"/>
                </a:lnTo>
                <a:close/>
              </a:path>
              <a:path w="1626107" h="185927">
                <a:moveTo>
                  <a:pt x="1626107" y="172212"/>
                </a:moveTo>
                <a:lnTo>
                  <a:pt x="1620011" y="172212"/>
                </a:lnTo>
                <a:lnTo>
                  <a:pt x="1613915" y="178308"/>
                </a:lnTo>
                <a:lnTo>
                  <a:pt x="1626107" y="178308"/>
                </a:lnTo>
                <a:lnTo>
                  <a:pt x="1626107" y="172212"/>
                </a:lnTo>
                <a:close/>
              </a:path>
              <a:path w="1626107" h="185927">
                <a:moveTo>
                  <a:pt x="13715" y="6096"/>
                </a:moveTo>
                <a:lnTo>
                  <a:pt x="7619" y="12192"/>
                </a:lnTo>
                <a:lnTo>
                  <a:pt x="13715" y="12192"/>
                </a:lnTo>
                <a:lnTo>
                  <a:pt x="13715" y="6096"/>
                </a:lnTo>
                <a:close/>
              </a:path>
              <a:path w="1626107" h="185927">
                <a:moveTo>
                  <a:pt x="1613915" y="6096"/>
                </a:moveTo>
                <a:lnTo>
                  <a:pt x="13715" y="6096"/>
                </a:lnTo>
                <a:lnTo>
                  <a:pt x="13715" y="12192"/>
                </a:lnTo>
                <a:lnTo>
                  <a:pt x="1613915" y="12192"/>
                </a:lnTo>
                <a:lnTo>
                  <a:pt x="1613915" y="6096"/>
                </a:lnTo>
                <a:close/>
              </a:path>
              <a:path w="1626107" h="185927">
                <a:moveTo>
                  <a:pt x="1626107" y="6096"/>
                </a:moveTo>
                <a:lnTo>
                  <a:pt x="1613915" y="6096"/>
                </a:lnTo>
                <a:lnTo>
                  <a:pt x="1620011" y="12192"/>
                </a:lnTo>
                <a:lnTo>
                  <a:pt x="1626107" y="12192"/>
                </a:lnTo>
                <a:lnTo>
                  <a:pt x="1626107" y="6096"/>
                </a:lnTo>
                <a:close/>
              </a:path>
            </a:pathLst>
          </a:custGeom>
          <a:solidFill>
            <a:srgbClr val="000000"/>
          </a:solidFill>
        </p:spPr>
        <p:txBody>
          <a:bodyPr wrap="square" lIns="0" tIns="0" rIns="0" bIns="0" rtlCol="0">
            <a:noAutofit/>
          </a:bodyPr>
          <a:lstStyle/>
          <a:p>
            <a:endParaRPr/>
          </a:p>
        </p:txBody>
      </p:sp>
      <p:sp>
        <p:nvSpPr>
          <p:cNvPr id="15" name="object 15"/>
          <p:cNvSpPr/>
          <p:nvPr/>
        </p:nvSpPr>
        <p:spPr>
          <a:xfrm>
            <a:off x="5542788" y="47260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6" name="object 16"/>
          <p:cNvSpPr txBox="1"/>
          <p:nvPr/>
        </p:nvSpPr>
        <p:spPr>
          <a:xfrm>
            <a:off x="5648959" y="4712207"/>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17" name="object 17"/>
          <p:cNvSpPr/>
          <p:nvPr/>
        </p:nvSpPr>
        <p:spPr>
          <a:xfrm>
            <a:off x="5018532" y="47260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8" name="object 18"/>
          <p:cNvSpPr txBox="1"/>
          <p:nvPr/>
        </p:nvSpPr>
        <p:spPr>
          <a:xfrm>
            <a:off x="5028691" y="4712207"/>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19" name="object 19"/>
          <p:cNvSpPr/>
          <p:nvPr/>
        </p:nvSpPr>
        <p:spPr>
          <a:xfrm>
            <a:off x="5020055" y="5116195"/>
            <a:ext cx="345948" cy="140081"/>
          </a:xfrm>
          <a:custGeom>
            <a:avLst/>
            <a:gdLst/>
            <a:ahLst/>
            <a:cxnLst/>
            <a:rect l="l" t="t" r="r" b="b"/>
            <a:pathLst>
              <a:path w="345948" h="140080">
                <a:moveTo>
                  <a:pt x="0" y="0"/>
                </a:moveTo>
                <a:lnTo>
                  <a:pt x="345948" y="0"/>
                </a:lnTo>
                <a:lnTo>
                  <a:pt x="345948" y="140080"/>
                </a:lnTo>
                <a:lnTo>
                  <a:pt x="0" y="140080"/>
                </a:lnTo>
                <a:lnTo>
                  <a:pt x="0" y="0"/>
                </a:lnTo>
                <a:close/>
              </a:path>
            </a:pathLst>
          </a:custGeom>
          <a:solidFill>
            <a:srgbClr val="FFFFFF"/>
          </a:solidFill>
        </p:spPr>
        <p:txBody>
          <a:bodyPr wrap="square" lIns="0" tIns="0" rIns="0" bIns="0" rtlCol="0">
            <a:noAutofit/>
          </a:bodyPr>
          <a:lstStyle/>
          <a:p>
            <a:endParaRPr/>
          </a:p>
        </p:txBody>
      </p:sp>
      <p:sp>
        <p:nvSpPr>
          <p:cNvPr id="20" name="object 20"/>
          <p:cNvSpPr txBox="1"/>
          <p:nvPr/>
        </p:nvSpPr>
        <p:spPr>
          <a:xfrm>
            <a:off x="5030215" y="510082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21" name="object 21"/>
          <p:cNvSpPr/>
          <p:nvPr/>
        </p:nvSpPr>
        <p:spPr>
          <a:xfrm>
            <a:off x="5018532" y="53737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2" name="object 22"/>
          <p:cNvSpPr txBox="1"/>
          <p:nvPr/>
        </p:nvSpPr>
        <p:spPr>
          <a:xfrm>
            <a:off x="5060696" y="5359907"/>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23" name="object 23"/>
          <p:cNvSpPr/>
          <p:nvPr/>
        </p:nvSpPr>
        <p:spPr>
          <a:xfrm>
            <a:off x="5542788" y="53737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4" name="object 24"/>
          <p:cNvSpPr txBox="1"/>
          <p:nvPr/>
        </p:nvSpPr>
        <p:spPr>
          <a:xfrm>
            <a:off x="5607811" y="5359907"/>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25" name="object 25"/>
          <p:cNvSpPr/>
          <p:nvPr/>
        </p:nvSpPr>
        <p:spPr>
          <a:xfrm>
            <a:off x="4966715" y="6025896"/>
            <a:ext cx="1612391" cy="347599"/>
          </a:xfrm>
          <a:custGeom>
            <a:avLst/>
            <a:gdLst/>
            <a:ahLst/>
            <a:cxnLst/>
            <a:rect l="l" t="t" r="r" b="b"/>
            <a:pathLst>
              <a:path w="1612392" h="347599">
                <a:moveTo>
                  <a:pt x="0" y="347598"/>
                </a:moveTo>
                <a:lnTo>
                  <a:pt x="1612391" y="347598"/>
                </a:lnTo>
                <a:lnTo>
                  <a:pt x="1612391" y="0"/>
                </a:lnTo>
                <a:lnTo>
                  <a:pt x="0" y="0"/>
                </a:lnTo>
                <a:lnTo>
                  <a:pt x="0" y="347598"/>
                </a:lnTo>
                <a:close/>
              </a:path>
            </a:pathLst>
          </a:custGeom>
          <a:solidFill>
            <a:srgbClr val="FFFFFF"/>
          </a:solidFill>
        </p:spPr>
        <p:txBody>
          <a:bodyPr wrap="square" lIns="0" tIns="0" rIns="0" bIns="0" rtlCol="0">
            <a:noAutofit/>
          </a:bodyPr>
          <a:lstStyle/>
          <a:p>
            <a:endParaRPr/>
          </a:p>
        </p:txBody>
      </p:sp>
      <p:sp>
        <p:nvSpPr>
          <p:cNvPr id="26" name="object 26"/>
          <p:cNvSpPr/>
          <p:nvPr/>
        </p:nvSpPr>
        <p:spPr>
          <a:xfrm>
            <a:off x="4966715" y="6545580"/>
            <a:ext cx="1612391" cy="127"/>
          </a:xfrm>
          <a:custGeom>
            <a:avLst/>
            <a:gdLst/>
            <a:ahLst/>
            <a:cxnLst/>
            <a:rect l="l" t="t" r="r" b="b"/>
            <a:pathLst>
              <a:path w="1612392" h="126">
                <a:moveTo>
                  <a:pt x="0" y="127"/>
                </a:moveTo>
                <a:lnTo>
                  <a:pt x="1612391" y="127"/>
                </a:lnTo>
                <a:lnTo>
                  <a:pt x="1612391" y="0"/>
                </a:lnTo>
                <a:lnTo>
                  <a:pt x="0" y="0"/>
                </a:lnTo>
                <a:lnTo>
                  <a:pt x="0" y="127"/>
                </a:lnTo>
                <a:close/>
              </a:path>
            </a:pathLst>
          </a:custGeom>
          <a:solidFill>
            <a:srgbClr val="FFFFFF"/>
          </a:solidFill>
        </p:spPr>
        <p:txBody>
          <a:bodyPr wrap="square" lIns="0" tIns="0" rIns="0" bIns="0" rtlCol="0">
            <a:noAutofit/>
          </a:bodyPr>
          <a:lstStyle/>
          <a:p>
            <a:endParaRPr/>
          </a:p>
        </p:txBody>
      </p:sp>
      <p:sp>
        <p:nvSpPr>
          <p:cNvPr id="27" name="object 27"/>
          <p:cNvSpPr/>
          <p:nvPr/>
        </p:nvSpPr>
        <p:spPr>
          <a:xfrm>
            <a:off x="4959096" y="5617590"/>
            <a:ext cx="1626107" cy="934211"/>
          </a:xfrm>
          <a:custGeom>
            <a:avLst/>
            <a:gdLst/>
            <a:ahLst/>
            <a:cxnLst/>
            <a:rect l="l" t="t" r="r" b="b"/>
            <a:pathLst>
              <a:path w="1626107" h="934211">
                <a:moveTo>
                  <a:pt x="1626107" y="0"/>
                </a:moveTo>
                <a:lnTo>
                  <a:pt x="0" y="0"/>
                </a:lnTo>
                <a:lnTo>
                  <a:pt x="0" y="934211"/>
                </a:lnTo>
                <a:lnTo>
                  <a:pt x="1626107" y="934211"/>
                </a:lnTo>
                <a:lnTo>
                  <a:pt x="1626107" y="928115"/>
                </a:lnTo>
                <a:lnTo>
                  <a:pt x="13715" y="928115"/>
                </a:lnTo>
                <a:lnTo>
                  <a:pt x="7619" y="922019"/>
                </a:lnTo>
                <a:lnTo>
                  <a:pt x="13715" y="922019"/>
                </a:lnTo>
                <a:lnTo>
                  <a:pt x="13715" y="12191"/>
                </a:lnTo>
                <a:lnTo>
                  <a:pt x="7619" y="12191"/>
                </a:lnTo>
                <a:lnTo>
                  <a:pt x="13715" y="6095"/>
                </a:lnTo>
                <a:lnTo>
                  <a:pt x="1626107" y="6095"/>
                </a:lnTo>
                <a:lnTo>
                  <a:pt x="1626107" y="0"/>
                </a:lnTo>
                <a:close/>
              </a:path>
              <a:path w="1626107" h="934211">
                <a:moveTo>
                  <a:pt x="13715" y="922019"/>
                </a:moveTo>
                <a:lnTo>
                  <a:pt x="7619" y="922019"/>
                </a:lnTo>
                <a:lnTo>
                  <a:pt x="13715" y="928115"/>
                </a:lnTo>
                <a:lnTo>
                  <a:pt x="13715" y="922019"/>
                </a:lnTo>
                <a:close/>
              </a:path>
              <a:path w="1626107" h="934211">
                <a:moveTo>
                  <a:pt x="1613915" y="922019"/>
                </a:moveTo>
                <a:lnTo>
                  <a:pt x="13715" y="922019"/>
                </a:lnTo>
                <a:lnTo>
                  <a:pt x="13715" y="928115"/>
                </a:lnTo>
                <a:lnTo>
                  <a:pt x="1613915" y="928115"/>
                </a:lnTo>
                <a:lnTo>
                  <a:pt x="1613915" y="922019"/>
                </a:lnTo>
                <a:close/>
              </a:path>
              <a:path w="1626107" h="934211">
                <a:moveTo>
                  <a:pt x="1613915" y="6095"/>
                </a:moveTo>
                <a:lnTo>
                  <a:pt x="1613915" y="928115"/>
                </a:lnTo>
                <a:lnTo>
                  <a:pt x="1620011" y="922019"/>
                </a:lnTo>
                <a:lnTo>
                  <a:pt x="1626107" y="922019"/>
                </a:lnTo>
                <a:lnTo>
                  <a:pt x="1626107" y="12191"/>
                </a:lnTo>
                <a:lnTo>
                  <a:pt x="1620011" y="12191"/>
                </a:lnTo>
                <a:lnTo>
                  <a:pt x="1613915" y="6095"/>
                </a:lnTo>
                <a:close/>
              </a:path>
              <a:path w="1626107" h="934211">
                <a:moveTo>
                  <a:pt x="1626107" y="922019"/>
                </a:moveTo>
                <a:lnTo>
                  <a:pt x="1620011" y="922019"/>
                </a:lnTo>
                <a:lnTo>
                  <a:pt x="1613915" y="928115"/>
                </a:lnTo>
                <a:lnTo>
                  <a:pt x="1626107" y="928115"/>
                </a:lnTo>
                <a:lnTo>
                  <a:pt x="1626107" y="922019"/>
                </a:lnTo>
                <a:close/>
              </a:path>
              <a:path w="1626107" h="934211">
                <a:moveTo>
                  <a:pt x="13715" y="6095"/>
                </a:moveTo>
                <a:lnTo>
                  <a:pt x="7619" y="12191"/>
                </a:lnTo>
                <a:lnTo>
                  <a:pt x="13715" y="12191"/>
                </a:lnTo>
                <a:lnTo>
                  <a:pt x="13715" y="6095"/>
                </a:lnTo>
                <a:close/>
              </a:path>
              <a:path w="1626107" h="934211">
                <a:moveTo>
                  <a:pt x="1613915" y="6095"/>
                </a:moveTo>
                <a:lnTo>
                  <a:pt x="13715" y="6095"/>
                </a:lnTo>
                <a:lnTo>
                  <a:pt x="13715" y="12191"/>
                </a:lnTo>
                <a:lnTo>
                  <a:pt x="1613915" y="12191"/>
                </a:lnTo>
                <a:lnTo>
                  <a:pt x="1613915" y="6095"/>
                </a:lnTo>
                <a:close/>
              </a:path>
              <a:path w="1626107" h="93421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28" name="object 28"/>
          <p:cNvSpPr/>
          <p:nvPr/>
        </p:nvSpPr>
        <p:spPr>
          <a:xfrm>
            <a:off x="4966715" y="5623686"/>
            <a:ext cx="1612391" cy="402209"/>
          </a:xfrm>
          <a:custGeom>
            <a:avLst/>
            <a:gdLst/>
            <a:ahLst/>
            <a:cxnLst/>
            <a:rect l="l" t="t" r="r" b="b"/>
            <a:pathLst>
              <a:path w="1612392" h="402209">
                <a:moveTo>
                  <a:pt x="0" y="0"/>
                </a:moveTo>
                <a:lnTo>
                  <a:pt x="1612391" y="0"/>
                </a:lnTo>
                <a:lnTo>
                  <a:pt x="1612391" y="402209"/>
                </a:lnTo>
                <a:lnTo>
                  <a:pt x="0" y="402209"/>
                </a:lnTo>
                <a:lnTo>
                  <a:pt x="0" y="0"/>
                </a:lnTo>
                <a:close/>
              </a:path>
            </a:pathLst>
          </a:custGeom>
          <a:solidFill>
            <a:srgbClr val="91191C"/>
          </a:solidFill>
        </p:spPr>
        <p:txBody>
          <a:bodyPr wrap="square" lIns="0" tIns="0" rIns="0" bIns="0" rtlCol="0">
            <a:noAutofit/>
          </a:bodyPr>
          <a:lstStyle/>
          <a:p>
            <a:endParaRPr/>
          </a:p>
        </p:txBody>
      </p:sp>
      <p:sp>
        <p:nvSpPr>
          <p:cNvPr id="29" name="object 29"/>
          <p:cNvSpPr/>
          <p:nvPr/>
        </p:nvSpPr>
        <p:spPr>
          <a:xfrm>
            <a:off x="4959096" y="5617590"/>
            <a:ext cx="1626107" cy="416051"/>
          </a:xfrm>
          <a:custGeom>
            <a:avLst/>
            <a:gdLst/>
            <a:ahLst/>
            <a:cxnLst/>
            <a:rect l="l" t="t" r="r" b="b"/>
            <a:pathLst>
              <a:path w="1626107" h="416051">
                <a:moveTo>
                  <a:pt x="1626107" y="0"/>
                </a:moveTo>
                <a:lnTo>
                  <a:pt x="0" y="0"/>
                </a:lnTo>
                <a:lnTo>
                  <a:pt x="0" y="416051"/>
                </a:lnTo>
                <a:lnTo>
                  <a:pt x="1626107" y="416051"/>
                </a:lnTo>
                <a:lnTo>
                  <a:pt x="1626107" y="408431"/>
                </a:lnTo>
                <a:lnTo>
                  <a:pt x="13715" y="408431"/>
                </a:lnTo>
                <a:lnTo>
                  <a:pt x="7619" y="402208"/>
                </a:lnTo>
                <a:lnTo>
                  <a:pt x="13715" y="402208"/>
                </a:lnTo>
                <a:lnTo>
                  <a:pt x="13715" y="12191"/>
                </a:lnTo>
                <a:lnTo>
                  <a:pt x="7619" y="12191"/>
                </a:lnTo>
                <a:lnTo>
                  <a:pt x="13715" y="6095"/>
                </a:lnTo>
                <a:lnTo>
                  <a:pt x="1626107" y="6095"/>
                </a:lnTo>
                <a:lnTo>
                  <a:pt x="1626107" y="0"/>
                </a:lnTo>
                <a:close/>
              </a:path>
              <a:path w="1626107" h="416051">
                <a:moveTo>
                  <a:pt x="13715" y="402208"/>
                </a:moveTo>
                <a:lnTo>
                  <a:pt x="7619" y="402208"/>
                </a:lnTo>
                <a:lnTo>
                  <a:pt x="13715" y="408431"/>
                </a:lnTo>
                <a:lnTo>
                  <a:pt x="13715" y="402208"/>
                </a:lnTo>
                <a:close/>
              </a:path>
              <a:path w="1626107" h="416051">
                <a:moveTo>
                  <a:pt x="1613915" y="402208"/>
                </a:moveTo>
                <a:lnTo>
                  <a:pt x="13715" y="402208"/>
                </a:lnTo>
                <a:lnTo>
                  <a:pt x="13715" y="408431"/>
                </a:lnTo>
                <a:lnTo>
                  <a:pt x="1613915" y="408431"/>
                </a:lnTo>
                <a:lnTo>
                  <a:pt x="1613915" y="402208"/>
                </a:lnTo>
                <a:close/>
              </a:path>
              <a:path w="1626107" h="416051">
                <a:moveTo>
                  <a:pt x="1613915" y="6095"/>
                </a:moveTo>
                <a:lnTo>
                  <a:pt x="1613915" y="408431"/>
                </a:lnTo>
                <a:lnTo>
                  <a:pt x="1620011" y="402208"/>
                </a:lnTo>
                <a:lnTo>
                  <a:pt x="1626107" y="402208"/>
                </a:lnTo>
                <a:lnTo>
                  <a:pt x="1626107" y="12191"/>
                </a:lnTo>
                <a:lnTo>
                  <a:pt x="1620011" y="12191"/>
                </a:lnTo>
                <a:lnTo>
                  <a:pt x="1613915" y="6095"/>
                </a:lnTo>
                <a:close/>
              </a:path>
              <a:path w="1626107" h="416051">
                <a:moveTo>
                  <a:pt x="1626107" y="402208"/>
                </a:moveTo>
                <a:lnTo>
                  <a:pt x="1620011" y="402208"/>
                </a:lnTo>
                <a:lnTo>
                  <a:pt x="1613915" y="408431"/>
                </a:lnTo>
                <a:lnTo>
                  <a:pt x="1626107" y="408431"/>
                </a:lnTo>
                <a:lnTo>
                  <a:pt x="1626107" y="402208"/>
                </a:lnTo>
                <a:close/>
              </a:path>
              <a:path w="1626107" h="416051">
                <a:moveTo>
                  <a:pt x="13715" y="6095"/>
                </a:moveTo>
                <a:lnTo>
                  <a:pt x="7619" y="12191"/>
                </a:lnTo>
                <a:lnTo>
                  <a:pt x="13715" y="12191"/>
                </a:lnTo>
                <a:lnTo>
                  <a:pt x="13715" y="6095"/>
                </a:lnTo>
                <a:close/>
              </a:path>
              <a:path w="1626107" h="416051">
                <a:moveTo>
                  <a:pt x="1613915" y="6095"/>
                </a:moveTo>
                <a:lnTo>
                  <a:pt x="13715" y="6095"/>
                </a:lnTo>
                <a:lnTo>
                  <a:pt x="13715" y="12191"/>
                </a:lnTo>
                <a:lnTo>
                  <a:pt x="1613915" y="12191"/>
                </a:lnTo>
                <a:lnTo>
                  <a:pt x="1613915" y="6095"/>
                </a:lnTo>
                <a:close/>
              </a:path>
              <a:path w="1626107" h="41605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30" name="object 30"/>
          <p:cNvSpPr/>
          <p:nvPr/>
        </p:nvSpPr>
        <p:spPr>
          <a:xfrm>
            <a:off x="4966715" y="6373495"/>
            <a:ext cx="1612391" cy="172084"/>
          </a:xfrm>
          <a:custGeom>
            <a:avLst/>
            <a:gdLst/>
            <a:ahLst/>
            <a:cxnLst/>
            <a:rect l="l" t="t" r="r" b="b"/>
            <a:pathLst>
              <a:path w="1612392" h="172084">
                <a:moveTo>
                  <a:pt x="0" y="0"/>
                </a:moveTo>
                <a:lnTo>
                  <a:pt x="1612391" y="0"/>
                </a:lnTo>
                <a:lnTo>
                  <a:pt x="1612391" y="172084"/>
                </a:lnTo>
                <a:lnTo>
                  <a:pt x="0" y="172084"/>
                </a:lnTo>
                <a:lnTo>
                  <a:pt x="0" y="0"/>
                </a:lnTo>
                <a:close/>
              </a:path>
            </a:pathLst>
          </a:custGeom>
          <a:solidFill>
            <a:srgbClr val="F9A519"/>
          </a:solidFill>
        </p:spPr>
        <p:txBody>
          <a:bodyPr wrap="square" lIns="0" tIns="0" rIns="0" bIns="0" rtlCol="0">
            <a:noAutofit/>
          </a:bodyPr>
          <a:lstStyle/>
          <a:p>
            <a:endParaRPr/>
          </a:p>
        </p:txBody>
      </p:sp>
      <p:sp>
        <p:nvSpPr>
          <p:cNvPr id="31" name="object 31"/>
          <p:cNvSpPr/>
          <p:nvPr/>
        </p:nvSpPr>
        <p:spPr>
          <a:xfrm>
            <a:off x="4959096" y="6365875"/>
            <a:ext cx="1626107" cy="185928"/>
          </a:xfrm>
          <a:custGeom>
            <a:avLst/>
            <a:gdLst/>
            <a:ahLst/>
            <a:cxnLst/>
            <a:rect l="l" t="t" r="r" b="b"/>
            <a:pathLst>
              <a:path w="1626107" h="185927">
                <a:moveTo>
                  <a:pt x="1626107" y="0"/>
                </a:moveTo>
                <a:lnTo>
                  <a:pt x="0" y="0"/>
                </a:lnTo>
                <a:lnTo>
                  <a:pt x="0" y="185928"/>
                </a:lnTo>
                <a:lnTo>
                  <a:pt x="1626107" y="185928"/>
                </a:lnTo>
                <a:lnTo>
                  <a:pt x="1626107" y="179831"/>
                </a:lnTo>
                <a:lnTo>
                  <a:pt x="13715" y="179831"/>
                </a:lnTo>
                <a:lnTo>
                  <a:pt x="7619" y="173736"/>
                </a:lnTo>
                <a:lnTo>
                  <a:pt x="13715" y="173736"/>
                </a:lnTo>
                <a:lnTo>
                  <a:pt x="13715" y="13715"/>
                </a:lnTo>
                <a:lnTo>
                  <a:pt x="7619" y="13715"/>
                </a:lnTo>
                <a:lnTo>
                  <a:pt x="13715" y="7619"/>
                </a:lnTo>
                <a:lnTo>
                  <a:pt x="1626107" y="7619"/>
                </a:lnTo>
                <a:lnTo>
                  <a:pt x="1626107" y="0"/>
                </a:lnTo>
                <a:close/>
              </a:path>
              <a:path w="1626107" h="185927">
                <a:moveTo>
                  <a:pt x="13715" y="173736"/>
                </a:moveTo>
                <a:lnTo>
                  <a:pt x="7619" y="173736"/>
                </a:lnTo>
                <a:lnTo>
                  <a:pt x="13715" y="179831"/>
                </a:lnTo>
                <a:lnTo>
                  <a:pt x="13715" y="173736"/>
                </a:lnTo>
                <a:close/>
              </a:path>
              <a:path w="1626107" h="185927">
                <a:moveTo>
                  <a:pt x="1613915" y="173736"/>
                </a:moveTo>
                <a:lnTo>
                  <a:pt x="13715" y="173736"/>
                </a:lnTo>
                <a:lnTo>
                  <a:pt x="13715" y="179831"/>
                </a:lnTo>
                <a:lnTo>
                  <a:pt x="1613915" y="179831"/>
                </a:lnTo>
                <a:lnTo>
                  <a:pt x="1613915" y="173736"/>
                </a:lnTo>
                <a:close/>
              </a:path>
              <a:path w="1626107" h="185927">
                <a:moveTo>
                  <a:pt x="1613915" y="7619"/>
                </a:moveTo>
                <a:lnTo>
                  <a:pt x="1613915" y="179831"/>
                </a:lnTo>
                <a:lnTo>
                  <a:pt x="1620011" y="173736"/>
                </a:lnTo>
                <a:lnTo>
                  <a:pt x="1626107" y="173736"/>
                </a:lnTo>
                <a:lnTo>
                  <a:pt x="1626107" y="13715"/>
                </a:lnTo>
                <a:lnTo>
                  <a:pt x="1620011" y="13715"/>
                </a:lnTo>
                <a:lnTo>
                  <a:pt x="1613915" y="7619"/>
                </a:lnTo>
                <a:close/>
              </a:path>
              <a:path w="1626107" h="185927">
                <a:moveTo>
                  <a:pt x="1626107" y="173736"/>
                </a:moveTo>
                <a:lnTo>
                  <a:pt x="1620011" y="173736"/>
                </a:lnTo>
                <a:lnTo>
                  <a:pt x="1613915" y="179831"/>
                </a:lnTo>
                <a:lnTo>
                  <a:pt x="1626107" y="179831"/>
                </a:lnTo>
                <a:lnTo>
                  <a:pt x="1626107" y="173736"/>
                </a:lnTo>
                <a:close/>
              </a:path>
              <a:path w="1626107" h="185927">
                <a:moveTo>
                  <a:pt x="13715" y="7619"/>
                </a:moveTo>
                <a:lnTo>
                  <a:pt x="7619" y="13715"/>
                </a:lnTo>
                <a:lnTo>
                  <a:pt x="13715" y="13715"/>
                </a:lnTo>
                <a:lnTo>
                  <a:pt x="13715" y="7619"/>
                </a:lnTo>
                <a:close/>
              </a:path>
              <a:path w="1626107" h="185927">
                <a:moveTo>
                  <a:pt x="1613915" y="7619"/>
                </a:moveTo>
                <a:lnTo>
                  <a:pt x="13715" y="7619"/>
                </a:lnTo>
                <a:lnTo>
                  <a:pt x="13715" y="13715"/>
                </a:lnTo>
                <a:lnTo>
                  <a:pt x="1613915" y="13715"/>
                </a:lnTo>
                <a:lnTo>
                  <a:pt x="1613915" y="7619"/>
                </a:lnTo>
                <a:close/>
              </a:path>
              <a:path w="1626107" h="185927">
                <a:moveTo>
                  <a:pt x="1626107" y="7619"/>
                </a:moveTo>
                <a:lnTo>
                  <a:pt x="1613915" y="7619"/>
                </a:lnTo>
                <a:lnTo>
                  <a:pt x="1620011" y="13715"/>
                </a:lnTo>
                <a:lnTo>
                  <a:pt x="1626107" y="13715"/>
                </a:lnTo>
                <a:lnTo>
                  <a:pt x="1626107" y="7619"/>
                </a:lnTo>
                <a:close/>
              </a:path>
            </a:pathLst>
          </a:custGeom>
          <a:solidFill>
            <a:srgbClr val="000000"/>
          </a:solidFill>
        </p:spPr>
        <p:txBody>
          <a:bodyPr wrap="square" lIns="0" tIns="0" rIns="0" bIns="0" rtlCol="0">
            <a:noAutofit/>
          </a:bodyPr>
          <a:lstStyle/>
          <a:p>
            <a:endParaRPr/>
          </a:p>
        </p:txBody>
      </p:sp>
      <p:sp>
        <p:nvSpPr>
          <p:cNvPr id="32" name="object 32"/>
          <p:cNvSpPr/>
          <p:nvPr/>
        </p:nvSpPr>
        <p:spPr>
          <a:xfrm>
            <a:off x="5542788" y="57395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3" name="object 33"/>
          <p:cNvSpPr txBox="1"/>
          <p:nvPr/>
        </p:nvSpPr>
        <p:spPr>
          <a:xfrm>
            <a:off x="5648959" y="5724144"/>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34" name="object 34"/>
          <p:cNvSpPr/>
          <p:nvPr/>
        </p:nvSpPr>
        <p:spPr>
          <a:xfrm>
            <a:off x="5018532" y="57395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5" name="object 35"/>
          <p:cNvSpPr txBox="1"/>
          <p:nvPr/>
        </p:nvSpPr>
        <p:spPr>
          <a:xfrm>
            <a:off x="5028691" y="5724144"/>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36" name="object 36"/>
          <p:cNvSpPr/>
          <p:nvPr/>
        </p:nvSpPr>
        <p:spPr>
          <a:xfrm>
            <a:off x="5020055" y="6128130"/>
            <a:ext cx="345948" cy="141731"/>
          </a:xfrm>
          <a:custGeom>
            <a:avLst/>
            <a:gdLst/>
            <a:ahLst/>
            <a:cxnLst/>
            <a:rect l="l" t="t" r="r" b="b"/>
            <a:pathLst>
              <a:path w="345948" h="141731">
                <a:moveTo>
                  <a:pt x="0" y="0"/>
                </a:moveTo>
                <a:lnTo>
                  <a:pt x="345948" y="0"/>
                </a:lnTo>
                <a:lnTo>
                  <a:pt x="345948" y="141732"/>
                </a:lnTo>
                <a:lnTo>
                  <a:pt x="0" y="141732"/>
                </a:lnTo>
                <a:lnTo>
                  <a:pt x="0" y="0"/>
                </a:lnTo>
                <a:close/>
              </a:path>
            </a:pathLst>
          </a:custGeom>
          <a:solidFill>
            <a:srgbClr val="FFFFFF"/>
          </a:solidFill>
        </p:spPr>
        <p:txBody>
          <a:bodyPr wrap="square" lIns="0" tIns="0" rIns="0" bIns="0" rtlCol="0">
            <a:noAutofit/>
          </a:bodyPr>
          <a:lstStyle/>
          <a:p>
            <a:endParaRPr/>
          </a:p>
        </p:txBody>
      </p:sp>
      <p:sp>
        <p:nvSpPr>
          <p:cNvPr id="37" name="object 37"/>
          <p:cNvSpPr txBox="1"/>
          <p:nvPr/>
        </p:nvSpPr>
        <p:spPr>
          <a:xfrm>
            <a:off x="5030215" y="611428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38" name="object 38"/>
          <p:cNvSpPr/>
          <p:nvPr/>
        </p:nvSpPr>
        <p:spPr>
          <a:xfrm>
            <a:off x="5018532" y="63872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39" name="object 39"/>
          <p:cNvSpPr txBox="1"/>
          <p:nvPr/>
        </p:nvSpPr>
        <p:spPr>
          <a:xfrm>
            <a:off x="5060696" y="6371844"/>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40" name="object 40"/>
          <p:cNvSpPr/>
          <p:nvPr/>
        </p:nvSpPr>
        <p:spPr>
          <a:xfrm>
            <a:off x="5542788" y="63872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41" name="object 41"/>
          <p:cNvSpPr txBox="1"/>
          <p:nvPr/>
        </p:nvSpPr>
        <p:spPr>
          <a:xfrm>
            <a:off x="5607811" y="6371844"/>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42" name="object 42"/>
          <p:cNvSpPr txBox="1"/>
          <p:nvPr/>
        </p:nvSpPr>
        <p:spPr>
          <a:xfrm>
            <a:off x="1171447" y="1458341"/>
            <a:ext cx="4268470" cy="2658110"/>
          </a:xfrm>
          <a:prstGeom prst="rect">
            <a:avLst/>
          </a:prstGeom>
        </p:spPr>
        <p:txBody>
          <a:bodyPr vert="horz" wrap="square" lIns="0" tIns="0" rIns="0" bIns="0" rtlCol="0">
            <a:noAutofit/>
          </a:bodyPr>
          <a:lstStyle/>
          <a:p>
            <a:pPr marL="277495" marR="254635" indent="-265430">
              <a:lnSpc>
                <a:spcPct val="98300"/>
              </a:lnSpc>
              <a:buClr>
                <a:srgbClr val="118CAA"/>
              </a:buClr>
              <a:buSzPct val="125000"/>
              <a:buFont typeface="Arial"/>
              <a:buChar char=""/>
              <a:tabLst>
                <a:tab pos="277495" algn="l"/>
              </a:tabLst>
            </a:pPr>
            <a:r>
              <a:rPr sz="2000" spc="0" dirty="0">
                <a:latin typeface="Arial"/>
                <a:cs typeface="Arial"/>
              </a:rPr>
              <a:t>Wri</a:t>
            </a:r>
            <a:r>
              <a:rPr sz="2000" spc="-10" dirty="0">
                <a:latin typeface="Arial"/>
                <a:cs typeface="Arial"/>
              </a:rPr>
              <a:t>t</a:t>
            </a:r>
            <a:r>
              <a:rPr sz="2000" spc="0" dirty="0">
                <a:latin typeface="Arial"/>
                <a:cs typeface="Arial"/>
              </a:rPr>
              <a:t>es</a:t>
            </a:r>
            <a:r>
              <a:rPr sz="2000" spc="-35"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w</a:t>
            </a:r>
            <a:r>
              <a:rPr sz="2000" spc="0" dirty="0">
                <a:latin typeface="Arial"/>
                <a:cs typeface="Arial"/>
              </a:rPr>
              <a:t>o</a:t>
            </a:r>
            <a:r>
              <a:rPr sz="2000" spc="5" dirty="0">
                <a:latin typeface="Arial"/>
                <a:cs typeface="Arial"/>
              </a:rPr>
              <a:t>r</a:t>
            </a:r>
            <a:r>
              <a:rPr sz="2000" spc="0" dirty="0">
                <a:latin typeface="Arial"/>
                <a:cs typeface="Arial"/>
              </a:rPr>
              <a:t>d</a:t>
            </a:r>
            <a:r>
              <a:rPr sz="2000" spc="-30" dirty="0">
                <a:latin typeface="Arial"/>
                <a:cs typeface="Arial"/>
              </a:rPr>
              <a:t> </a:t>
            </a:r>
            <a:r>
              <a:rPr sz="2000" spc="0" dirty="0">
                <a:latin typeface="Arial"/>
                <a:cs typeface="Arial"/>
              </a:rPr>
              <a:t>add</a:t>
            </a:r>
            <a:r>
              <a:rPr sz="2000" spc="5" dirty="0">
                <a:latin typeface="Arial"/>
                <a:cs typeface="Arial"/>
              </a:rPr>
              <a:t>r</a:t>
            </a:r>
            <a:r>
              <a:rPr sz="2000" spc="0" dirty="0">
                <a:latin typeface="Arial"/>
                <a:cs typeface="Arial"/>
              </a:rPr>
              <a:t>e</a:t>
            </a:r>
            <a:r>
              <a:rPr sz="2000" spc="5" dirty="0">
                <a:latin typeface="Arial"/>
                <a:cs typeface="Arial"/>
              </a:rPr>
              <a:t>s</a:t>
            </a:r>
            <a:r>
              <a:rPr sz="2000" spc="0" dirty="0">
                <a:latin typeface="Arial"/>
                <a:cs typeface="Arial"/>
              </a:rPr>
              <a:t>s</a:t>
            </a:r>
            <a:r>
              <a:rPr sz="2000" spc="-50"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t</a:t>
            </a:r>
            <a:r>
              <a:rPr sz="2000" spc="0" dirty="0">
                <a:latin typeface="Arial"/>
                <a:cs typeface="Arial"/>
              </a:rPr>
              <a:t>he bit</a:t>
            </a:r>
            <a:r>
              <a:rPr sz="2000" spc="-25"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alias</a:t>
            </a:r>
            <a:r>
              <a:rPr sz="2000" spc="-10" dirty="0">
                <a:latin typeface="Arial"/>
                <a:cs typeface="Arial"/>
              </a:rPr>
              <a:t> </a:t>
            </a:r>
            <a:r>
              <a:rPr sz="2000" spc="0" dirty="0">
                <a:latin typeface="Arial"/>
                <a:cs typeface="Arial"/>
              </a:rPr>
              <a:t>a</a:t>
            </a:r>
            <a:r>
              <a:rPr sz="2000" spc="-5" dirty="0">
                <a:latin typeface="Arial"/>
                <a:cs typeface="Arial"/>
              </a:rPr>
              <a:t>ff</a:t>
            </a:r>
            <a:r>
              <a:rPr sz="2000" spc="0" dirty="0">
                <a:latin typeface="Arial"/>
                <a:cs typeface="Arial"/>
              </a:rPr>
              <a:t>e</a:t>
            </a:r>
            <a:r>
              <a:rPr sz="2000" spc="5" dirty="0">
                <a:latin typeface="Arial"/>
                <a:cs typeface="Arial"/>
              </a:rPr>
              <a:t>c</a:t>
            </a:r>
            <a:r>
              <a:rPr sz="2000" spc="0" dirty="0">
                <a:latin typeface="Arial"/>
                <a:cs typeface="Arial"/>
              </a:rPr>
              <a:t>t</a:t>
            </a:r>
            <a:r>
              <a:rPr sz="2000" spc="-3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s</a:t>
            </a:r>
            <a:r>
              <a:rPr sz="2000" spc="0" dirty="0">
                <a:latin typeface="Arial"/>
                <a:cs typeface="Arial"/>
              </a:rPr>
              <a:t>ingle</a:t>
            </a:r>
            <a:r>
              <a:rPr sz="2000" spc="-20"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in </a:t>
            </a:r>
            <a:r>
              <a:rPr sz="2000" spc="-5" dirty="0">
                <a:latin typeface="Arial"/>
                <a:cs typeface="Arial"/>
              </a:rPr>
              <a:t>t</a:t>
            </a:r>
            <a:r>
              <a:rPr sz="2000" spc="0" dirty="0">
                <a:latin typeface="Arial"/>
                <a:cs typeface="Arial"/>
              </a:rPr>
              <a:t>he</a:t>
            </a:r>
            <a:r>
              <a:rPr sz="2000" spc="-25"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region</a:t>
            </a:r>
            <a:endParaRPr sz="2000">
              <a:latin typeface="Arial"/>
              <a:cs typeface="Arial"/>
            </a:endParaRPr>
          </a:p>
          <a:p>
            <a:pPr marL="277495" marR="12700" indent="-265430" algn="just">
              <a:lnSpc>
                <a:spcPct val="98300"/>
              </a:lnSpc>
              <a:spcBef>
                <a:spcPts val="150"/>
              </a:spcBef>
              <a:buClr>
                <a:srgbClr val="118CAA"/>
              </a:buClr>
              <a:buSzPct val="125000"/>
              <a:buFont typeface="Arial"/>
              <a:buChar char=""/>
              <a:tabLst>
                <a:tab pos="277495" algn="l"/>
              </a:tabLst>
            </a:pPr>
            <a:r>
              <a:rPr sz="2000" spc="0" dirty="0">
                <a:latin typeface="Arial"/>
                <a:cs typeface="Arial"/>
              </a:rPr>
              <a:t>The</a:t>
            </a:r>
            <a:r>
              <a:rPr sz="2000" spc="-25" dirty="0">
                <a:latin typeface="Arial"/>
                <a:cs typeface="Arial"/>
              </a:rPr>
              <a:t> </a:t>
            </a:r>
            <a:r>
              <a:rPr sz="2000" spc="5" dirty="0">
                <a:latin typeface="Arial"/>
                <a:cs typeface="Arial"/>
              </a:rPr>
              <a:t>w</a:t>
            </a:r>
            <a:r>
              <a:rPr sz="2000" spc="0" dirty="0">
                <a:latin typeface="Arial"/>
                <a:cs typeface="Arial"/>
              </a:rPr>
              <a:t>ri</a:t>
            </a:r>
            <a:r>
              <a:rPr sz="2000" spc="-10" dirty="0">
                <a:latin typeface="Arial"/>
                <a:cs typeface="Arial"/>
              </a:rPr>
              <a:t>t</a:t>
            </a:r>
            <a:r>
              <a:rPr sz="2000" spc="0" dirty="0">
                <a:latin typeface="Arial"/>
                <a:cs typeface="Arial"/>
              </a:rPr>
              <a:t>e</a:t>
            </a:r>
            <a:r>
              <a:rPr sz="2000" spc="-15" dirty="0">
                <a:latin typeface="Arial"/>
                <a:cs typeface="Arial"/>
              </a:rPr>
              <a:t> </a:t>
            </a:r>
            <a:r>
              <a:rPr sz="2000" spc="0" dirty="0">
                <a:latin typeface="Arial"/>
                <a:cs typeface="Arial"/>
              </a:rPr>
              <a:t>is </a:t>
            </a:r>
            <a:r>
              <a:rPr sz="2000" spc="-5" dirty="0">
                <a:latin typeface="Arial"/>
                <a:cs typeface="Arial"/>
              </a:rPr>
              <a:t>t</a:t>
            </a:r>
            <a:r>
              <a:rPr sz="2000" spc="0" dirty="0">
                <a:latin typeface="Arial"/>
                <a:cs typeface="Arial"/>
              </a:rPr>
              <a:t>ran</a:t>
            </a:r>
            <a:r>
              <a:rPr sz="2000" spc="5" dirty="0">
                <a:latin typeface="Arial"/>
                <a:cs typeface="Arial"/>
              </a:rPr>
              <a:t>s</a:t>
            </a:r>
            <a:r>
              <a:rPr sz="2000" spc="0" dirty="0">
                <a:latin typeface="Arial"/>
                <a:cs typeface="Arial"/>
              </a:rPr>
              <a:t>la</a:t>
            </a:r>
            <a:r>
              <a:rPr sz="2000" spc="-5" dirty="0">
                <a:latin typeface="Arial"/>
                <a:cs typeface="Arial"/>
              </a:rPr>
              <a:t>t</a:t>
            </a:r>
            <a:r>
              <a:rPr sz="2000" spc="0" dirty="0">
                <a:latin typeface="Arial"/>
                <a:cs typeface="Arial"/>
              </a:rPr>
              <a:t>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an</a:t>
            </a:r>
            <a:r>
              <a:rPr sz="2000" spc="-5" dirty="0">
                <a:latin typeface="Arial"/>
                <a:cs typeface="Arial"/>
              </a:rPr>
              <a:t> </a:t>
            </a:r>
            <a:r>
              <a:rPr sz="2000" spc="0" dirty="0">
                <a:latin typeface="Arial"/>
                <a:cs typeface="Arial"/>
              </a:rPr>
              <a:t>a</a:t>
            </a:r>
            <a:r>
              <a:rPr sz="2000" spc="-5" dirty="0">
                <a:latin typeface="Arial"/>
                <a:cs typeface="Arial"/>
              </a:rPr>
              <a:t>t</a:t>
            </a:r>
            <a:r>
              <a:rPr sz="2000" spc="0" dirty="0">
                <a:latin typeface="Arial"/>
                <a:cs typeface="Arial"/>
              </a:rPr>
              <a:t>omic read</a:t>
            </a:r>
            <a:r>
              <a:rPr sz="2000" spc="5" dirty="0">
                <a:latin typeface="Arial"/>
                <a:cs typeface="Arial"/>
              </a:rPr>
              <a:t>-</a:t>
            </a:r>
            <a:r>
              <a:rPr sz="2000" spc="0" dirty="0">
                <a:latin typeface="Arial"/>
                <a:cs typeface="Arial"/>
              </a:rPr>
              <a:t>mo</a:t>
            </a:r>
            <a:r>
              <a:rPr sz="2000" spc="-10" dirty="0">
                <a:latin typeface="Arial"/>
                <a:cs typeface="Arial"/>
              </a:rPr>
              <a:t>d</a:t>
            </a:r>
            <a:r>
              <a:rPr sz="2000" spc="0" dirty="0">
                <a:latin typeface="Arial"/>
                <a:cs typeface="Arial"/>
              </a:rPr>
              <a:t>i</a:t>
            </a:r>
            <a:r>
              <a:rPr sz="2000" spc="-10" dirty="0">
                <a:latin typeface="Arial"/>
                <a:cs typeface="Arial"/>
              </a:rPr>
              <a:t>f</a:t>
            </a:r>
            <a:r>
              <a:rPr sz="2000" spc="-5" dirty="0">
                <a:latin typeface="Arial"/>
                <a:cs typeface="Arial"/>
              </a:rPr>
              <a:t>y</a:t>
            </a:r>
            <a:r>
              <a:rPr sz="2000" spc="5" dirty="0">
                <a:latin typeface="Arial"/>
                <a:cs typeface="Arial"/>
              </a:rPr>
              <a:t>-w</a:t>
            </a:r>
            <a:r>
              <a:rPr sz="2000" spc="-10" dirty="0">
                <a:latin typeface="Arial"/>
                <a:cs typeface="Arial"/>
              </a:rPr>
              <a:t>r</a:t>
            </a:r>
            <a:r>
              <a:rPr sz="2000" spc="0" dirty="0">
                <a:latin typeface="Arial"/>
                <a:cs typeface="Arial"/>
              </a:rPr>
              <a:t>i</a:t>
            </a:r>
            <a:r>
              <a:rPr sz="2000" spc="-10" dirty="0">
                <a:latin typeface="Arial"/>
                <a:cs typeface="Arial"/>
              </a:rPr>
              <a:t>t</a:t>
            </a:r>
            <a:r>
              <a:rPr sz="2000" spc="0" dirty="0">
                <a:latin typeface="Arial"/>
                <a:cs typeface="Arial"/>
              </a:rPr>
              <a:t>e</a:t>
            </a:r>
            <a:r>
              <a:rPr sz="2000" spc="-55" dirty="0">
                <a:latin typeface="Arial"/>
                <a:cs typeface="Arial"/>
              </a:rPr>
              <a:t> </a:t>
            </a:r>
            <a:r>
              <a:rPr sz="2000" spc="0" dirty="0">
                <a:latin typeface="Arial"/>
                <a:cs typeface="Arial"/>
              </a:rPr>
              <a:t>by</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 bus</a:t>
            </a:r>
            <a:r>
              <a:rPr sz="2000" spc="-25" dirty="0">
                <a:latin typeface="Arial"/>
                <a:cs typeface="Arial"/>
              </a:rPr>
              <a:t> </a:t>
            </a:r>
            <a:r>
              <a:rPr sz="2000" spc="0" dirty="0">
                <a:latin typeface="Arial"/>
                <a:cs typeface="Arial"/>
              </a:rPr>
              <a:t>ma</a:t>
            </a:r>
            <a:r>
              <a:rPr sz="2000" spc="-5" dirty="0">
                <a:latin typeface="Arial"/>
                <a:cs typeface="Arial"/>
              </a:rPr>
              <a:t>t</a:t>
            </a:r>
            <a:r>
              <a:rPr sz="2000" spc="0" dirty="0">
                <a:latin typeface="Arial"/>
                <a:cs typeface="Arial"/>
              </a:rPr>
              <a:t>rix</a:t>
            </a:r>
            <a:endParaRPr sz="2000">
              <a:latin typeface="Arial"/>
              <a:cs typeface="Arial"/>
            </a:endParaRPr>
          </a:p>
          <a:p>
            <a:pPr marL="277495" marR="17780" indent="-265430">
              <a:lnSpc>
                <a:spcPct val="96700"/>
              </a:lnSpc>
              <a:spcBef>
                <a:spcPts val="200"/>
              </a:spcBef>
              <a:buClr>
                <a:srgbClr val="118CAA"/>
              </a:buClr>
              <a:buSzPct val="125000"/>
              <a:buFont typeface="Arial"/>
              <a:buChar char=""/>
              <a:tabLst>
                <a:tab pos="277495" algn="l"/>
              </a:tabLst>
            </a:pPr>
            <a:r>
              <a:rPr sz="2000" spc="-5" dirty="0">
                <a:latin typeface="Arial"/>
                <a:cs typeface="Arial"/>
              </a:rPr>
              <a:t>B</a:t>
            </a:r>
            <a:r>
              <a:rPr sz="2000" spc="0" dirty="0">
                <a:latin typeface="Arial"/>
                <a:cs typeface="Arial"/>
              </a:rPr>
              <a:t>it</a:t>
            </a:r>
            <a:r>
              <a:rPr sz="2000" spc="-15" dirty="0">
                <a:latin typeface="Arial"/>
                <a:cs typeface="Arial"/>
              </a:rPr>
              <a:t> </a:t>
            </a:r>
            <a:r>
              <a:rPr sz="2000" spc="0" dirty="0">
                <a:latin typeface="Arial"/>
                <a:cs typeface="Arial"/>
              </a:rPr>
              <a:t>0</a:t>
            </a:r>
            <a:r>
              <a:rPr sz="2000" spc="-15" dirty="0">
                <a:latin typeface="Arial"/>
                <a:cs typeface="Arial"/>
              </a:rPr>
              <a:t> </a:t>
            </a:r>
            <a:r>
              <a:rPr sz="2000" spc="0" dirty="0">
                <a:latin typeface="Arial"/>
                <a:cs typeface="Arial"/>
              </a:rPr>
              <a:t>of</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ed</a:t>
            </a:r>
            <a:r>
              <a:rPr sz="2000" spc="-40"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er</a:t>
            </a:r>
            <a:r>
              <a:rPr sz="2000" spc="-35" dirty="0">
                <a:latin typeface="Arial"/>
                <a:cs typeface="Arial"/>
              </a:rPr>
              <a:t> </a:t>
            </a:r>
            <a:r>
              <a:rPr sz="2000" spc="0" dirty="0">
                <a:latin typeface="Arial"/>
                <a:cs typeface="Arial"/>
              </a:rPr>
              <a:t>is </a:t>
            </a:r>
            <a:r>
              <a:rPr sz="2000" spc="5" dirty="0">
                <a:latin typeface="Arial"/>
                <a:cs typeface="Arial"/>
              </a:rPr>
              <a:t>w</a:t>
            </a:r>
            <a:r>
              <a:rPr sz="2000" spc="0" dirty="0">
                <a:latin typeface="Arial"/>
                <a:cs typeface="Arial"/>
              </a:rPr>
              <a:t>ri</a:t>
            </a:r>
            <a:r>
              <a:rPr sz="2000" spc="-10" dirty="0">
                <a:latin typeface="Arial"/>
                <a:cs typeface="Arial"/>
              </a:rPr>
              <a:t>t</a:t>
            </a:r>
            <a:r>
              <a:rPr sz="2000" spc="-5" dirty="0">
                <a:latin typeface="Arial"/>
                <a:cs typeface="Arial"/>
              </a:rPr>
              <a:t>t</a:t>
            </a:r>
            <a:r>
              <a:rPr sz="2000" spc="0" dirty="0">
                <a:latin typeface="Arial"/>
                <a:cs typeface="Arial"/>
              </a:rPr>
              <a:t>en </a:t>
            </a:r>
            <a:r>
              <a:rPr sz="2000" spc="-5" dirty="0">
                <a:latin typeface="Arial"/>
                <a:cs typeface="Arial"/>
              </a:rPr>
              <a:t>t</a:t>
            </a:r>
            <a:r>
              <a:rPr sz="2000" spc="0" dirty="0">
                <a:latin typeface="Arial"/>
                <a:cs typeface="Arial"/>
              </a:rPr>
              <a:t>o</a:t>
            </a:r>
            <a:r>
              <a:rPr sz="2000" spc="-3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0" dirty="0">
                <a:latin typeface="Arial"/>
                <a:cs typeface="Arial"/>
              </a:rPr>
              <a:t>app</a:t>
            </a:r>
            <a:r>
              <a:rPr sz="2000" spc="5" dirty="0">
                <a:latin typeface="Arial"/>
                <a:cs typeface="Arial"/>
              </a:rPr>
              <a:t>r</a:t>
            </a:r>
            <a:r>
              <a:rPr sz="2000" spc="0" dirty="0">
                <a:latin typeface="Arial"/>
                <a:cs typeface="Arial"/>
              </a:rPr>
              <a:t>opria</a:t>
            </a:r>
            <a:r>
              <a:rPr sz="2000" spc="-5" dirty="0">
                <a:latin typeface="Arial"/>
                <a:cs typeface="Arial"/>
              </a:rPr>
              <a:t>t</a:t>
            </a:r>
            <a:r>
              <a:rPr sz="2000" spc="0" dirty="0">
                <a:latin typeface="Arial"/>
                <a:cs typeface="Arial"/>
              </a:rPr>
              <a:t>e</a:t>
            </a:r>
            <a:r>
              <a:rPr sz="2000" spc="-40" dirty="0">
                <a:latin typeface="Arial"/>
                <a:cs typeface="Arial"/>
              </a:rPr>
              <a:t> </a:t>
            </a:r>
            <a:r>
              <a:rPr sz="2000" spc="0" dirty="0">
                <a:latin typeface="Arial"/>
                <a:cs typeface="Arial"/>
              </a:rPr>
              <a:t>bit</a:t>
            </a:r>
            <a:endParaRPr sz="2000">
              <a:latin typeface="Arial"/>
              <a:cs typeface="Arial"/>
            </a:endParaRPr>
          </a:p>
        </p:txBody>
      </p:sp>
      <p:sp>
        <p:nvSpPr>
          <p:cNvPr id="43" name="object 43"/>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a:latin typeface="Arial"/>
              <a:cs typeface="Arial"/>
            </a:endParaRPr>
          </a:p>
        </p:txBody>
      </p:sp>
      <p:sp>
        <p:nvSpPr>
          <p:cNvPr id="46" name="Slide Number Placeholder 4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120</a:t>
            </a:fld>
            <a:endParaRPr lang="en-US" sz="900">
              <a:latin typeface="Arial"/>
              <a:cs typeface="Arial"/>
            </a:endParaRPr>
          </a:p>
        </p:txBody>
      </p:sp>
    </p:spTree>
    <p:extLst>
      <p:ext uri="{BB962C8B-B14F-4D97-AF65-F5344CB8AC3E}">
        <p14:creationId xmlns:p14="http://schemas.microsoft.com/office/powerpoint/2010/main" val="72525479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Bit-Band</a:t>
            </a:r>
          </a:p>
        </p:txBody>
      </p:sp>
      <p:sp>
        <p:nvSpPr>
          <p:cNvPr id="3" name="Text Placeholder 2"/>
          <p:cNvSpPr>
            <a:spLocks noGrp="1"/>
          </p:cNvSpPr>
          <p:nvPr>
            <p:ph type="body" idx="1"/>
          </p:nvPr>
        </p:nvSpPr>
        <p:spPr>
          <a:xfrm>
            <a:off x="162123" y="1185962"/>
            <a:ext cx="10369152" cy="1667375"/>
          </a:xfrm>
        </p:spPr>
        <p:txBody>
          <a:bodyPr/>
          <a:lstStyle/>
          <a:p>
            <a:r>
              <a:rPr lang="en-US"/>
              <a:t>Bit-Band vs. </a:t>
            </a:r>
            <a:r>
              <a:rPr lang="en-US" dirty="0"/>
              <a:t>Bit-Bang</a:t>
            </a:r>
          </a:p>
          <a:p>
            <a:pPr lvl="1"/>
            <a:r>
              <a:rPr lang="en-US" dirty="0"/>
              <a:t>In the Cortex-M3, we use the term bit-band to indicate that the feature is a special memory band (region) that provides </a:t>
            </a:r>
            <a:r>
              <a:rPr lang="en-US"/>
              <a:t>bit accesses. </a:t>
            </a:r>
            <a:endParaRPr lang="en-US" dirty="0"/>
          </a:p>
          <a:p>
            <a:pPr lvl="1"/>
            <a:r>
              <a:rPr lang="en-US" dirty="0"/>
              <a:t>Bit-bang commonly refers to driving I/O pins under software control to provide serial </a:t>
            </a:r>
            <a:r>
              <a:rPr lang="en-US"/>
              <a:t>communication functions. </a:t>
            </a:r>
            <a:r>
              <a:rPr lang="en-US" dirty="0"/>
              <a:t>The bit-band feature in the Cortex-M3 can be used for bit-banging implementations, but the definitions of these two terms </a:t>
            </a:r>
            <a:r>
              <a:rPr lang="en-US"/>
              <a:t>are different.</a:t>
            </a:r>
            <a:endParaRPr lang="en-US" dirty="0"/>
          </a:p>
          <a:p>
            <a:r>
              <a:rPr lang="en-US" dirty="0"/>
              <a:t>Reading the whole register</a:t>
            </a:r>
          </a:p>
          <a:p>
            <a:r>
              <a:rPr lang="en-US" dirty="0"/>
              <a:t>Masking the unwanted bits</a:t>
            </a:r>
          </a:p>
          <a:p>
            <a:r>
              <a:rPr lang="en-US" dirty="0"/>
              <a:t>Comparing and branching</a:t>
            </a:r>
          </a:p>
          <a:p>
            <a:r>
              <a:rPr lang="en-US" dirty="0"/>
              <a:t>You can simplify the operations to:</a:t>
            </a:r>
          </a:p>
          <a:p>
            <a:r>
              <a:rPr lang="en-US" dirty="0"/>
              <a:t>Reading the status bit via the bit-band alias (get 0 or 1)</a:t>
            </a:r>
          </a:p>
          <a:p>
            <a:r>
              <a:rPr lang="en-US" dirty="0"/>
              <a:t>Comparing and branching</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121</a:t>
            </a:fld>
            <a:endParaRPr lang="en-US" sz="900">
              <a:latin typeface="Arial"/>
              <a:cs typeface="Arial"/>
            </a:endParaRPr>
          </a:p>
        </p:txBody>
      </p:sp>
    </p:spTree>
    <p:extLst>
      <p:ext uri="{BB962C8B-B14F-4D97-AF65-F5344CB8AC3E}">
        <p14:creationId xmlns:p14="http://schemas.microsoft.com/office/powerpoint/2010/main" val="196679580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1"/>
            <a:ext cx="10369152" cy="1667375"/>
          </a:xfrm>
        </p:spPr>
        <p:txBody>
          <a:bodyPr/>
          <a:lstStyle/>
          <a:p>
            <a:r>
              <a:rPr lang="en-US" dirty="0" err="1">
                <a:solidFill>
                  <a:srgbClr val="FF0000"/>
                </a:solidFill>
              </a:rPr>
              <a:t>Bufferable</a:t>
            </a:r>
            <a:r>
              <a:rPr lang="en-US" dirty="0"/>
              <a:t>: Write to memory can be carried out by a write buffer while the processor continues on to next instruction execution.</a:t>
            </a:r>
          </a:p>
          <a:p>
            <a:r>
              <a:rPr lang="en-US"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dirty="0">
                <a:solidFill>
                  <a:srgbClr val="FF0000"/>
                </a:solidFill>
              </a:rPr>
              <a:t>Executable</a:t>
            </a:r>
            <a:r>
              <a:rPr lang="en-US" dirty="0"/>
              <a:t>: The processor can fetch and execute program code from this memory region.</a:t>
            </a:r>
          </a:p>
          <a:p>
            <a:r>
              <a:rPr lang="en-US"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122</a:t>
            </a:fld>
            <a:endParaRPr lang="en-US" sz="900">
              <a:latin typeface="Arial"/>
              <a:cs typeface="Arial"/>
            </a:endParaRPr>
          </a:p>
        </p:txBody>
      </p:sp>
    </p:spTree>
    <p:extLst>
      <p:ext uri="{BB962C8B-B14F-4D97-AF65-F5344CB8AC3E}">
        <p14:creationId xmlns:p14="http://schemas.microsoft.com/office/powerpoint/2010/main" val="350699160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Memory Types and Properties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123</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917383" y="1339850"/>
            <a:ext cx="8701088" cy="5032318"/>
          </a:xfrm>
          <a:prstGeom prst="rect">
            <a:avLst/>
          </a:prstGeom>
        </p:spPr>
      </p:pic>
    </p:spTree>
    <p:extLst>
      <p:ext uri="{BB962C8B-B14F-4D97-AF65-F5344CB8AC3E}">
        <p14:creationId xmlns:p14="http://schemas.microsoft.com/office/powerpoint/2010/main" val="12377679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22075"/>
            <a:ext cx="8579104" cy="556623"/>
          </a:xfrm>
        </p:spPr>
        <p:txBody>
          <a:bodyPr/>
          <a:lstStyle/>
          <a:p>
            <a:r>
              <a:rPr lang="en-US" dirty="0"/>
              <a:t>Memory Attributes in Relation to Memory Types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74494" y="1546002"/>
            <a:ext cx="8885453" cy="4536504"/>
          </a:xfrm>
          <a:prstGeom prst="rect">
            <a:avLst/>
          </a:prstGeom>
        </p:spPr>
      </p:pic>
    </p:spTree>
    <p:extLst>
      <p:ext uri="{BB962C8B-B14F-4D97-AF65-F5344CB8AC3E}">
        <p14:creationId xmlns:p14="http://schemas.microsoft.com/office/powerpoint/2010/main" val="312200254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r>
              <a:rPr lang="en-US" dirty="0"/>
              <a:t>Multi-Processor System Sharable Memory</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125</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3154808" y="1185962"/>
            <a:ext cx="4095750" cy="3381375"/>
          </a:xfrm>
          <a:prstGeom prst="rect">
            <a:avLst/>
          </a:prstGeom>
        </p:spPr>
      </p:pic>
      <p:pic>
        <p:nvPicPr>
          <p:cNvPr id="5" name="Picture 4"/>
          <p:cNvPicPr>
            <a:picLocks noChangeAspect="1"/>
          </p:cNvPicPr>
          <p:nvPr/>
        </p:nvPicPr>
        <p:blipFill rotWithShape="1">
          <a:blip r:embed="rId3"/>
          <a:srcRect t="7366" b="5969"/>
          <a:stretch/>
        </p:blipFill>
        <p:spPr>
          <a:xfrm>
            <a:off x="2178348" y="4558924"/>
            <a:ext cx="7717801" cy="2091233"/>
          </a:xfrm>
          <a:prstGeom prst="rect">
            <a:avLst/>
          </a:prstGeom>
        </p:spPr>
      </p:pic>
      <p:sp>
        <p:nvSpPr>
          <p:cNvPr id="6" name="TextBox 5"/>
          <p:cNvSpPr txBox="1"/>
          <p:nvPr/>
        </p:nvSpPr>
        <p:spPr>
          <a:xfrm>
            <a:off x="0" y="4558924"/>
            <a:ext cx="2538388" cy="2123658"/>
          </a:xfrm>
          <a:prstGeom prst="rect">
            <a:avLst/>
          </a:prstGeom>
          <a:noFill/>
        </p:spPr>
        <p:txBody>
          <a:bodyPr wrap="square" rtlCol="0">
            <a:spAutoFit/>
          </a:bodyPr>
          <a:lstStyle/>
          <a:p>
            <a:r>
              <a:rPr lang="en-US" sz="4400" b="1" dirty="0"/>
              <a:t>Buffered write operation</a:t>
            </a:r>
          </a:p>
        </p:txBody>
      </p:sp>
    </p:spTree>
    <p:extLst>
      <p:ext uri="{BB962C8B-B14F-4D97-AF65-F5344CB8AC3E}">
        <p14:creationId xmlns:p14="http://schemas.microsoft.com/office/powerpoint/2010/main" val="212971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Address Map Overview</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126</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546100" y="1187450"/>
            <a:ext cx="9982200" cy="5645932"/>
          </a:xfrm>
          <a:prstGeom prst="rect">
            <a:avLst/>
          </a:prstGeom>
        </p:spPr>
      </p:pic>
    </p:spTree>
    <p:extLst>
      <p:ext uri="{BB962C8B-B14F-4D97-AF65-F5344CB8AC3E}">
        <p14:creationId xmlns:p14="http://schemas.microsoft.com/office/powerpoint/2010/main" val="4016584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490728"/>
            <a:ext cx="8754047" cy="556623"/>
          </a:xfrm>
        </p:spPr>
        <p:txBody>
          <a:bodyPr/>
          <a:lstStyle/>
          <a:p>
            <a:r>
              <a:rPr lang="en-US" dirty="0"/>
              <a:t>Exclusive Access in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127</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7" y="1206499"/>
            <a:ext cx="8276326" cy="5143501"/>
          </a:xfrm>
          <a:prstGeom prst="rect">
            <a:avLst/>
          </a:prstGeom>
        </p:spPr>
      </p:pic>
    </p:spTree>
    <p:extLst>
      <p:ext uri="{BB962C8B-B14F-4D97-AF65-F5344CB8AC3E}">
        <p14:creationId xmlns:p14="http://schemas.microsoft.com/office/powerpoint/2010/main" val="31949020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4" y="1113954"/>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a:t>
            </a:r>
            <a:r>
              <a:rPr lang="en-US"/>
              <a:t>the system. </a:t>
            </a:r>
            <a:r>
              <a:rPr lang="en-US" dirty="0"/>
              <a:t>For example, to:</a:t>
            </a:r>
          </a:p>
          <a:p>
            <a:r>
              <a:rPr lang="en-US" dirty="0"/>
              <a:t>Provide a flash programming utility, so that you can program the flash using a simple UART interface, or even program some parts of the flash </a:t>
            </a:r>
            <a:r>
              <a:rPr lang="en-US"/>
              <a:t>memory dynamically.</a:t>
            </a:r>
            <a:endParaRPr lang="en-US" dirty="0"/>
          </a:p>
          <a:p>
            <a:r>
              <a:rPr lang="en-US" dirty="0"/>
              <a:t>Provide Built-In Self Test (BIST) for </a:t>
            </a:r>
            <a:r>
              <a:rPr lang="en-US"/>
              <a:t>the chip.</a:t>
            </a:r>
            <a:endParaRPr lang="en-US" dirty="0"/>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128</a:t>
            </a:fld>
            <a:endParaRPr lang="en-US" sz="900">
              <a:latin typeface="Arial"/>
              <a:cs typeface="Arial"/>
            </a:endParaRPr>
          </a:p>
        </p:txBody>
      </p:sp>
    </p:spTree>
    <p:extLst>
      <p:ext uri="{BB962C8B-B14F-4D97-AF65-F5344CB8AC3E}">
        <p14:creationId xmlns:p14="http://schemas.microsoft.com/office/powerpoint/2010/main" val="125304753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Bootloaders and Memory Remapping</a:t>
            </a:r>
          </a:p>
        </p:txBody>
      </p:sp>
      <p:sp>
        <p:nvSpPr>
          <p:cNvPr id="3" name="Text Placeholder 2"/>
          <p:cNvSpPr>
            <a:spLocks noGrp="1"/>
          </p:cNvSpPr>
          <p:nvPr>
            <p:ph type="body" idx="1"/>
          </p:nvPr>
        </p:nvSpPr>
        <p:spPr>
          <a:xfrm>
            <a:off x="162125" y="1329978"/>
            <a:ext cx="9663644" cy="1667375"/>
          </a:xfrm>
        </p:spPr>
        <p:txBody>
          <a:bodyPr/>
          <a:lstStyle/>
          <a:p>
            <a:r>
              <a:rPr lang="en-US" dirty="0"/>
              <a:t>For chips with a boot loader ROM, the boot loader is executed when the system is started, so it has to be located in address 0 when the system starts at </a:t>
            </a:r>
            <a:r>
              <a:rPr lang="en-US"/>
              <a:t>power up. </a:t>
            </a:r>
            <a:endParaRPr lang="en-US" dirty="0"/>
          </a:p>
          <a:p>
            <a:r>
              <a:rPr lang="en-US" dirty="0"/>
              <a:t>However, the next time the system starts, it might not need to execute the boot loader again and can run the application in the flash directly, so the memory map needs to </a:t>
            </a:r>
            <a:r>
              <a:rPr lang="en-US"/>
              <a:t>be changed.</a:t>
            </a:r>
            <a:endParaRPr lang="en-US" dirty="0"/>
          </a:p>
          <a:p>
            <a:r>
              <a:rPr lang="en-US" dirty="0"/>
              <a:t>In order to do this, the address decoder needs to </a:t>
            </a:r>
            <a:r>
              <a:rPr lang="en-US"/>
              <a:t>be programmable. </a:t>
            </a:r>
            <a:r>
              <a:rPr lang="en-US" dirty="0"/>
              <a:t>A hardware register </a:t>
            </a:r>
            <a:r>
              <a:rPr lang="en-US"/>
              <a:t>(e.g., </a:t>
            </a:r>
            <a:r>
              <a:rPr lang="en-US" dirty="0"/>
              <a:t>a peripheral register in a system control unit) can </a:t>
            </a:r>
            <a:r>
              <a:rPr lang="en-US"/>
              <a:t>be used.</a:t>
            </a:r>
            <a:endParaRPr lang="en-US" dirty="0"/>
          </a:p>
          <a:p>
            <a:r>
              <a:rPr lang="en-US" dirty="0"/>
              <a:t>The operation to switch the memory map is called “</a:t>
            </a:r>
            <a:r>
              <a:rPr lang="en-US"/>
              <a:t>Memory Remap.” </a:t>
            </a:r>
            <a:r>
              <a:rPr lang="en-US" dirty="0"/>
              <a:t>This operation is done by the </a:t>
            </a:r>
            <a:r>
              <a:rPr lang="en-US"/>
              <a:t>boot loader.</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129</a:t>
            </a:fld>
            <a:endParaRPr lang="en-US" sz="900">
              <a:latin typeface="Arial"/>
              <a:cs typeface="Arial"/>
            </a:endParaRPr>
          </a:p>
        </p:txBody>
      </p:sp>
    </p:spTree>
    <p:extLst>
      <p:ext uri="{BB962C8B-B14F-4D97-AF65-F5344CB8AC3E}">
        <p14:creationId xmlns:p14="http://schemas.microsoft.com/office/powerpoint/2010/main" val="3468785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a:t>
            </a:fld>
            <a:endParaRPr lang="en-US" sz="900">
              <a:latin typeface="Arial"/>
              <a:cs typeface="Arial"/>
            </a:endParaRPr>
          </a:p>
        </p:txBody>
      </p:sp>
      <p:sp>
        <p:nvSpPr>
          <p:cNvPr id="5" name="TextBox 4"/>
          <p:cNvSpPr txBox="1"/>
          <p:nvPr/>
        </p:nvSpPr>
        <p:spPr>
          <a:xfrm>
            <a:off x="810196"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a:t>
            </a:r>
            <a:r>
              <a:rPr lang="en-US" sz="2800" dirty="0">
                <a:solidFill>
                  <a:srgbClr val="FF0000"/>
                </a:solidFill>
              </a:rPr>
              <a:t>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130</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034332" y="105842"/>
            <a:ext cx="6442437" cy="7450658"/>
          </a:xfrm>
          <a:prstGeom prst="rect">
            <a:avLst/>
          </a:prstGeom>
        </p:spPr>
      </p:pic>
    </p:spTree>
    <p:extLst>
      <p:ext uri="{BB962C8B-B14F-4D97-AF65-F5344CB8AC3E}">
        <p14:creationId xmlns:p14="http://schemas.microsoft.com/office/powerpoint/2010/main" val="282170620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0" y="22075"/>
            <a:ext cx="9402119" cy="556623"/>
          </a:xfrm>
        </p:spPr>
        <p:txBody>
          <a:bodyPr/>
          <a:lstStyle/>
          <a:p>
            <a:pPr algn="ctr"/>
            <a:r>
              <a:rPr lang="en-US" dirty="0"/>
              <a:t>Memory remap implementation with boot loader</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131</a:t>
            </a:fld>
            <a:endParaRPr lang="en-US" sz="900" dirty="0">
              <a:latin typeface="Arial"/>
              <a:cs typeface="Arial"/>
            </a:endParaRPr>
          </a:p>
        </p:txBody>
      </p:sp>
      <p:pic>
        <p:nvPicPr>
          <p:cNvPr id="4" name="Picture 3"/>
          <p:cNvPicPr>
            <a:picLocks noChangeAspect="1"/>
          </p:cNvPicPr>
          <p:nvPr/>
        </p:nvPicPr>
        <p:blipFill rotWithShape="1">
          <a:blip r:embed="rId2"/>
          <a:srcRect/>
          <a:stretch/>
        </p:blipFill>
        <p:spPr>
          <a:xfrm>
            <a:off x="0" y="1257970"/>
            <a:ext cx="10693400" cy="5120420"/>
          </a:xfrm>
          <a:prstGeom prst="rect">
            <a:avLst/>
          </a:prstGeom>
        </p:spPr>
      </p:pic>
    </p:spTree>
    <p:extLst>
      <p:ext uri="{BB962C8B-B14F-4D97-AF65-F5344CB8AC3E}">
        <p14:creationId xmlns:p14="http://schemas.microsoft.com/office/powerpoint/2010/main" val="223856952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1"/>
            <a:ext cx="9591637" cy="1667375"/>
          </a:xfrm>
        </p:spPr>
        <p:txBody>
          <a:bodyPr/>
          <a:lstStyle/>
          <a:p>
            <a:r>
              <a:rPr lang="en-US" dirty="0"/>
              <a:t>Normally the boot loader is accessible from address 0 using a memory address alias, and the alias can be turned off. There are many possible memory system configurations. What is shown in prev. slide is just one of the possibilities. </a:t>
            </a:r>
          </a:p>
          <a:p>
            <a:r>
              <a:rPr lang="en-US" dirty="0"/>
              <a:t>Other Possibilities Video </a:t>
            </a:r>
            <a:r>
              <a:rPr lang="en-US" dirty="0">
                <a:hlinkClick r:id="rId2"/>
              </a:rPr>
              <a:t>Link1</a:t>
            </a:r>
            <a:r>
              <a:rPr lang="en-US" dirty="0"/>
              <a:t>, </a:t>
            </a:r>
            <a:r>
              <a:rPr lang="en-US" dirty="0">
                <a:hlinkClick r:id="rId3"/>
              </a:rPr>
              <a:t>Link2</a:t>
            </a:r>
            <a:endParaRPr lang="en-US" dirty="0"/>
          </a:p>
          <a:p>
            <a:r>
              <a:rPr lang="en-US" dirty="0"/>
              <a:t>In some microcontrollers, memory remapping is not needed as the boot loaders present in address 0 are executed every time the system starts up. </a:t>
            </a:r>
          </a:p>
          <a:p>
            <a:r>
              <a:rPr lang="en-US" dirty="0"/>
              <a:t>The vector table is then relocated using the vector table relocation feature provided by the processor, so there is no need to use any remap to handle vector fetches.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132</a:t>
            </a:fld>
            <a:endParaRPr lang="en-US" sz="900">
              <a:latin typeface="Arial"/>
              <a:cs typeface="Arial"/>
            </a:endParaRPr>
          </a:p>
        </p:txBody>
      </p:sp>
    </p:spTree>
    <p:extLst>
      <p:ext uri="{BB962C8B-B14F-4D97-AF65-F5344CB8AC3E}">
        <p14:creationId xmlns:p14="http://schemas.microsoft.com/office/powerpoint/2010/main" val="283717839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types</a:t>
            </a:r>
          </a:p>
          <a:p>
            <a:pPr marL="12065">
              <a:buClr>
                <a:srgbClr val="118CAA"/>
              </a:buClr>
              <a:buSzPct val="125000"/>
              <a:tabLst>
                <a:tab pos="277495" algn="l"/>
              </a:tabLst>
            </a:pPr>
            <a:r>
              <a:rPr lang="en-US" sz="2000" dirty="0">
                <a:latin typeface="Arial"/>
                <a:cs typeface="Arial"/>
              </a:rPr>
              <a:t>Overview of interrupt management</a:t>
            </a:r>
          </a:p>
          <a:p>
            <a:pPr marL="12065">
              <a:buClr>
                <a:srgbClr val="118CAA"/>
              </a:buClr>
              <a:buSzPct val="125000"/>
              <a:tabLst>
                <a:tab pos="277495" algn="l"/>
              </a:tabLst>
            </a:pPr>
            <a:r>
              <a:rPr lang="en-US" sz="2000" dirty="0">
                <a:latin typeface="Arial"/>
                <a:cs typeface="Arial"/>
              </a:rPr>
              <a:t>Definitions of priority</a:t>
            </a:r>
          </a:p>
          <a:p>
            <a:pPr marL="12065">
              <a:buClr>
                <a:srgbClr val="118CAA"/>
              </a:buClr>
              <a:buSzPct val="125000"/>
              <a:tabLst>
                <a:tab pos="277495" algn="l"/>
              </a:tabLst>
            </a:pPr>
            <a:r>
              <a:rPr lang="en-US" sz="2000" dirty="0">
                <a:latin typeface="Arial"/>
                <a:cs typeface="Arial"/>
              </a:rPr>
              <a:t>Vector table and vector table relocation</a:t>
            </a:r>
          </a:p>
          <a:p>
            <a:pPr marL="12065">
              <a:buClr>
                <a:srgbClr val="118CAA"/>
              </a:buClr>
              <a:buSzPct val="125000"/>
              <a:tabLst>
                <a:tab pos="277495" algn="l"/>
              </a:tabLst>
            </a:pPr>
            <a:r>
              <a:rPr lang="en-US" sz="2000" dirty="0">
                <a:latin typeface="Arial"/>
                <a:cs typeface="Arial"/>
              </a:rPr>
              <a:t>Interrupt inputs and pending behaviors </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Summary </a:t>
            </a:r>
          </a:p>
          <a:p>
            <a:pPr marL="469265" lvl="1">
              <a:buClr>
                <a:srgbClr val="118CAA"/>
              </a:buClr>
              <a:buSzPct val="125000"/>
              <a:tabLst>
                <a:tab pos="277495" algn="l"/>
              </a:tabLst>
            </a:pPr>
            <a:r>
              <a:rPr lang="en-US" sz="2000" dirty="0">
                <a:latin typeface="Arial"/>
                <a:cs typeface="Arial"/>
              </a:rPr>
              <a:t>Interrupt enable registers</a:t>
            </a:r>
          </a:p>
          <a:p>
            <a:pPr marL="469265" lvl="1">
              <a:buClr>
                <a:srgbClr val="118CAA"/>
              </a:buClr>
              <a:buSzPct val="125000"/>
              <a:tabLst>
                <a:tab pos="277495" algn="l"/>
              </a:tabLst>
            </a:pPr>
            <a:r>
              <a:rPr lang="en-US" sz="2000" dirty="0">
                <a:latin typeface="Arial"/>
                <a:cs typeface="Arial"/>
              </a:rPr>
              <a:t>Interrupt set pending and clear pending </a:t>
            </a:r>
          </a:p>
          <a:p>
            <a:pPr marL="469265" lvl="1">
              <a:buClr>
                <a:srgbClr val="118CAA"/>
              </a:buClr>
              <a:buSzPct val="125000"/>
              <a:tabLst>
                <a:tab pos="277495" algn="l"/>
              </a:tabLst>
            </a:pPr>
            <a:r>
              <a:rPr lang="en-US" sz="2000" dirty="0">
                <a:latin typeface="Arial"/>
                <a:cs typeface="Arial"/>
              </a:rPr>
              <a:t>Active status </a:t>
            </a:r>
          </a:p>
          <a:p>
            <a:pPr marL="469265" lvl="1">
              <a:buClr>
                <a:srgbClr val="118CAA"/>
              </a:buClr>
              <a:buSzPct val="125000"/>
              <a:tabLst>
                <a:tab pos="277495" algn="l"/>
              </a:tabLst>
            </a:pPr>
            <a:r>
              <a:rPr lang="en-US" sz="2000" dirty="0">
                <a:latin typeface="Arial"/>
                <a:cs typeface="Arial"/>
              </a:rPr>
              <a:t>Priority level</a:t>
            </a:r>
          </a:p>
          <a:p>
            <a:pPr marL="469265" lvl="1">
              <a:buClr>
                <a:srgbClr val="118CAA"/>
              </a:buClr>
              <a:buSzPct val="125000"/>
              <a:tabLst>
                <a:tab pos="277495" algn="l"/>
              </a:tabLst>
            </a:pPr>
            <a:r>
              <a:rPr lang="en-US" sz="2000" dirty="0">
                <a:latin typeface="Arial"/>
                <a:cs typeface="Arial"/>
              </a:rPr>
              <a:t>Software trigger interrupt register </a:t>
            </a:r>
          </a:p>
          <a:p>
            <a:pPr marL="469265" lvl="1">
              <a:buClr>
                <a:srgbClr val="118CAA"/>
              </a:buClr>
              <a:buSzPct val="125000"/>
              <a:tabLst>
                <a:tab pos="277495" algn="l"/>
              </a:tabLst>
            </a:pPr>
            <a:r>
              <a:rPr lang="en-US" sz="2000" dirty="0">
                <a:latin typeface="Arial"/>
                <a:cs typeface="Arial"/>
              </a:rPr>
              <a:t>Interrupt controller type register</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134</a:t>
            </a:fld>
            <a:endParaRPr lang="en-US" sz="900">
              <a:latin typeface="Arial"/>
              <a:cs typeface="Arial"/>
            </a:endParaRPr>
          </a:p>
        </p:txBody>
      </p:sp>
    </p:spTree>
    <p:extLst>
      <p:ext uri="{BB962C8B-B14F-4D97-AF65-F5344CB8AC3E}">
        <p14:creationId xmlns:p14="http://schemas.microsoft.com/office/powerpoint/2010/main" val="4220449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96457"/>
            <a:ext cx="8579104" cy="556623"/>
          </a:xfrm>
        </p:spPr>
        <p:txBody>
          <a:bodyPr/>
          <a:lstStyle/>
          <a:p>
            <a:r>
              <a:rPr lang="en-US" sz="3600" b="1" dirty="0">
                <a:latin typeface="Arial"/>
                <a:cs typeface="Arial"/>
              </a:rPr>
              <a:t>Agenda</a:t>
            </a:r>
          </a:p>
        </p:txBody>
      </p:sp>
      <p:sp>
        <p:nvSpPr>
          <p:cNvPr id="3" name="Text Placeholder 2"/>
          <p:cNvSpPr>
            <a:spLocks noGrp="1"/>
          </p:cNvSpPr>
          <p:nvPr>
            <p:ph type="body" idx="1"/>
          </p:nvPr>
        </p:nvSpPr>
        <p:spPr>
          <a:xfrm>
            <a:off x="867629" y="1185962"/>
            <a:ext cx="9447623" cy="1667375"/>
          </a:xfrm>
        </p:spPr>
        <p:txBody>
          <a:bodyPr/>
          <a:lstStyle/>
          <a:p>
            <a:pPr marL="240665" lvl="1" indent="0">
              <a:buClr>
                <a:srgbClr val="118CAA"/>
              </a:buClr>
              <a:buSzPct val="125000"/>
              <a:buNone/>
              <a:tabLst>
                <a:tab pos="277495" algn="l"/>
              </a:tabLst>
            </a:pPr>
            <a:r>
              <a:rPr lang="en-US" dirty="0">
                <a:latin typeface="Arial"/>
                <a:cs typeface="Arial"/>
              </a:rPr>
              <a:t>Details of SCB registers for exception and interrupt</a:t>
            </a:r>
          </a:p>
          <a:p>
            <a:pPr marL="240665" lvl="1" indent="0">
              <a:buClr>
                <a:srgbClr val="118CAA"/>
              </a:buClr>
              <a:buSzPct val="125000"/>
              <a:buNone/>
              <a:tabLst>
                <a:tab pos="277495" algn="l"/>
              </a:tabLst>
            </a:pPr>
            <a:r>
              <a:rPr lang="en-US" dirty="0">
                <a:latin typeface="Arial"/>
                <a:cs typeface="Arial"/>
              </a:rPr>
              <a:t>control</a:t>
            </a:r>
          </a:p>
          <a:p>
            <a:pPr marL="926465" lvl="2" indent="0">
              <a:buClr>
                <a:srgbClr val="118CAA"/>
              </a:buClr>
              <a:buSzPct val="125000"/>
              <a:buNone/>
              <a:tabLst>
                <a:tab pos="277495" algn="l"/>
              </a:tabLst>
            </a:pPr>
            <a:r>
              <a:rPr lang="en-US" dirty="0">
                <a:latin typeface="Arial"/>
                <a:cs typeface="Arial"/>
              </a:rPr>
              <a:t>Summary of the SCB registers </a:t>
            </a:r>
          </a:p>
          <a:p>
            <a:pPr marL="926465" lvl="2" indent="0">
              <a:buClr>
                <a:srgbClr val="118CAA"/>
              </a:buClr>
              <a:buSzPct val="125000"/>
              <a:buNone/>
              <a:tabLst>
                <a:tab pos="277495" algn="l"/>
              </a:tabLst>
            </a:pPr>
            <a:r>
              <a:rPr lang="en-US" dirty="0">
                <a:latin typeface="Arial"/>
                <a:cs typeface="Arial"/>
              </a:rPr>
              <a:t>Interrupt control and state register (ICSR)</a:t>
            </a:r>
          </a:p>
          <a:p>
            <a:pPr marL="926465" lvl="2" indent="0">
              <a:buClr>
                <a:srgbClr val="118CAA"/>
              </a:buClr>
              <a:buSzPct val="125000"/>
              <a:buNone/>
              <a:tabLst>
                <a:tab pos="277495" algn="l"/>
              </a:tabLst>
            </a:pPr>
            <a:r>
              <a:rPr lang="en-US" dirty="0">
                <a:latin typeface="Arial"/>
                <a:cs typeface="Arial"/>
              </a:rPr>
              <a:t>Vector table offset register (VTOR) </a:t>
            </a:r>
          </a:p>
          <a:p>
            <a:pPr marL="926465" lvl="2" indent="0">
              <a:buClr>
                <a:srgbClr val="118CAA"/>
              </a:buClr>
              <a:buSzPct val="125000"/>
              <a:buNone/>
              <a:tabLst>
                <a:tab pos="277495" algn="l"/>
              </a:tabLst>
            </a:pPr>
            <a:r>
              <a:rPr lang="en-US" dirty="0">
                <a:latin typeface="Arial"/>
                <a:cs typeface="Arial"/>
              </a:rPr>
              <a:t>Application interrupt and reset control register</a:t>
            </a:r>
          </a:p>
          <a:p>
            <a:pPr marL="926465" lvl="2" indent="0">
              <a:buClr>
                <a:srgbClr val="118CAA"/>
              </a:buClr>
              <a:buSzPct val="125000"/>
              <a:buNone/>
              <a:tabLst>
                <a:tab pos="277495" algn="l"/>
              </a:tabLst>
            </a:pPr>
            <a:r>
              <a:rPr lang="en-US" dirty="0">
                <a:latin typeface="Arial"/>
                <a:cs typeface="Arial"/>
              </a:rPr>
              <a:t>System handler priority registers</a:t>
            </a:r>
          </a:p>
          <a:p>
            <a:pPr marL="926465" lvl="2" indent="0">
              <a:buClr>
                <a:srgbClr val="118CAA"/>
              </a:buClr>
              <a:buSzPct val="125000"/>
              <a:buNone/>
              <a:tabLst>
                <a:tab pos="277495" algn="l"/>
              </a:tabLst>
            </a:pPr>
            <a:r>
              <a:rPr lang="en-US" dirty="0">
                <a:latin typeface="Arial"/>
                <a:cs typeface="Arial"/>
              </a:rPr>
              <a:t>System handler control and state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135</a:t>
            </a:fld>
            <a:endParaRPr lang="en-US" sz="900">
              <a:latin typeface="Arial"/>
              <a:cs typeface="Arial"/>
            </a:endParaRPr>
          </a:p>
        </p:txBody>
      </p:sp>
    </p:spTree>
    <p:extLst>
      <p:ext uri="{BB962C8B-B14F-4D97-AF65-F5344CB8AC3E}">
        <p14:creationId xmlns:p14="http://schemas.microsoft.com/office/powerpoint/2010/main" val="72713847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136</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3" y="105842"/>
            <a:ext cx="9647252" cy="7264401"/>
          </a:xfrm>
          <a:prstGeom prst="rect">
            <a:avLst/>
          </a:prstGeom>
        </p:spPr>
      </p:pic>
    </p:spTree>
    <p:extLst>
      <p:ext uri="{BB962C8B-B14F-4D97-AF65-F5344CB8AC3E}">
        <p14:creationId xmlns:p14="http://schemas.microsoft.com/office/powerpoint/2010/main" val="411969007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3" y="1546002"/>
            <a:ext cx="9647252"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139</a:t>
            </a:fld>
            <a:endParaRPr lang="en-US" sz="900">
              <a:latin typeface="Arial"/>
              <a:cs typeface="Arial"/>
            </a:endParaRPr>
          </a:p>
        </p:txBody>
      </p:sp>
    </p:spTree>
    <p:extLst>
      <p:ext uri="{BB962C8B-B14F-4D97-AF65-F5344CB8AC3E}">
        <p14:creationId xmlns:p14="http://schemas.microsoft.com/office/powerpoint/2010/main" val="3384089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29" y="1257970"/>
            <a:ext cx="8958139"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&amp;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Exception Definitions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140</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0" y="1279383"/>
            <a:ext cx="10693400" cy="4997733"/>
          </a:xfrm>
          <a:prstGeom prst="rect">
            <a:avLst/>
          </a:prstGeom>
        </p:spPr>
      </p:pic>
    </p:spTree>
    <p:extLst>
      <p:ext uri="{BB962C8B-B14F-4D97-AF65-F5344CB8AC3E}">
        <p14:creationId xmlns:p14="http://schemas.microsoft.com/office/powerpoint/2010/main" val="20660172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Commonly Used CMSIS-Core </a:t>
            </a:r>
            <a:r>
              <a:rPr lang="en-US" dirty="0" err="1"/>
              <a:t>Fxns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38188" y="1401986"/>
            <a:ext cx="9596477" cy="3302000"/>
          </a:xfrm>
          <a:prstGeom prst="rect">
            <a:avLst/>
          </a:prstGeom>
        </p:spPr>
      </p:pic>
    </p:spTree>
    <p:extLst>
      <p:ext uri="{BB962C8B-B14F-4D97-AF65-F5344CB8AC3E}">
        <p14:creationId xmlns:p14="http://schemas.microsoft.com/office/powerpoint/2010/main" val="10150006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1" y="1321614"/>
            <a:ext cx="6753076"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142</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1" y="3994274"/>
            <a:ext cx="6753076" cy="1803400"/>
          </a:xfrm>
          <a:prstGeom prst="rect">
            <a:avLst/>
          </a:prstGeom>
        </p:spPr>
      </p:pic>
      <p:sp>
        <p:nvSpPr>
          <p:cNvPr id="7" name="TextBox 6"/>
          <p:cNvSpPr txBox="1"/>
          <p:nvPr/>
        </p:nvSpPr>
        <p:spPr>
          <a:xfrm>
            <a:off x="363263" y="3223765"/>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6" y="5806497"/>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p:spTree>
    <p:extLst>
      <p:ext uri="{BB962C8B-B14F-4D97-AF65-F5344CB8AC3E}">
        <p14:creationId xmlns:p14="http://schemas.microsoft.com/office/powerpoint/2010/main" val="201953263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0"/>
            <a:ext cx="6153655" cy="6696745"/>
          </a:xfrm>
          <a:prstGeom prst="rect">
            <a:avLst/>
          </a:prstGeom>
        </p:spPr>
      </p:pic>
    </p:spTree>
    <p:extLst>
      <p:ext uri="{BB962C8B-B14F-4D97-AF65-F5344CB8AC3E}">
        <p14:creationId xmlns:p14="http://schemas.microsoft.com/office/powerpoint/2010/main" val="21858885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29" y="1185962"/>
            <a:ext cx="8958139"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144</a:t>
            </a:fld>
            <a:endParaRPr lang="en-US" sz="900" dirty="0">
              <a:latin typeface="Arial"/>
              <a:cs typeface="Arial"/>
            </a:endParaRPr>
          </a:p>
        </p:txBody>
      </p:sp>
    </p:spTree>
    <p:extLst>
      <p:ext uri="{BB962C8B-B14F-4D97-AF65-F5344CB8AC3E}">
        <p14:creationId xmlns:p14="http://schemas.microsoft.com/office/powerpoint/2010/main" val="314753851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4" y="1809750"/>
            <a:ext cx="9241052" cy="3937000"/>
          </a:xfrm>
          <a:prstGeom prst="rect">
            <a:avLst/>
          </a:prstGeom>
        </p:spPr>
      </p:pic>
    </p:spTree>
    <p:extLst>
      <p:ext uri="{BB962C8B-B14F-4D97-AF65-F5344CB8AC3E}">
        <p14:creationId xmlns:p14="http://schemas.microsoft.com/office/powerpoint/2010/main" val="180197651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8" y="1257970"/>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146</a:t>
            </a:fld>
            <a:endParaRPr lang="en-US" sz="900">
              <a:latin typeface="Arial"/>
              <a:cs typeface="Arial"/>
            </a:endParaRPr>
          </a:p>
        </p:txBody>
      </p:sp>
    </p:spTree>
    <p:extLst>
      <p:ext uri="{BB962C8B-B14F-4D97-AF65-F5344CB8AC3E}">
        <p14:creationId xmlns:p14="http://schemas.microsoft.com/office/powerpoint/2010/main" val="227797237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147</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4"/>
            <a:ext cx="10053452" cy="3479800"/>
          </a:xfrm>
          <a:prstGeom prst="rect">
            <a:avLst/>
          </a:prstGeom>
        </p:spPr>
      </p:pic>
    </p:spTree>
    <p:extLst>
      <p:ext uri="{BB962C8B-B14F-4D97-AF65-F5344CB8AC3E}">
        <p14:creationId xmlns:p14="http://schemas.microsoft.com/office/powerpoint/2010/main" val="184731390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36" y="1828800"/>
            <a:ext cx="9901127" cy="3898900"/>
          </a:xfrm>
          <a:prstGeom prst="rect">
            <a:avLst/>
          </a:prstGeom>
        </p:spPr>
      </p:pic>
    </p:spTree>
    <p:extLst>
      <p:ext uri="{BB962C8B-B14F-4D97-AF65-F5344CB8AC3E}">
        <p14:creationId xmlns:p14="http://schemas.microsoft.com/office/powerpoint/2010/main" val="245785679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6"/>
            <a:ext cx="10104227" cy="5676901"/>
          </a:xfrm>
          <a:prstGeom prst="rect">
            <a:avLst/>
          </a:prstGeom>
        </p:spPr>
      </p:pic>
    </p:spTree>
    <p:extLst>
      <p:ext uri="{BB962C8B-B14F-4D97-AF65-F5344CB8AC3E}">
        <p14:creationId xmlns:p14="http://schemas.microsoft.com/office/powerpoint/2010/main" val="3489553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ISA Enhancement and Evolution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a:t>
            </a:fld>
            <a:endParaRPr lang="en-US" sz="900">
              <a:latin typeface="Arial"/>
              <a:cs typeface="Arial"/>
            </a:endParaRPr>
          </a:p>
        </p:txBody>
      </p:sp>
      <p:pic>
        <p:nvPicPr>
          <p:cNvPr id="9" name="Picture 8"/>
          <p:cNvPicPr>
            <a:picLocks noChangeAspect="1"/>
          </p:cNvPicPr>
          <p:nvPr/>
        </p:nvPicPr>
        <p:blipFill>
          <a:blip r:embed="rId2"/>
          <a:stretch>
            <a:fillRect/>
          </a:stretch>
        </p:blipFill>
        <p:spPr>
          <a:xfrm>
            <a:off x="167649" y="1401986"/>
            <a:ext cx="10358102" cy="5112568"/>
          </a:xfrm>
          <a:prstGeom prst="rect">
            <a:avLst/>
          </a:prstGeom>
        </p:spPr>
      </p:pic>
    </p:spTree>
    <p:extLst>
      <p:ext uri="{BB962C8B-B14F-4D97-AF65-F5344CB8AC3E}">
        <p14:creationId xmlns:p14="http://schemas.microsoft.com/office/powerpoint/2010/main" val="2238827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537890"/>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48" y="1329978"/>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solidFill>
                  <a:srgbClr val="FF0000"/>
                </a:solidFill>
              </a:rPr>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150</a:t>
            </a:fld>
            <a:endParaRPr lang="en-US" sz="900">
              <a:latin typeface="Arial"/>
              <a:cs typeface="Arial"/>
            </a:endParaRPr>
          </a:p>
        </p:txBody>
      </p:sp>
    </p:spTree>
    <p:extLst>
      <p:ext uri="{BB962C8B-B14F-4D97-AF65-F5344CB8AC3E}">
        <p14:creationId xmlns:p14="http://schemas.microsoft.com/office/powerpoint/2010/main" val="221647602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898"/>
            <a:ext cx="9937104"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1" y="1447800"/>
            <a:ext cx="10205777" cy="4660900"/>
          </a:xfrm>
          <a:prstGeom prst="rect">
            <a:avLst/>
          </a:prstGeom>
        </p:spPr>
      </p:pic>
    </p:spTree>
    <p:extLst>
      <p:ext uri="{BB962C8B-B14F-4D97-AF65-F5344CB8AC3E}">
        <p14:creationId xmlns:p14="http://schemas.microsoft.com/office/powerpoint/2010/main" val="5591624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In NVIC for Interrupt Control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53111" y="1241076"/>
            <a:ext cx="8987176" cy="5511801"/>
          </a:xfrm>
          <a:prstGeom prst="rect">
            <a:avLst/>
          </a:prstGeom>
        </p:spPr>
      </p:pic>
    </p:spTree>
    <p:extLst>
      <p:ext uri="{BB962C8B-B14F-4D97-AF65-F5344CB8AC3E}">
        <p14:creationId xmlns:p14="http://schemas.microsoft.com/office/powerpoint/2010/main" val="63780934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sequences</a:t>
            </a:r>
          </a:p>
          <a:p>
            <a:pPr marL="469265" lvl="1">
              <a:buClr>
                <a:srgbClr val="118CAA"/>
              </a:buClr>
              <a:buSzPct val="125000"/>
              <a:tabLst>
                <a:tab pos="277495" algn="l"/>
              </a:tabLst>
            </a:pPr>
            <a:r>
              <a:rPr lang="en-US" sz="2000" dirty="0">
                <a:latin typeface="Arial"/>
                <a:cs typeface="Arial"/>
              </a:rPr>
              <a:t>Exception Entrance and stacking</a:t>
            </a:r>
          </a:p>
          <a:p>
            <a:pPr marL="469265" lvl="1">
              <a:buClr>
                <a:srgbClr val="118CAA"/>
              </a:buClr>
              <a:buSzPct val="125000"/>
              <a:tabLst>
                <a:tab pos="277495" algn="l"/>
              </a:tabLst>
            </a:pPr>
            <a:r>
              <a:rPr lang="en-US" sz="2000" dirty="0">
                <a:latin typeface="Arial"/>
                <a:cs typeface="Arial"/>
              </a:rPr>
              <a:t>Exception return and unstacking</a:t>
            </a:r>
          </a:p>
          <a:p>
            <a:pPr marL="12065">
              <a:buClr>
                <a:srgbClr val="118CAA"/>
              </a:buClr>
              <a:buSzPct val="125000"/>
              <a:tabLst>
                <a:tab pos="277495" algn="l"/>
              </a:tabLst>
            </a:pPr>
            <a:r>
              <a:rPr lang="en-US" sz="2000" dirty="0">
                <a:latin typeface="Arial"/>
                <a:cs typeface="Arial"/>
              </a:rPr>
              <a:t>Interrupt latency and exception handling optimization</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What is interrupt latency?</a:t>
            </a:r>
          </a:p>
          <a:p>
            <a:pPr marL="469265" lvl="1">
              <a:buClr>
                <a:srgbClr val="118CAA"/>
              </a:buClr>
              <a:buSzPct val="125000"/>
              <a:tabLst>
                <a:tab pos="277495" algn="l"/>
              </a:tabLst>
            </a:pPr>
            <a:r>
              <a:rPr lang="en-US" sz="2000" dirty="0">
                <a:latin typeface="Arial"/>
                <a:cs typeface="Arial"/>
              </a:rPr>
              <a:t>Tail Chaining</a:t>
            </a:r>
          </a:p>
          <a:p>
            <a:pPr marL="469265" lvl="1">
              <a:buClr>
                <a:srgbClr val="118CAA"/>
              </a:buClr>
              <a:buSzPct val="125000"/>
              <a:tabLst>
                <a:tab pos="277495" algn="l"/>
              </a:tabLst>
            </a:pPr>
            <a:r>
              <a:rPr lang="en-US" sz="2000" dirty="0">
                <a:latin typeface="Arial"/>
                <a:cs typeface="Arial"/>
              </a:rPr>
              <a:t>Late arrival</a:t>
            </a:r>
          </a:p>
          <a:p>
            <a:pPr marL="469265" lvl="1">
              <a:buClr>
                <a:srgbClr val="118CAA"/>
              </a:buClr>
              <a:buSzPct val="125000"/>
              <a:tabLst>
                <a:tab pos="277495" algn="l"/>
              </a:tabLst>
            </a:pPr>
            <a:r>
              <a:rPr lang="en-US" sz="2000" dirty="0">
                <a:latin typeface="Arial"/>
                <a:cs typeface="Arial"/>
              </a:rPr>
              <a:t>Pop preemption</a:t>
            </a:r>
          </a:p>
          <a:p>
            <a:pPr marL="469265" lvl="1">
              <a:buClr>
                <a:srgbClr val="118CAA"/>
              </a:buClr>
              <a:buSzPct val="125000"/>
              <a:tabLst>
                <a:tab pos="277495" algn="l"/>
              </a:tabLst>
            </a:pPr>
            <a:r>
              <a:rPr lang="en-US" sz="2000" dirty="0">
                <a:latin typeface="Arial"/>
                <a:cs typeface="Arial"/>
              </a:rPr>
              <a:t>Lazy stacking</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154</a:t>
            </a:fld>
            <a:endParaRPr lang="en-US" sz="900">
              <a:latin typeface="Arial"/>
              <a:cs typeface="Arial"/>
            </a:endParaRPr>
          </a:p>
        </p:txBody>
      </p:sp>
    </p:spTree>
    <p:extLst>
      <p:ext uri="{BB962C8B-B14F-4D97-AF65-F5344CB8AC3E}">
        <p14:creationId xmlns:p14="http://schemas.microsoft.com/office/powerpoint/2010/main" val="327922000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49" y="1746250"/>
            <a:ext cx="9545702" cy="4064000"/>
          </a:xfrm>
          <a:prstGeom prst="rect">
            <a:avLst/>
          </a:prstGeom>
        </p:spPr>
      </p:pic>
    </p:spTree>
    <p:extLst>
      <p:ext uri="{BB962C8B-B14F-4D97-AF65-F5344CB8AC3E}">
        <p14:creationId xmlns:p14="http://schemas.microsoft.com/office/powerpoint/2010/main" val="127698924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399"/>
            <a:ext cx="7819351" cy="5219701"/>
          </a:xfrm>
          <a:prstGeom prst="rect">
            <a:avLst/>
          </a:prstGeom>
        </p:spPr>
      </p:pic>
    </p:spTree>
    <p:extLst>
      <p:ext uri="{BB962C8B-B14F-4D97-AF65-F5344CB8AC3E}">
        <p14:creationId xmlns:p14="http://schemas.microsoft.com/office/powerpoint/2010/main" val="225988768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spc="-5" dirty="0">
                <a:latin typeface="Arial"/>
                <a:cs typeface="Arial"/>
              </a:rPr>
              <a:t>In</a:t>
            </a:r>
            <a:r>
              <a:rPr sz="3600" b="1" spc="0" dirty="0">
                <a:latin typeface="Arial"/>
                <a:cs typeface="Arial"/>
              </a:rPr>
              <a:t>te</a:t>
            </a:r>
            <a:r>
              <a:rPr sz="3600" b="1" spc="5" dirty="0">
                <a:latin typeface="Arial"/>
                <a:cs typeface="Arial"/>
              </a:rPr>
              <a:t>r</a:t>
            </a:r>
            <a:r>
              <a:rPr sz="3600" b="1" spc="0" dirty="0">
                <a:latin typeface="Arial"/>
                <a:cs typeface="Arial"/>
              </a:rPr>
              <a:t>ru</a:t>
            </a:r>
            <a:r>
              <a:rPr sz="3600" b="1" spc="-5" dirty="0">
                <a:latin typeface="Arial"/>
                <a:cs typeface="Arial"/>
              </a:rPr>
              <a:t>p</a:t>
            </a:r>
            <a:r>
              <a:rPr sz="3600" b="1" spc="0" dirty="0">
                <a:latin typeface="Arial"/>
                <a:cs typeface="Arial"/>
              </a:rPr>
              <a:t>t</a:t>
            </a:r>
            <a:r>
              <a:rPr sz="3600" b="1" spc="-5" dirty="0">
                <a:latin typeface="Arial"/>
                <a:cs typeface="Arial"/>
              </a:rPr>
              <a:t> </a:t>
            </a:r>
            <a:r>
              <a:rPr sz="3600" b="1" spc="0" dirty="0">
                <a:latin typeface="Arial"/>
                <a:cs typeface="Arial"/>
              </a:rPr>
              <a:t>Han</a:t>
            </a:r>
            <a:r>
              <a:rPr sz="3600" b="1" spc="-5" dirty="0">
                <a:latin typeface="Arial"/>
                <a:cs typeface="Arial"/>
              </a:rPr>
              <a:t>dlin</a:t>
            </a:r>
            <a:r>
              <a:rPr sz="3600" b="1" spc="0" dirty="0">
                <a:latin typeface="Arial"/>
                <a:cs typeface="Arial"/>
              </a:rPr>
              <a:t>g</a:t>
            </a:r>
            <a:endParaRPr sz="3600">
              <a:latin typeface="Arial"/>
              <a:cs typeface="Arial"/>
            </a:endParaRPr>
          </a:p>
        </p:txBody>
      </p:sp>
      <p:sp>
        <p:nvSpPr>
          <p:cNvPr id="3" name="object 3"/>
          <p:cNvSpPr txBox="1"/>
          <p:nvPr/>
        </p:nvSpPr>
        <p:spPr>
          <a:xfrm>
            <a:off x="1208024" y="11681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4" name="object 4"/>
          <p:cNvSpPr txBox="1"/>
          <p:nvPr/>
        </p:nvSpPr>
        <p:spPr>
          <a:xfrm>
            <a:off x="1473200" y="1138428"/>
            <a:ext cx="4988560" cy="696595"/>
          </a:xfrm>
          <a:prstGeom prst="rect">
            <a:avLst/>
          </a:prstGeom>
        </p:spPr>
        <p:txBody>
          <a:bodyPr vert="horz" wrap="square" lIns="0" tIns="0" rIns="0" bIns="0" rtlCol="0">
            <a:noAutofit/>
          </a:bodyPr>
          <a:lstStyle/>
          <a:p>
            <a:pPr marL="12700" marR="12700">
              <a:lnSpc>
                <a:spcPct val="125000"/>
              </a:lnSpc>
            </a:pPr>
            <a:r>
              <a:rPr sz="1800" dirty="0">
                <a:latin typeface="Arial"/>
                <a:cs typeface="Arial"/>
              </a:rPr>
              <a:t>O</a:t>
            </a:r>
            <a:r>
              <a:rPr sz="1800" spc="-5" dirty="0">
                <a:latin typeface="Arial"/>
                <a:cs typeface="Arial"/>
              </a:rPr>
              <a:t>n</a:t>
            </a:r>
            <a:r>
              <a:rPr sz="1800" spc="0" dirty="0">
                <a:latin typeface="Arial"/>
                <a:cs typeface="Arial"/>
              </a:rPr>
              <a:t>e</a:t>
            </a:r>
            <a:r>
              <a:rPr sz="1800" spc="-15" dirty="0">
                <a:latin typeface="Arial"/>
                <a:cs typeface="Arial"/>
              </a:rPr>
              <a:t> </a:t>
            </a:r>
            <a:r>
              <a:rPr sz="1800" spc="-5" dirty="0">
                <a:latin typeface="Arial"/>
                <a:cs typeface="Arial"/>
              </a:rPr>
              <a:t>Non</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abl</a:t>
            </a:r>
            <a:r>
              <a:rPr sz="1800" spc="0" dirty="0">
                <a:latin typeface="Arial"/>
                <a:cs typeface="Arial"/>
              </a:rPr>
              <a:t>e</a:t>
            </a:r>
            <a:r>
              <a:rPr sz="1800" spc="20"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0" dirty="0">
                <a:latin typeface="Arial"/>
                <a:cs typeface="Arial"/>
              </a:rPr>
              <a:t>(I</a:t>
            </a:r>
            <a:r>
              <a:rPr sz="1800" spc="-5" dirty="0">
                <a:latin typeface="Arial"/>
                <a:cs typeface="Arial"/>
              </a:rPr>
              <a:t>N</a:t>
            </a:r>
            <a:r>
              <a:rPr sz="1800" spc="15" dirty="0">
                <a:latin typeface="Arial"/>
                <a:cs typeface="Arial"/>
              </a:rPr>
              <a:t>T</a:t>
            </a:r>
            <a:r>
              <a:rPr sz="1800" spc="-5" dirty="0">
                <a:latin typeface="Arial"/>
                <a:cs typeface="Arial"/>
              </a:rPr>
              <a:t>N</a:t>
            </a:r>
            <a:r>
              <a:rPr sz="1800" spc="0" dirty="0">
                <a:latin typeface="Arial"/>
                <a:cs typeface="Arial"/>
              </a:rPr>
              <a:t>MI)</a:t>
            </a:r>
            <a:r>
              <a:rPr sz="1800" spc="-10"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 </a:t>
            </a:r>
            <a:r>
              <a:rPr sz="1800" spc="-5" dirty="0">
                <a:latin typeface="Arial"/>
                <a:cs typeface="Arial"/>
              </a:rPr>
              <a:t>1</a:t>
            </a:r>
            <a:r>
              <a:rPr sz="1800" spc="0" dirty="0">
                <a:latin typeface="Arial"/>
                <a:cs typeface="Arial"/>
              </a:rPr>
              <a:t>-</a:t>
            </a:r>
            <a:r>
              <a:rPr sz="1800" spc="-5" dirty="0">
                <a:latin typeface="Arial"/>
                <a:cs typeface="Arial"/>
              </a:rPr>
              <a:t>24</a:t>
            </a:r>
            <a:r>
              <a:rPr sz="1800" spc="0" dirty="0">
                <a:latin typeface="Arial"/>
                <a:cs typeface="Arial"/>
              </a:rPr>
              <a:t>0</a:t>
            </a:r>
            <a:r>
              <a:rPr sz="1800" spc="-5" dirty="0">
                <a:latin typeface="Arial"/>
                <a:cs typeface="Arial"/>
              </a:rPr>
              <a:t> p</a:t>
            </a:r>
            <a:r>
              <a:rPr sz="1800" spc="0" dirty="0">
                <a:latin typeface="Arial"/>
                <a:cs typeface="Arial"/>
              </a:rPr>
              <a:t>r</a:t>
            </a:r>
            <a:r>
              <a:rPr sz="1800" spc="-5" dirty="0">
                <a:latin typeface="Arial"/>
                <a:cs typeface="Arial"/>
              </a:rPr>
              <a:t>io</a:t>
            </a:r>
            <a:r>
              <a:rPr sz="1800" spc="0" dirty="0">
                <a:latin typeface="Arial"/>
                <a:cs typeface="Arial"/>
              </a:rPr>
              <a:t>r</a:t>
            </a:r>
            <a:r>
              <a:rPr sz="1800" spc="-5" dirty="0">
                <a:latin typeface="Arial"/>
                <a:cs typeface="Arial"/>
              </a:rPr>
              <a:t>i</a:t>
            </a:r>
            <a:r>
              <a:rPr sz="1800" spc="0" dirty="0">
                <a:latin typeface="Arial"/>
                <a:cs typeface="Arial"/>
              </a:rPr>
              <a:t>t</a:t>
            </a:r>
            <a:r>
              <a:rPr sz="1800" spc="-5" dirty="0">
                <a:latin typeface="Arial"/>
                <a:cs typeface="Arial"/>
              </a:rPr>
              <a:t>i</a:t>
            </a:r>
            <a:r>
              <a:rPr sz="1800" spc="0" dirty="0">
                <a:latin typeface="Arial"/>
                <a:cs typeface="Arial"/>
              </a:rPr>
              <a:t>z</a:t>
            </a:r>
            <a:r>
              <a:rPr sz="1800" spc="-5" dirty="0">
                <a:latin typeface="Arial"/>
                <a:cs typeface="Arial"/>
              </a:rPr>
              <a:t>abl</a:t>
            </a:r>
            <a:r>
              <a:rPr sz="1800" spc="0" dirty="0">
                <a:latin typeface="Arial"/>
                <a:cs typeface="Arial"/>
              </a:rPr>
              <a:t>e</a:t>
            </a:r>
            <a:r>
              <a:rPr sz="1800" spc="20"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5"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5" name="object 5"/>
          <p:cNvSpPr txBox="1"/>
          <p:nvPr/>
        </p:nvSpPr>
        <p:spPr>
          <a:xfrm>
            <a:off x="1653032" y="18539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6" name="object 6"/>
          <p:cNvSpPr txBox="1"/>
          <p:nvPr/>
        </p:nvSpPr>
        <p:spPr>
          <a:xfrm>
            <a:off x="1930400" y="1892808"/>
            <a:ext cx="6232525" cy="628015"/>
          </a:xfrm>
          <a:prstGeom prst="rect">
            <a:avLst/>
          </a:prstGeom>
        </p:spPr>
        <p:txBody>
          <a:bodyPr vert="horz" wrap="square" lIns="0" tIns="0" rIns="0" bIns="0" rtlCol="0">
            <a:noAutofit/>
          </a:bodyPr>
          <a:lstStyle/>
          <a:p>
            <a:pPr marL="12700">
              <a:lnSpc>
                <a:spcPct val="100000"/>
              </a:lnSpc>
            </a:pPr>
            <a:r>
              <a:rPr sz="180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0"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10" dirty="0">
                <a:latin typeface="Arial"/>
                <a:cs typeface="Arial"/>
              </a:rPr>
              <a:t> </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e</a:t>
            </a:r>
            <a:r>
              <a:rPr sz="1800" spc="0" dirty="0">
                <a:latin typeface="Arial"/>
                <a:cs typeface="Arial"/>
              </a:rPr>
              <a:t>d</a:t>
            </a:r>
            <a:endParaRPr sz="1800">
              <a:latin typeface="Arial"/>
              <a:cs typeface="Arial"/>
            </a:endParaRPr>
          </a:p>
          <a:p>
            <a:pPr>
              <a:lnSpc>
                <a:spcPts val="500"/>
              </a:lnSpc>
              <a:spcBef>
                <a:spcPts val="39"/>
              </a:spcBef>
            </a:pPr>
            <a:endParaRPr sz="500"/>
          </a:p>
          <a:p>
            <a:pPr marL="12700">
              <a:lnSpc>
                <a:spcPct val="100000"/>
              </a:lnSpc>
            </a:pPr>
            <a:r>
              <a:rPr sz="1800" dirty="0">
                <a:latin typeface="Arial"/>
                <a:cs typeface="Arial"/>
              </a:rPr>
              <a:t>Im</a:t>
            </a:r>
            <a:r>
              <a:rPr sz="1800" spc="-5" dirty="0">
                <a:latin typeface="Arial"/>
                <a:cs typeface="Arial"/>
              </a:rPr>
              <a:t>ple</a:t>
            </a:r>
            <a:r>
              <a:rPr sz="1800" spc="0" dirty="0">
                <a:latin typeface="Arial"/>
                <a:cs typeface="Arial"/>
              </a:rPr>
              <a:t>m</a:t>
            </a:r>
            <a:r>
              <a:rPr sz="1800" spc="-5" dirty="0">
                <a:latin typeface="Arial"/>
                <a:cs typeface="Arial"/>
              </a:rPr>
              <a:t>en</a:t>
            </a:r>
            <a:r>
              <a:rPr sz="1800" spc="0" dirty="0">
                <a:latin typeface="Arial"/>
                <a:cs typeface="Arial"/>
              </a:rPr>
              <a:t>t</a:t>
            </a:r>
            <a:r>
              <a:rPr sz="1800" spc="-5" dirty="0">
                <a:latin typeface="Arial"/>
                <a:cs typeface="Arial"/>
              </a:rPr>
              <a:t>a</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5" dirty="0">
                <a:latin typeface="Arial"/>
                <a:cs typeface="Arial"/>
              </a:rPr>
              <a:t>op</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s</a:t>
            </a:r>
            <a:r>
              <a:rPr sz="1800" spc="-5" dirty="0">
                <a:latin typeface="Arial"/>
                <a:cs typeface="Arial"/>
              </a:rPr>
              <a:t>ele</a:t>
            </a:r>
            <a:r>
              <a:rPr sz="1800" spc="0" dirty="0">
                <a:latin typeface="Arial"/>
                <a:cs typeface="Arial"/>
              </a:rPr>
              <a:t>cts </a:t>
            </a:r>
            <a:r>
              <a:rPr sz="1800" spc="-5" dirty="0">
                <a:latin typeface="Arial"/>
                <a:cs typeface="Arial"/>
              </a:rPr>
              <a:t>nu</a:t>
            </a:r>
            <a:r>
              <a:rPr sz="1800" spc="0" dirty="0">
                <a:latin typeface="Arial"/>
                <a:cs typeface="Arial"/>
              </a:rPr>
              <a:t>m</a:t>
            </a:r>
            <a:r>
              <a:rPr sz="1800" spc="-5" dirty="0">
                <a:latin typeface="Arial"/>
                <a:cs typeface="Arial"/>
              </a:rPr>
              <a:t>be</a:t>
            </a:r>
            <a:r>
              <a:rPr sz="1800" spc="0" dirty="0">
                <a:latin typeface="Arial"/>
                <a:cs typeface="Arial"/>
              </a:rPr>
              <a:t>r</a:t>
            </a:r>
            <a:r>
              <a:rPr sz="1800" spc="15"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 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7" name="object 7"/>
          <p:cNvSpPr txBox="1"/>
          <p:nvPr/>
        </p:nvSpPr>
        <p:spPr>
          <a:xfrm>
            <a:off x="1208024" y="25397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8" name="object 8"/>
          <p:cNvSpPr txBox="1"/>
          <p:nvPr/>
        </p:nvSpPr>
        <p:spPr>
          <a:xfrm>
            <a:off x="1473200" y="2510028"/>
            <a:ext cx="8253095" cy="696595"/>
          </a:xfrm>
          <a:prstGeom prst="rect">
            <a:avLst/>
          </a:prstGeom>
        </p:spPr>
        <p:txBody>
          <a:bodyPr vert="horz" wrap="square" lIns="0" tIns="0" rIns="0" bIns="0" rtlCol="0">
            <a:noAutofit/>
          </a:bodyPr>
          <a:lstStyle/>
          <a:p>
            <a:pPr marL="12700" marR="12700">
              <a:lnSpc>
                <a:spcPct val="125000"/>
              </a:lnSpc>
            </a:pPr>
            <a:r>
              <a:rPr sz="1800" spc="-5" dirty="0">
                <a:latin typeface="Arial"/>
                <a:cs typeface="Arial"/>
              </a:rPr>
              <a:t>Ne</a:t>
            </a:r>
            <a:r>
              <a:rPr sz="1800" spc="0" dirty="0">
                <a:latin typeface="Arial"/>
                <a:cs typeface="Arial"/>
              </a:rPr>
              <a:t>st</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V</a:t>
            </a:r>
            <a:r>
              <a:rPr sz="1800" spc="-10"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5" dirty="0">
                <a:latin typeface="Arial"/>
                <a:cs typeface="Arial"/>
              </a:rPr>
              <a:t>Con</a:t>
            </a:r>
            <a:r>
              <a:rPr sz="1800" spc="0" dirty="0">
                <a:latin typeface="Arial"/>
                <a:cs typeface="Arial"/>
              </a:rPr>
              <a:t>tr</a:t>
            </a:r>
            <a:r>
              <a:rPr sz="1800" spc="-5" dirty="0">
                <a:latin typeface="Arial"/>
                <a:cs typeface="Arial"/>
              </a:rPr>
              <a:t>olle</a:t>
            </a:r>
            <a:r>
              <a:rPr sz="1800" spc="0" dirty="0">
                <a:latin typeface="Arial"/>
                <a:cs typeface="Arial"/>
              </a:rPr>
              <a:t>r</a:t>
            </a:r>
            <a:r>
              <a:rPr sz="1800" spc="25" dirty="0">
                <a:latin typeface="Arial"/>
                <a:cs typeface="Arial"/>
              </a:rPr>
              <a:t> </a:t>
            </a:r>
            <a:r>
              <a:rPr sz="1800" spc="0" dirty="0">
                <a:latin typeface="Arial"/>
                <a:cs typeface="Arial"/>
              </a:rPr>
              <a:t>(</a:t>
            </a:r>
            <a:r>
              <a:rPr sz="1800" spc="-5" dirty="0">
                <a:latin typeface="Arial"/>
                <a:cs typeface="Arial"/>
              </a:rPr>
              <a:t>N</a:t>
            </a:r>
            <a:r>
              <a:rPr sz="1800" spc="0" dirty="0">
                <a:latin typeface="Arial"/>
                <a:cs typeface="Arial"/>
              </a:rPr>
              <a:t>VI</a:t>
            </a:r>
            <a:r>
              <a:rPr sz="1800" spc="-5" dirty="0">
                <a:latin typeface="Arial"/>
                <a:cs typeface="Arial"/>
              </a:rPr>
              <a:t>C</a:t>
            </a:r>
            <a:r>
              <a:rPr sz="1800" spc="0" dirty="0">
                <a:latin typeface="Arial"/>
                <a:cs typeface="Arial"/>
              </a:rPr>
              <a:t>) </a:t>
            </a:r>
            <a:r>
              <a:rPr sz="1800" spc="-5" dirty="0">
                <a:latin typeface="Arial"/>
                <a:cs typeface="Arial"/>
              </a:rPr>
              <a:t>i</a:t>
            </a:r>
            <a:r>
              <a:rPr sz="1800" spc="0" dirty="0">
                <a:latin typeface="Arial"/>
                <a:cs typeface="Arial"/>
              </a:rPr>
              <a:t>s t</a:t>
            </a:r>
            <a:r>
              <a:rPr sz="1800" spc="-5" dirty="0">
                <a:latin typeface="Arial"/>
                <a:cs typeface="Arial"/>
              </a:rPr>
              <a:t>igh</a:t>
            </a:r>
            <a:r>
              <a:rPr sz="1800" spc="0" dirty="0">
                <a:latin typeface="Arial"/>
                <a:cs typeface="Arial"/>
              </a:rPr>
              <a:t>t</a:t>
            </a:r>
            <a:r>
              <a:rPr sz="1800" spc="-5" dirty="0">
                <a:latin typeface="Arial"/>
                <a:cs typeface="Arial"/>
              </a:rPr>
              <a:t>l</a:t>
            </a:r>
            <a:r>
              <a:rPr sz="1800" spc="0" dirty="0">
                <a:latin typeface="Arial"/>
                <a:cs typeface="Arial"/>
              </a:rPr>
              <a:t>y c</a:t>
            </a:r>
            <a:r>
              <a:rPr sz="1800" spc="-5" dirty="0">
                <a:latin typeface="Arial"/>
                <a:cs typeface="Arial"/>
              </a:rPr>
              <a:t>ouple</a:t>
            </a:r>
            <a:r>
              <a:rPr sz="1800" spc="0" dirty="0">
                <a:latin typeface="Arial"/>
                <a:cs typeface="Arial"/>
              </a:rPr>
              <a:t>d</a:t>
            </a:r>
            <a:r>
              <a:rPr sz="1800" spc="20"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5" dirty="0">
                <a:latin typeface="Arial"/>
                <a:cs typeface="Arial"/>
              </a:rPr>
              <a:t>p</a:t>
            </a:r>
            <a:r>
              <a:rPr sz="1800" spc="0" dirty="0">
                <a:latin typeface="Arial"/>
                <a:cs typeface="Arial"/>
              </a:rPr>
              <a:t>r</a:t>
            </a:r>
            <a:r>
              <a:rPr sz="1800" spc="-5" dirty="0">
                <a:latin typeface="Arial"/>
                <a:cs typeface="Arial"/>
              </a:rPr>
              <a:t>o</a:t>
            </a:r>
            <a:r>
              <a:rPr sz="1800" spc="0" dirty="0">
                <a:latin typeface="Arial"/>
                <a:cs typeface="Arial"/>
              </a:rPr>
              <a:t>c</a:t>
            </a:r>
            <a:r>
              <a:rPr sz="1800" spc="-5" dirty="0">
                <a:latin typeface="Arial"/>
                <a:cs typeface="Arial"/>
              </a:rPr>
              <a:t>e</a:t>
            </a:r>
            <a:r>
              <a:rPr sz="1800" spc="0" dirty="0">
                <a:latin typeface="Arial"/>
                <a:cs typeface="Arial"/>
              </a:rPr>
              <a:t>ss</a:t>
            </a:r>
            <a:r>
              <a:rPr sz="1800" spc="-5" dirty="0">
                <a:latin typeface="Arial"/>
                <a:cs typeface="Arial"/>
              </a:rPr>
              <a:t>o</a:t>
            </a:r>
            <a:r>
              <a:rPr sz="1800" spc="0" dirty="0">
                <a:latin typeface="Arial"/>
                <a:cs typeface="Arial"/>
              </a:rPr>
              <a:t>r</a:t>
            </a:r>
            <a:r>
              <a:rPr sz="1800" spc="15" dirty="0">
                <a:latin typeface="Arial"/>
                <a:cs typeface="Arial"/>
              </a:rPr>
              <a:t> </a:t>
            </a:r>
            <a:r>
              <a:rPr sz="1800" spc="0" dirty="0">
                <a:latin typeface="Arial"/>
                <a:cs typeface="Arial"/>
              </a:rPr>
              <a:t>c</a:t>
            </a:r>
            <a:r>
              <a:rPr sz="1800" spc="-5" dirty="0">
                <a:latin typeface="Arial"/>
                <a:cs typeface="Arial"/>
              </a:rPr>
              <a:t>o</a:t>
            </a:r>
            <a:r>
              <a:rPr sz="1800" spc="0" dirty="0">
                <a:latin typeface="Arial"/>
                <a:cs typeface="Arial"/>
              </a:rPr>
              <a:t>re 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inpu</a:t>
            </a:r>
            <a:r>
              <a:rPr sz="1800" spc="0" dirty="0">
                <a:latin typeface="Arial"/>
                <a:cs typeface="Arial"/>
              </a:rPr>
              <a:t>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a:t>
            </a:r>
            <a:r>
              <a:rPr sz="1800" spc="0" dirty="0">
                <a:latin typeface="Arial"/>
                <a:cs typeface="Arial"/>
              </a:rPr>
              <a:t>ct</a:t>
            </a:r>
            <a:r>
              <a:rPr sz="1800" spc="-5" dirty="0">
                <a:latin typeface="Arial"/>
                <a:cs typeface="Arial"/>
              </a:rPr>
              <a:t>i</a:t>
            </a:r>
            <a:r>
              <a:rPr sz="1800" spc="0" dirty="0">
                <a:latin typeface="Arial"/>
                <a:cs typeface="Arial"/>
              </a:rPr>
              <a:t>ve</a:t>
            </a:r>
            <a:r>
              <a:rPr sz="1800" spc="-5" dirty="0">
                <a:latin typeface="Arial"/>
                <a:cs typeface="Arial"/>
              </a:rPr>
              <a:t> H</a:t>
            </a:r>
            <a:r>
              <a:rPr sz="1800" spc="0" dirty="0">
                <a:latin typeface="Arial"/>
                <a:cs typeface="Arial"/>
              </a:rPr>
              <a:t>IGH</a:t>
            </a:r>
            <a:endParaRPr sz="1800">
              <a:latin typeface="Arial"/>
              <a:cs typeface="Arial"/>
            </a:endParaRPr>
          </a:p>
        </p:txBody>
      </p:sp>
      <p:sp>
        <p:nvSpPr>
          <p:cNvPr id="9" name="object 9"/>
          <p:cNvSpPr/>
          <p:nvPr/>
        </p:nvSpPr>
        <p:spPr>
          <a:xfrm>
            <a:off x="3599688" y="3305683"/>
            <a:ext cx="3454781" cy="3361816"/>
          </a:xfrm>
          <a:custGeom>
            <a:avLst/>
            <a:gdLst/>
            <a:ahLst/>
            <a:cxnLst/>
            <a:rect l="l" t="t" r="r" b="b"/>
            <a:pathLst>
              <a:path w="3454780" h="3361817">
                <a:moveTo>
                  <a:pt x="0" y="0"/>
                </a:moveTo>
                <a:lnTo>
                  <a:pt x="3454781" y="0"/>
                </a:lnTo>
                <a:lnTo>
                  <a:pt x="3454781" y="3361816"/>
                </a:lnTo>
                <a:lnTo>
                  <a:pt x="0" y="3361816"/>
                </a:lnTo>
                <a:lnTo>
                  <a:pt x="0" y="0"/>
                </a:lnTo>
                <a:close/>
              </a:path>
            </a:pathLst>
          </a:custGeom>
          <a:solidFill>
            <a:srgbClr val="D3E2ED"/>
          </a:solidFill>
        </p:spPr>
        <p:txBody>
          <a:bodyPr wrap="square" lIns="0" tIns="0" rIns="0" bIns="0" rtlCol="0">
            <a:noAutofit/>
          </a:bodyPr>
          <a:lstStyle/>
          <a:p>
            <a:endParaRPr/>
          </a:p>
        </p:txBody>
      </p:sp>
      <p:sp>
        <p:nvSpPr>
          <p:cNvPr id="10" name="object 10"/>
          <p:cNvSpPr/>
          <p:nvPr/>
        </p:nvSpPr>
        <p:spPr>
          <a:xfrm>
            <a:off x="3592067" y="3299586"/>
            <a:ext cx="3470148" cy="3374136"/>
          </a:xfrm>
          <a:custGeom>
            <a:avLst/>
            <a:gdLst/>
            <a:ahLst/>
            <a:cxnLst/>
            <a:rect l="l" t="t" r="r" b="b"/>
            <a:pathLst>
              <a:path w="3470148" h="3374136">
                <a:moveTo>
                  <a:pt x="13716" y="3361944"/>
                </a:moveTo>
                <a:lnTo>
                  <a:pt x="6096" y="3361944"/>
                </a:lnTo>
                <a:lnTo>
                  <a:pt x="3048" y="3364991"/>
                </a:lnTo>
                <a:lnTo>
                  <a:pt x="3048" y="3372612"/>
                </a:lnTo>
                <a:lnTo>
                  <a:pt x="6096" y="3374136"/>
                </a:lnTo>
                <a:lnTo>
                  <a:pt x="13716" y="3374136"/>
                </a:lnTo>
                <a:lnTo>
                  <a:pt x="16764" y="3372612"/>
                </a:lnTo>
                <a:lnTo>
                  <a:pt x="16764" y="3364991"/>
                </a:lnTo>
                <a:lnTo>
                  <a:pt x="13716" y="3361944"/>
                </a:lnTo>
                <a:close/>
              </a:path>
              <a:path w="3470148" h="3374136">
                <a:moveTo>
                  <a:pt x="10668" y="3349752"/>
                </a:moveTo>
                <a:lnTo>
                  <a:pt x="3048" y="3349752"/>
                </a:lnTo>
                <a:lnTo>
                  <a:pt x="0" y="3352800"/>
                </a:lnTo>
                <a:lnTo>
                  <a:pt x="0" y="3358896"/>
                </a:lnTo>
                <a:lnTo>
                  <a:pt x="3048" y="3361944"/>
                </a:lnTo>
                <a:lnTo>
                  <a:pt x="10668" y="3361944"/>
                </a:lnTo>
                <a:lnTo>
                  <a:pt x="13716" y="3358896"/>
                </a:lnTo>
                <a:lnTo>
                  <a:pt x="13716" y="3352800"/>
                </a:lnTo>
                <a:lnTo>
                  <a:pt x="10668" y="3349752"/>
                </a:lnTo>
                <a:close/>
              </a:path>
              <a:path w="3470148" h="3374136">
                <a:moveTo>
                  <a:pt x="10668" y="3323844"/>
                </a:moveTo>
                <a:lnTo>
                  <a:pt x="3048" y="3323844"/>
                </a:lnTo>
                <a:lnTo>
                  <a:pt x="0" y="3326891"/>
                </a:lnTo>
                <a:lnTo>
                  <a:pt x="0" y="3334512"/>
                </a:lnTo>
                <a:lnTo>
                  <a:pt x="3048" y="3336036"/>
                </a:lnTo>
                <a:lnTo>
                  <a:pt x="10668" y="3336036"/>
                </a:lnTo>
                <a:lnTo>
                  <a:pt x="13716" y="3334512"/>
                </a:lnTo>
                <a:lnTo>
                  <a:pt x="13716" y="3326891"/>
                </a:lnTo>
                <a:lnTo>
                  <a:pt x="10668" y="3323844"/>
                </a:lnTo>
                <a:close/>
              </a:path>
              <a:path w="3470148" h="3374136">
                <a:moveTo>
                  <a:pt x="10668" y="3297936"/>
                </a:moveTo>
                <a:lnTo>
                  <a:pt x="3048" y="3297936"/>
                </a:lnTo>
                <a:lnTo>
                  <a:pt x="0" y="3300984"/>
                </a:lnTo>
                <a:lnTo>
                  <a:pt x="0" y="3308604"/>
                </a:lnTo>
                <a:lnTo>
                  <a:pt x="3048" y="3311652"/>
                </a:lnTo>
                <a:lnTo>
                  <a:pt x="10668" y="3311652"/>
                </a:lnTo>
                <a:lnTo>
                  <a:pt x="13716" y="3308604"/>
                </a:lnTo>
                <a:lnTo>
                  <a:pt x="13716" y="3300984"/>
                </a:lnTo>
                <a:lnTo>
                  <a:pt x="10668" y="3297936"/>
                </a:lnTo>
                <a:close/>
              </a:path>
              <a:path w="3470148" h="3374136">
                <a:moveTo>
                  <a:pt x="10668" y="3273552"/>
                </a:moveTo>
                <a:lnTo>
                  <a:pt x="3048" y="3273552"/>
                </a:lnTo>
                <a:lnTo>
                  <a:pt x="0" y="3276600"/>
                </a:lnTo>
                <a:lnTo>
                  <a:pt x="0" y="3282696"/>
                </a:lnTo>
                <a:lnTo>
                  <a:pt x="3048" y="3285744"/>
                </a:lnTo>
                <a:lnTo>
                  <a:pt x="10668" y="3285744"/>
                </a:lnTo>
                <a:lnTo>
                  <a:pt x="13716" y="3282696"/>
                </a:lnTo>
                <a:lnTo>
                  <a:pt x="13716" y="3276600"/>
                </a:lnTo>
                <a:lnTo>
                  <a:pt x="10668" y="3273552"/>
                </a:lnTo>
                <a:close/>
              </a:path>
              <a:path w="3470148" h="3374136">
                <a:moveTo>
                  <a:pt x="10668" y="3247644"/>
                </a:moveTo>
                <a:lnTo>
                  <a:pt x="3048" y="3247644"/>
                </a:lnTo>
                <a:lnTo>
                  <a:pt x="0" y="3250691"/>
                </a:lnTo>
                <a:lnTo>
                  <a:pt x="0" y="3258312"/>
                </a:lnTo>
                <a:lnTo>
                  <a:pt x="3048" y="3259836"/>
                </a:lnTo>
                <a:lnTo>
                  <a:pt x="10668" y="3259836"/>
                </a:lnTo>
                <a:lnTo>
                  <a:pt x="13716" y="3258312"/>
                </a:lnTo>
                <a:lnTo>
                  <a:pt x="13716" y="3250691"/>
                </a:lnTo>
                <a:lnTo>
                  <a:pt x="10668" y="3247644"/>
                </a:lnTo>
                <a:close/>
              </a:path>
              <a:path w="3470148" h="3374136">
                <a:moveTo>
                  <a:pt x="10668" y="3221736"/>
                </a:moveTo>
                <a:lnTo>
                  <a:pt x="3048" y="3221736"/>
                </a:lnTo>
                <a:lnTo>
                  <a:pt x="0" y="3224784"/>
                </a:lnTo>
                <a:lnTo>
                  <a:pt x="0" y="3232404"/>
                </a:lnTo>
                <a:lnTo>
                  <a:pt x="3048" y="3235452"/>
                </a:lnTo>
                <a:lnTo>
                  <a:pt x="10668" y="3235452"/>
                </a:lnTo>
                <a:lnTo>
                  <a:pt x="13716" y="3232404"/>
                </a:lnTo>
                <a:lnTo>
                  <a:pt x="13716" y="3224784"/>
                </a:lnTo>
                <a:lnTo>
                  <a:pt x="10668" y="3221736"/>
                </a:lnTo>
                <a:close/>
              </a:path>
              <a:path w="3470148" h="3374136">
                <a:moveTo>
                  <a:pt x="10668" y="3197352"/>
                </a:moveTo>
                <a:lnTo>
                  <a:pt x="3048" y="3197352"/>
                </a:lnTo>
                <a:lnTo>
                  <a:pt x="0" y="3200400"/>
                </a:lnTo>
                <a:lnTo>
                  <a:pt x="0" y="3206496"/>
                </a:lnTo>
                <a:lnTo>
                  <a:pt x="3048" y="3209544"/>
                </a:lnTo>
                <a:lnTo>
                  <a:pt x="10668" y="3209544"/>
                </a:lnTo>
                <a:lnTo>
                  <a:pt x="13716" y="3206496"/>
                </a:lnTo>
                <a:lnTo>
                  <a:pt x="13716" y="3200400"/>
                </a:lnTo>
                <a:lnTo>
                  <a:pt x="10668" y="3197352"/>
                </a:lnTo>
                <a:close/>
              </a:path>
              <a:path w="3470148" h="3374136">
                <a:moveTo>
                  <a:pt x="10668" y="3171444"/>
                </a:moveTo>
                <a:lnTo>
                  <a:pt x="3048" y="3171444"/>
                </a:lnTo>
                <a:lnTo>
                  <a:pt x="0" y="3174491"/>
                </a:lnTo>
                <a:lnTo>
                  <a:pt x="0" y="3180588"/>
                </a:lnTo>
                <a:lnTo>
                  <a:pt x="3048" y="3183636"/>
                </a:lnTo>
                <a:lnTo>
                  <a:pt x="10668" y="3183636"/>
                </a:lnTo>
                <a:lnTo>
                  <a:pt x="13716" y="3180588"/>
                </a:lnTo>
                <a:lnTo>
                  <a:pt x="13716" y="3174491"/>
                </a:lnTo>
                <a:lnTo>
                  <a:pt x="10668" y="3171444"/>
                </a:lnTo>
                <a:close/>
              </a:path>
              <a:path w="3470148" h="3374136">
                <a:moveTo>
                  <a:pt x="10668" y="3145536"/>
                </a:moveTo>
                <a:lnTo>
                  <a:pt x="3048" y="3145536"/>
                </a:lnTo>
                <a:lnTo>
                  <a:pt x="0" y="3148584"/>
                </a:lnTo>
                <a:lnTo>
                  <a:pt x="0" y="3156204"/>
                </a:lnTo>
                <a:lnTo>
                  <a:pt x="3048" y="3159252"/>
                </a:lnTo>
                <a:lnTo>
                  <a:pt x="10668" y="3159252"/>
                </a:lnTo>
                <a:lnTo>
                  <a:pt x="13716" y="3156204"/>
                </a:lnTo>
                <a:lnTo>
                  <a:pt x="13716" y="3148584"/>
                </a:lnTo>
                <a:lnTo>
                  <a:pt x="10668" y="3145536"/>
                </a:lnTo>
                <a:close/>
              </a:path>
              <a:path w="3470148" h="3374136">
                <a:moveTo>
                  <a:pt x="10668" y="3121152"/>
                </a:moveTo>
                <a:lnTo>
                  <a:pt x="3048" y="3121152"/>
                </a:lnTo>
                <a:lnTo>
                  <a:pt x="0" y="3124200"/>
                </a:lnTo>
                <a:lnTo>
                  <a:pt x="0" y="3130296"/>
                </a:lnTo>
                <a:lnTo>
                  <a:pt x="3048" y="3133344"/>
                </a:lnTo>
                <a:lnTo>
                  <a:pt x="10668" y="3133344"/>
                </a:lnTo>
                <a:lnTo>
                  <a:pt x="13716" y="3130296"/>
                </a:lnTo>
                <a:lnTo>
                  <a:pt x="13716" y="3124200"/>
                </a:lnTo>
                <a:lnTo>
                  <a:pt x="10668" y="3121152"/>
                </a:lnTo>
                <a:close/>
              </a:path>
              <a:path w="3470148" h="3374136">
                <a:moveTo>
                  <a:pt x="10668" y="3095244"/>
                </a:moveTo>
                <a:lnTo>
                  <a:pt x="3048" y="3095244"/>
                </a:lnTo>
                <a:lnTo>
                  <a:pt x="0" y="3098291"/>
                </a:lnTo>
                <a:lnTo>
                  <a:pt x="0" y="3104388"/>
                </a:lnTo>
                <a:lnTo>
                  <a:pt x="3048" y="3107436"/>
                </a:lnTo>
                <a:lnTo>
                  <a:pt x="10668" y="3107436"/>
                </a:lnTo>
                <a:lnTo>
                  <a:pt x="13716" y="3104388"/>
                </a:lnTo>
                <a:lnTo>
                  <a:pt x="13716" y="3098291"/>
                </a:lnTo>
                <a:lnTo>
                  <a:pt x="10668" y="3095244"/>
                </a:lnTo>
                <a:close/>
              </a:path>
              <a:path w="3470148" h="3374136">
                <a:moveTo>
                  <a:pt x="10668" y="3069336"/>
                </a:moveTo>
                <a:lnTo>
                  <a:pt x="3048" y="3069336"/>
                </a:lnTo>
                <a:lnTo>
                  <a:pt x="0" y="3072384"/>
                </a:lnTo>
                <a:lnTo>
                  <a:pt x="0" y="3080004"/>
                </a:lnTo>
                <a:lnTo>
                  <a:pt x="3048" y="3083052"/>
                </a:lnTo>
                <a:lnTo>
                  <a:pt x="10668" y="3083052"/>
                </a:lnTo>
                <a:lnTo>
                  <a:pt x="13716" y="3080004"/>
                </a:lnTo>
                <a:lnTo>
                  <a:pt x="13716" y="3072384"/>
                </a:lnTo>
                <a:lnTo>
                  <a:pt x="10668" y="3069336"/>
                </a:lnTo>
                <a:close/>
              </a:path>
              <a:path w="3470148" h="3374136">
                <a:moveTo>
                  <a:pt x="10668" y="3044952"/>
                </a:moveTo>
                <a:lnTo>
                  <a:pt x="3048" y="3044952"/>
                </a:lnTo>
                <a:lnTo>
                  <a:pt x="0" y="3048000"/>
                </a:lnTo>
                <a:lnTo>
                  <a:pt x="0" y="3054096"/>
                </a:lnTo>
                <a:lnTo>
                  <a:pt x="3048" y="3057144"/>
                </a:lnTo>
                <a:lnTo>
                  <a:pt x="10668" y="3057144"/>
                </a:lnTo>
                <a:lnTo>
                  <a:pt x="13716" y="3054096"/>
                </a:lnTo>
                <a:lnTo>
                  <a:pt x="13716" y="3048000"/>
                </a:lnTo>
                <a:lnTo>
                  <a:pt x="10668" y="3044952"/>
                </a:lnTo>
                <a:close/>
              </a:path>
              <a:path w="3470148" h="3374136">
                <a:moveTo>
                  <a:pt x="10668" y="3019044"/>
                </a:moveTo>
                <a:lnTo>
                  <a:pt x="3048" y="3019044"/>
                </a:lnTo>
                <a:lnTo>
                  <a:pt x="0" y="3022091"/>
                </a:lnTo>
                <a:lnTo>
                  <a:pt x="0" y="3028188"/>
                </a:lnTo>
                <a:lnTo>
                  <a:pt x="3048" y="3031236"/>
                </a:lnTo>
                <a:lnTo>
                  <a:pt x="10668" y="3031236"/>
                </a:lnTo>
                <a:lnTo>
                  <a:pt x="13716" y="3028188"/>
                </a:lnTo>
                <a:lnTo>
                  <a:pt x="13716" y="3022091"/>
                </a:lnTo>
                <a:lnTo>
                  <a:pt x="10668" y="3019044"/>
                </a:lnTo>
                <a:close/>
              </a:path>
              <a:path w="3470148" h="3374136">
                <a:moveTo>
                  <a:pt x="10668" y="2993136"/>
                </a:moveTo>
                <a:lnTo>
                  <a:pt x="3048" y="2993136"/>
                </a:lnTo>
                <a:lnTo>
                  <a:pt x="0" y="2996184"/>
                </a:lnTo>
                <a:lnTo>
                  <a:pt x="0" y="3003804"/>
                </a:lnTo>
                <a:lnTo>
                  <a:pt x="3048" y="3006852"/>
                </a:lnTo>
                <a:lnTo>
                  <a:pt x="10668" y="3006852"/>
                </a:lnTo>
                <a:lnTo>
                  <a:pt x="13716" y="3003804"/>
                </a:lnTo>
                <a:lnTo>
                  <a:pt x="13716" y="2996184"/>
                </a:lnTo>
                <a:lnTo>
                  <a:pt x="10668" y="2993136"/>
                </a:lnTo>
                <a:close/>
              </a:path>
              <a:path w="3470148" h="3374136">
                <a:moveTo>
                  <a:pt x="10668" y="2968752"/>
                </a:moveTo>
                <a:lnTo>
                  <a:pt x="3048" y="2968752"/>
                </a:lnTo>
                <a:lnTo>
                  <a:pt x="0" y="2970276"/>
                </a:lnTo>
                <a:lnTo>
                  <a:pt x="0" y="2977896"/>
                </a:lnTo>
                <a:lnTo>
                  <a:pt x="3048" y="2980944"/>
                </a:lnTo>
                <a:lnTo>
                  <a:pt x="10668" y="2980944"/>
                </a:lnTo>
                <a:lnTo>
                  <a:pt x="13716" y="2977896"/>
                </a:lnTo>
                <a:lnTo>
                  <a:pt x="13716" y="2970276"/>
                </a:lnTo>
                <a:lnTo>
                  <a:pt x="10668" y="2968752"/>
                </a:lnTo>
                <a:close/>
              </a:path>
              <a:path w="3470148" h="3374136">
                <a:moveTo>
                  <a:pt x="10668" y="2942844"/>
                </a:moveTo>
                <a:lnTo>
                  <a:pt x="3048" y="2942844"/>
                </a:lnTo>
                <a:lnTo>
                  <a:pt x="0" y="2945891"/>
                </a:lnTo>
                <a:lnTo>
                  <a:pt x="0" y="2951988"/>
                </a:lnTo>
                <a:lnTo>
                  <a:pt x="3048" y="2955036"/>
                </a:lnTo>
                <a:lnTo>
                  <a:pt x="10668" y="2955036"/>
                </a:lnTo>
                <a:lnTo>
                  <a:pt x="13716" y="2951988"/>
                </a:lnTo>
                <a:lnTo>
                  <a:pt x="13716" y="2945891"/>
                </a:lnTo>
                <a:lnTo>
                  <a:pt x="10668" y="2942844"/>
                </a:lnTo>
                <a:close/>
              </a:path>
              <a:path w="3470148" h="3374136">
                <a:moveTo>
                  <a:pt x="10668" y="2916936"/>
                </a:moveTo>
                <a:lnTo>
                  <a:pt x="3048" y="2916936"/>
                </a:lnTo>
                <a:lnTo>
                  <a:pt x="0" y="2919984"/>
                </a:lnTo>
                <a:lnTo>
                  <a:pt x="0" y="2927604"/>
                </a:lnTo>
                <a:lnTo>
                  <a:pt x="3048" y="2930652"/>
                </a:lnTo>
                <a:lnTo>
                  <a:pt x="10668" y="2930652"/>
                </a:lnTo>
                <a:lnTo>
                  <a:pt x="13716" y="2927604"/>
                </a:lnTo>
                <a:lnTo>
                  <a:pt x="13716" y="2919984"/>
                </a:lnTo>
                <a:lnTo>
                  <a:pt x="10668" y="2916936"/>
                </a:lnTo>
                <a:close/>
              </a:path>
              <a:path w="3470148" h="3374136">
                <a:moveTo>
                  <a:pt x="10668" y="2892552"/>
                </a:moveTo>
                <a:lnTo>
                  <a:pt x="3048" y="2892552"/>
                </a:lnTo>
                <a:lnTo>
                  <a:pt x="0" y="2894076"/>
                </a:lnTo>
                <a:lnTo>
                  <a:pt x="0" y="2901696"/>
                </a:lnTo>
                <a:lnTo>
                  <a:pt x="3048" y="2904744"/>
                </a:lnTo>
                <a:lnTo>
                  <a:pt x="10668" y="2904744"/>
                </a:lnTo>
                <a:lnTo>
                  <a:pt x="13716" y="2901696"/>
                </a:lnTo>
                <a:lnTo>
                  <a:pt x="13716" y="2894076"/>
                </a:lnTo>
                <a:lnTo>
                  <a:pt x="10668" y="2892552"/>
                </a:lnTo>
                <a:close/>
              </a:path>
              <a:path w="3470148" h="3374136">
                <a:moveTo>
                  <a:pt x="10668" y="2866644"/>
                </a:moveTo>
                <a:lnTo>
                  <a:pt x="3048" y="2866644"/>
                </a:lnTo>
                <a:lnTo>
                  <a:pt x="0" y="2869691"/>
                </a:lnTo>
                <a:lnTo>
                  <a:pt x="0" y="2875788"/>
                </a:lnTo>
                <a:lnTo>
                  <a:pt x="3048" y="2878836"/>
                </a:lnTo>
                <a:lnTo>
                  <a:pt x="10668" y="2878836"/>
                </a:lnTo>
                <a:lnTo>
                  <a:pt x="13716" y="2875788"/>
                </a:lnTo>
                <a:lnTo>
                  <a:pt x="13716" y="2869691"/>
                </a:lnTo>
                <a:lnTo>
                  <a:pt x="10668" y="2866644"/>
                </a:lnTo>
                <a:close/>
              </a:path>
              <a:path w="3470148" h="3374136">
                <a:moveTo>
                  <a:pt x="10668" y="2840736"/>
                </a:moveTo>
                <a:lnTo>
                  <a:pt x="3048" y="2840736"/>
                </a:lnTo>
                <a:lnTo>
                  <a:pt x="0" y="2843784"/>
                </a:lnTo>
                <a:lnTo>
                  <a:pt x="0" y="2851404"/>
                </a:lnTo>
                <a:lnTo>
                  <a:pt x="3048" y="2854452"/>
                </a:lnTo>
                <a:lnTo>
                  <a:pt x="10668" y="2854452"/>
                </a:lnTo>
                <a:lnTo>
                  <a:pt x="13716" y="2851404"/>
                </a:lnTo>
                <a:lnTo>
                  <a:pt x="13716" y="2843784"/>
                </a:lnTo>
                <a:lnTo>
                  <a:pt x="10668" y="2840736"/>
                </a:lnTo>
                <a:close/>
              </a:path>
              <a:path w="3470148" h="3374136">
                <a:moveTo>
                  <a:pt x="10668" y="2816352"/>
                </a:moveTo>
                <a:lnTo>
                  <a:pt x="3048" y="2816352"/>
                </a:lnTo>
                <a:lnTo>
                  <a:pt x="0" y="2817876"/>
                </a:lnTo>
                <a:lnTo>
                  <a:pt x="0" y="2825496"/>
                </a:lnTo>
                <a:lnTo>
                  <a:pt x="3048" y="2828544"/>
                </a:lnTo>
                <a:lnTo>
                  <a:pt x="10668" y="2828544"/>
                </a:lnTo>
                <a:lnTo>
                  <a:pt x="13716" y="2825496"/>
                </a:lnTo>
                <a:lnTo>
                  <a:pt x="13716" y="2817876"/>
                </a:lnTo>
                <a:lnTo>
                  <a:pt x="10668" y="2816352"/>
                </a:lnTo>
                <a:close/>
              </a:path>
              <a:path w="3470148" h="3374136">
                <a:moveTo>
                  <a:pt x="10668" y="2790444"/>
                </a:moveTo>
                <a:lnTo>
                  <a:pt x="3048" y="2790444"/>
                </a:lnTo>
                <a:lnTo>
                  <a:pt x="0" y="2793491"/>
                </a:lnTo>
                <a:lnTo>
                  <a:pt x="0" y="2799588"/>
                </a:lnTo>
                <a:lnTo>
                  <a:pt x="3048" y="2802636"/>
                </a:lnTo>
                <a:lnTo>
                  <a:pt x="10668" y="2802636"/>
                </a:lnTo>
                <a:lnTo>
                  <a:pt x="13716" y="2799588"/>
                </a:lnTo>
                <a:lnTo>
                  <a:pt x="13716" y="2793491"/>
                </a:lnTo>
                <a:lnTo>
                  <a:pt x="10668" y="2790444"/>
                </a:lnTo>
                <a:close/>
              </a:path>
              <a:path w="3470148" h="3374136">
                <a:moveTo>
                  <a:pt x="10668" y="2764536"/>
                </a:moveTo>
                <a:lnTo>
                  <a:pt x="3048" y="2764536"/>
                </a:lnTo>
                <a:lnTo>
                  <a:pt x="0" y="2767584"/>
                </a:lnTo>
                <a:lnTo>
                  <a:pt x="0" y="2775204"/>
                </a:lnTo>
                <a:lnTo>
                  <a:pt x="3048" y="2778252"/>
                </a:lnTo>
                <a:lnTo>
                  <a:pt x="10668" y="2778252"/>
                </a:lnTo>
                <a:lnTo>
                  <a:pt x="13716" y="2775204"/>
                </a:lnTo>
                <a:lnTo>
                  <a:pt x="13716" y="2767584"/>
                </a:lnTo>
                <a:lnTo>
                  <a:pt x="10668" y="2764536"/>
                </a:lnTo>
                <a:close/>
              </a:path>
              <a:path w="3470148" h="3374136">
                <a:moveTo>
                  <a:pt x="10668" y="2740152"/>
                </a:moveTo>
                <a:lnTo>
                  <a:pt x="3048" y="2740152"/>
                </a:lnTo>
                <a:lnTo>
                  <a:pt x="0" y="2741676"/>
                </a:lnTo>
                <a:lnTo>
                  <a:pt x="0" y="2749296"/>
                </a:lnTo>
                <a:lnTo>
                  <a:pt x="3048" y="2752344"/>
                </a:lnTo>
                <a:lnTo>
                  <a:pt x="10668" y="2752344"/>
                </a:lnTo>
                <a:lnTo>
                  <a:pt x="13716" y="2749296"/>
                </a:lnTo>
                <a:lnTo>
                  <a:pt x="13716" y="2741676"/>
                </a:lnTo>
                <a:lnTo>
                  <a:pt x="10668" y="2740152"/>
                </a:lnTo>
                <a:close/>
              </a:path>
              <a:path w="3470148" h="3374136">
                <a:moveTo>
                  <a:pt x="10668" y="2714244"/>
                </a:moveTo>
                <a:lnTo>
                  <a:pt x="3048" y="2714244"/>
                </a:lnTo>
                <a:lnTo>
                  <a:pt x="0" y="2717291"/>
                </a:lnTo>
                <a:lnTo>
                  <a:pt x="0" y="2723388"/>
                </a:lnTo>
                <a:lnTo>
                  <a:pt x="3048" y="2726436"/>
                </a:lnTo>
                <a:lnTo>
                  <a:pt x="10668" y="2726436"/>
                </a:lnTo>
                <a:lnTo>
                  <a:pt x="13716" y="2723388"/>
                </a:lnTo>
                <a:lnTo>
                  <a:pt x="13716" y="2717291"/>
                </a:lnTo>
                <a:lnTo>
                  <a:pt x="10668" y="2714244"/>
                </a:lnTo>
                <a:close/>
              </a:path>
              <a:path w="3470148" h="3374136">
                <a:moveTo>
                  <a:pt x="10668" y="2688336"/>
                </a:moveTo>
                <a:lnTo>
                  <a:pt x="3048" y="2688336"/>
                </a:lnTo>
                <a:lnTo>
                  <a:pt x="0" y="2691384"/>
                </a:lnTo>
                <a:lnTo>
                  <a:pt x="0" y="2699004"/>
                </a:lnTo>
                <a:lnTo>
                  <a:pt x="3048" y="2702052"/>
                </a:lnTo>
                <a:lnTo>
                  <a:pt x="10668" y="2702052"/>
                </a:lnTo>
                <a:lnTo>
                  <a:pt x="13716" y="2699004"/>
                </a:lnTo>
                <a:lnTo>
                  <a:pt x="13716" y="2691384"/>
                </a:lnTo>
                <a:lnTo>
                  <a:pt x="10668" y="2688336"/>
                </a:lnTo>
                <a:close/>
              </a:path>
              <a:path w="3470148" h="3374136">
                <a:moveTo>
                  <a:pt x="10668" y="2663952"/>
                </a:moveTo>
                <a:lnTo>
                  <a:pt x="3048" y="2663952"/>
                </a:lnTo>
                <a:lnTo>
                  <a:pt x="0" y="2665476"/>
                </a:lnTo>
                <a:lnTo>
                  <a:pt x="0" y="2673096"/>
                </a:lnTo>
                <a:lnTo>
                  <a:pt x="3048" y="2676144"/>
                </a:lnTo>
                <a:lnTo>
                  <a:pt x="10668" y="2676144"/>
                </a:lnTo>
                <a:lnTo>
                  <a:pt x="13716" y="2673096"/>
                </a:lnTo>
                <a:lnTo>
                  <a:pt x="13716" y="2665476"/>
                </a:lnTo>
                <a:lnTo>
                  <a:pt x="10668" y="2663952"/>
                </a:lnTo>
                <a:close/>
              </a:path>
              <a:path w="3470148" h="3374136">
                <a:moveTo>
                  <a:pt x="10668" y="2638044"/>
                </a:moveTo>
                <a:lnTo>
                  <a:pt x="3048" y="2638044"/>
                </a:lnTo>
                <a:lnTo>
                  <a:pt x="0" y="2641091"/>
                </a:lnTo>
                <a:lnTo>
                  <a:pt x="0" y="2647188"/>
                </a:lnTo>
                <a:lnTo>
                  <a:pt x="3048" y="2650236"/>
                </a:lnTo>
                <a:lnTo>
                  <a:pt x="10668" y="2650236"/>
                </a:lnTo>
                <a:lnTo>
                  <a:pt x="13716" y="2647188"/>
                </a:lnTo>
                <a:lnTo>
                  <a:pt x="13716" y="2641091"/>
                </a:lnTo>
                <a:lnTo>
                  <a:pt x="10668" y="2638044"/>
                </a:lnTo>
                <a:close/>
              </a:path>
              <a:path w="3470148" h="3374136">
                <a:moveTo>
                  <a:pt x="10668" y="2612136"/>
                </a:moveTo>
                <a:lnTo>
                  <a:pt x="3048" y="2612136"/>
                </a:lnTo>
                <a:lnTo>
                  <a:pt x="0" y="2615184"/>
                </a:lnTo>
                <a:lnTo>
                  <a:pt x="0" y="2622804"/>
                </a:lnTo>
                <a:lnTo>
                  <a:pt x="3048" y="2625852"/>
                </a:lnTo>
                <a:lnTo>
                  <a:pt x="10668" y="2625852"/>
                </a:lnTo>
                <a:lnTo>
                  <a:pt x="13716" y="2622804"/>
                </a:lnTo>
                <a:lnTo>
                  <a:pt x="13716" y="2615184"/>
                </a:lnTo>
                <a:lnTo>
                  <a:pt x="10668" y="2612136"/>
                </a:lnTo>
                <a:close/>
              </a:path>
              <a:path w="3470148" h="3374136">
                <a:moveTo>
                  <a:pt x="10668" y="2586228"/>
                </a:moveTo>
                <a:lnTo>
                  <a:pt x="3048" y="2586228"/>
                </a:lnTo>
                <a:lnTo>
                  <a:pt x="0" y="2589276"/>
                </a:lnTo>
                <a:lnTo>
                  <a:pt x="0" y="2596896"/>
                </a:lnTo>
                <a:lnTo>
                  <a:pt x="3048" y="2599944"/>
                </a:lnTo>
                <a:lnTo>
                  <a:pt x="10668" y="2599944"/>
                </a:lnTo>
                <a:lnTo>
                  <a:pt x="13716" y="2596896"/>
                </a:lnTo>
                <a:lnTo>
                  <a:pt x="13716" y="2589276"/>
                </a:lnTo>
                <a:lnTo>
                  <a:pt x="10668" y="2586228"/>
                </a:lnTo>
                <a:close/>
              </a:path>
              <a:path w="3470148" h="3374136">
                <a:moveTo>
                  <a:pt x="10668" y="2561844"/>
                </a:moveTo>
                <a:lnTo>
                  <a:pt x="3048" y="2561844"/>
                </a:lnTo>
                <a:lnTo>
                  <a:pt x="0" y="2564892"/>
                </a:lnTo>
                <a:lnTo>
                  <a:pt x="0" y="2570988"/>
                </a:lnTo>
                <a:lnTo>
                  <a:pt x="3048" y="2574036"/>
                </a:lnTo>
                <a:lnTo>
                  <a:pt x="10668" y="2574036"/>
                </a:lnTo>
                <a:lnTo>
                  <a:pt x="13716" y="2570988"/>
                </a:lnTo>
                <a:lnTo>
                  <a:pt x="13716" y="2564892"/>
                </a:lnTo>
                <a:lnTo>
                  <a:pt x="10668" y="2561844"/>
                </a:lnTo>
                <a:close/>
              </a:path>
              <a:path w="3470148" h="3374136">
                <a:moveTo>
                  <a:pt x="10668" y="2535936"/>
                </a:moveTo>
                <a:lnTo>
                  <a:pt x="3048" y="2535936"/>
                </a:lnTo>
                <a:lnTo>
                  <a:pt x="0" y="2538984"/>
                </a:lnTo>
                <a:lnTo>
                  <a:pt x="0" y="2546604"/>
                </a:lnTo>
                <a:lnTo>
                  <a:pt x="3048" y="2548128"/>
                </a:lnTo>
                <a:lnTo>
                  <a:pt x="10668" y="2548128"/>
                </a:lnTo>
                <a:lnTo>
                  <a:pt x="13716" y="2546604"/>
                </a:lnTo>
                <a:lnTo>
                  <a:pt x="13716" y="2538984"/>
                </a:lnTo>
                <a:lnTo>
                  <a:pt x="10668" y="2535936"/>
                </a:lnTo>
                <a:close/>
              </a:path>
              <a:path w="3470148" h="3374136">
                <a:moveTo>
                  <a:pt x="10668" y="2510028"/>
                </a:moveTo>
                <a:lnTo>
                  <a:pt x="3048" y="2510028"/>
                </a:lnTo>
                <a:lnTo>
                  <a:pt x="0" y="2513076"/>
                </a:lnTo>
                <a:lnTo>
                  <a:pt x="0" y="2520696"/>
                </a:lnTo>
                <a:lnTo>
                  <a:pt x="3048" y="2523744"/>
                </a:lnTo>
                <a:lnTo>
                  <a:pt x="10668" y="2523744"/>
                </a:lnTo>
                <a:lnTo>
                  <a:pt x="13716" y="2520696"/>
                </a:lnTo>
                <a:lnTo>
                  <a:pt x="13716" y="2513076"/>
                </a:lnTo>
                <a:lnTo>
                  <a:pt x="10668" y="2510028"/>
                </a:lnTo>
                <a:close/>
              </a:path>
              <a:path w="3470148" h="3374136">
                <a:moveTo>
                  <a:pt x="10668" y="2485644"/>
                </a:moveTo>
                <a:lnTo>
                  <a:pt x="3048" y="2485644"/>
                </a:lnTo>
                <a:lnTo>
                  <a:pt x="0" y="2488692"/>
                </a:lnTo>
                <a:lnTo>
                  <a:pt x="0" y="2494788"/>
                </a:lnTo>
                <a:lnTo>
                  <a:pt x="3048" y="2497836"/>
                </a:lnTo>
                <a:lnTo>
                  <a:pt x="10668" y="2497836"/>
                </a:lnTo>
                <a:lnTo>
                  <a:pt x="13716" y="2494788"/>
                </a:lnTo>
                <a:lnTo>
                  <a:pt x="13716" y="2488692"/>
                </a:lnTo>
                <a:lnTo>
                  <a:pt x="10668" y="2485644"/>
                </a:lnTo>
                <a:close/>
              </a:path>
              <a:path w="3470148" h="3374136">
                <a:moveTo>
                  <a:pt x="10668" y="2459736"/>
                </a:moveTo>
                <a:lnTo>
                  <a:pt x="3048" y="2459736"/>
                </a:lnTo>
                <a:lnTo>
                  <a:pt x="0" y="2462784"/>
                </a:lnTo>
                <a:lnTo>
                  <a:pt x="0" y="2470404"/>
                </a:lnTo>
                <a:lnTo>
                  <a:pt x="3048" y="2471928"/>
                </a:lnTo>
                <a:lnTo>
                  <a:pt x="10668" y="2471928"/>
                </a:lnTo>
                <a:lnTo>
                  <a:pt x="13716" y="2470404"/>
                </a:lnTo>
                <a:lnTo>
                  <a:pt x="13716" y="2462784"/>
                </a:lnTo>
                <a:lnTo>
                  <a:pt x="10668" y="2459736"/>
                </a:lnTo>
                <a:close/>
              </a:path>
              <a:path w="3470148" h="3374136">
                <a:moveTo>
                  <a:pt x="10668" y="2433828"/>
                </a:moveTo>
                <a:lnTo>
                  <a:pt x="3048" y="2433828"/>
                </a:lnTo>
                <a:lnTo>
                  <a:pt x="0" y="2436876"/>
                </a:lnTo>
                <a:lnTo>
                  <a:pt x="0" y="2444496"/>
                </a:lnTo>
                <a:lnTo>
                  <a:pt x="3048" y="2447544"/>
                </a:lnTo>
                <a:lnTo>
                  <a:pt x="10668" y="2447544"/>
                </a:lnTo>
                <a:lnTo>
                  <a:pt x="13716" y="2444496"/>
                </a:lnTo>
                <a:lnTo>
                  <a:pt x="13716" y="2436876"/>
                </a:lnTo>
                <a:lnTo>
                  <a:pt x="10668" y="2433828"/>
                </a:lnTo>
                <a:close/>
              </a:path>
              <a:path w="3470148" h="3374136">
                <a:moveTo>
                  <a:pt x="10668" y="2409444"/>
                </a:moveTo>
                <a:lnTo>
                  <a:pt x="3048" y="2409444"/>
                </a:lnTo>
                <a:lnTo>
                  <a:pt x="0" y="2412492"/>
                </a:lnTo>
                <a:lnTo>
                  <a:pt x="0" y="2418588"/>
                </a:lnTo>
                <a:lnTo>
                  <a:pt x="3048" y="2421636"/>
                </a:lnTo>
                <a:lnTo>
                  <a:pt x="10668" y="2421636"/>
                </a:lnTo>
                <a:lnTo>
                  <a:pt x="13716" y="2418588"/>
                </a:lnTo>
                <a:lnTo>
                  <a:pt x="13716" y="2412492"/>
                </a:lnTo>
                <a:lnTo>
                  <a:pt x="10668" y="2409444"/>
                </a:lnTo>
                <a:close/>
              </a:path>
              <a:path w="3470148" h="3374136">
                <a:moveTo>
                  <a:pt x="10668" y="2383536"/>
                </a:moveTo>
                <a:lnTo>
                  <a:pt x="3048" y="2383536"/>
                </a:lnTo>
                <a:lnTo>
                  <a:pt x="0" y="2386584"/>
                </a:lnTo>
                <a:lnTo>
                  <a:pt x="0" y="2394204"/>
                </a:lnTo>
                <a:lnTo>
                  <a:pt x="3048" y="2395728"/>
                </a:lnTo>
                <a:lnTo>
                  <a:pt x="10668" y="2395728"/>
                </a:lnTo>
                <a:lnTo>
                  <a:pt x="13716" y="2394204"/>
                </a:lnTo>
                <a:lnTo>
                  <a:pt x="13716" y="2386584"/>
                </a:lnTo>
                <a:lnTo>
                  <a:pt x="10668" y="2383536"/>
                </a:lnTo>
                <a:close/>
              </a:path>
              <a:path w="3470148" h="3374136">
                <a:moveTo>
                  <a:pt x="10668" y="2357628"/>
                </a:moveTo>
                <a:lnTo>
                  <a:pt x="3048" y="2357628"/>
                </a:lnTo>
                <a:lnTo>
                  <a:pt x="0" y="2360676"/>
                </a:lnTo>
                <a:lnTo>
                  <a:pt x="0" y="2368296"/>
                </a:lnTo>
                <a:lnTo>
                  <a:pt x="3048" y="2371344"/>
                </a:lnTo>
                <a:lnTo>
                  <a:pt x="10668" y="2371344"/>
                </a:lnTo>
                <a:lnTo>
                  <a:pt x="13716" y="2368296"/>
                </a:lnTo>
                <a:lnTo>
                  <a:pt x="13716" y="2360676"/>
                </a:lnTo>
                <a:lnTo>
                  <a:pt x="10668" y="2357628"/>
                </a:lnTo>
                <a:close/>
              </a:path>
              <a:path w="3470148" h="3374136">
                <a:moveTo>
                  <a:pt x="10668" y="2333244"/>
                </a:moveTo>
                <a:lnTo>
                  <a:pt x="3048" y="2333244"/>
                </a:lnTo>
                <a:lnTo>
                  <a:pt x="0" y="2336292"/>
                </a:lnTo>
                <a:lnTo>
                  <a:pt x="0" y="2342388"/>
                </a:lnTo>
                <a:lnTo>
                  <a:pt x="3048" y="2345436"/>
                </a:lnTo>
                <a:lnTo>
                  <a:pt x="10668" y="2345436"/>
                </a:lnTo>
                <a:lnTo>
                  <a:pt x="13716" y="2342388"/>
                </a:lnTo>
                <a:lnTo>
                  <a:pt x="13716" y="2336292"/>
                </a:lnTo>
                <a:lnTo>
                  <a:pt x="10668" y="2333244"/>
                </a:lnTo>
                <a:close/>
              </a:path>
              <a:path w="3470148" h="3374136">
                <a:moveTo>
                  <a:pt x="10668" y="2307336"/>
                </a:moveTo>
                <a:lnTo>
                  <a:pt x="3048" y="2307336"/>
                </a:lnTo>
                <a:lnTo>
                  <a:pt x="0" y="2310384"/>
                </a:lnTo>
                <a:lnTo>
                  <a:pt x="0" y="2318004"/>
                </a:lnTo>
                <a:lnTo>
                  <a:pt x="3048" y="2319528"/>
                </a:lnTo>
                <a:lnTo>
                  <a:pt x="10668" y="2319528"/>
                </a:lnTo>
                <a:lnTo>
                  <a:pt x="13716" y="2318004"/>
                </a:lnTo>
                <a:lnTo>
                  <a:pt x="13716" y="2310384"/>
                </a:lnTo>
                <a:lnTo>
                  <a:pt x="10668" y="2307336"/>
                </a:lnTo>
                <a:close/>
              </a:path>
              <a:path w="3470148" h="3374136">
                <a:moveTo>
                  <a:pt x="10668" y="2281428"/>
                </a:moveTo>
                <a:lnTo>
                  <a:pt x="3048" y="2281428"/>
                </a:lnTo>
                <a:lnTo>
                  <a:pt x="0" y="2284476"/>
                </a:lnTo>
                <a:lnTo>
                  <a:pt x="0" y="2292096"/>
                </a:lnTo>
                <a:lnTo>
                  <a:pt x="3048" y="2295144"/>
                </a:lnTo>
                <a:lnTo>
                  <a:pt x="10668" y="2295144"/>
                </a:lnTo>
                <a:lnTo>
                  <a:pt x="13716" y="2292096"/>
                </a:lnTo>
                <a:lnTo>
                  <a:pt x="13716" y="2284476"/>
                </a:lnTo>
                <a:lnTo>
                  <a:pt x="10668" y="2281428"/>
                </a:lnTo>
                <a:close/>
              </a:path>
              <a:path w="3470148" h="3374136">
                <a:moveTo>
                  <a:pt x="10668" y="2257044"/>
                </a:moveTo>
                <a:lnTo>
                  <a:pt x="3048" y="2257044"/>
                </a:lnTo>
                <a:lnTo>
                  <a:pt x="0" y="2260092"/>
                </a:lnTo>
                <a:lnTo>
                  <a:pt x="0" y="2266188"/>
                </a:lnTo>
                <a:lnTo>
                  <a:pt x="3048" y="2269236"/>
                </a:lnTo>
                <a:lnTo>
                  <a:pt x="10668" y="2269236"/>
                </a:lnTo>
                <a:lnTo>
                  <a:pt x="13716" y="2266188"/>
                </a:lnTo>
                <a:lnTo>
                  <a:pt x="13716" y="2260092"/>
                </a:lnTo>
                <a:lnTo>
                  <a:pt x="10668" y="2257044"/>
                </a:lnTo>
                <a:close/>
              </a:path>
              <a:path w="3470148" h="3374136">
                <a:moveTo>
                  <a:pt x="10668" y="2231136"/>
                </a:moveTo>
                <a:lnTo>
                  <a:pt x="3048" y="2231136"/>
                </a:lnTo>
                <a:lnTo>
                  <a:pt x="0" y="2234184"/>
                </a:lnTo>
                <a:lnTo>
                  <a:pt x="0" y="2241804"/>
                </a:lnTo>
                <a:lnTo>
                  <a:pt x="3048" y="2243328"/>
                </a:lnTo>
                <a:lnTo>
                  <a:pt x="10668" y="2243328"/>
                </a:lnTo>
                <a:lnTo>
                  <a:pt x="13716" y="2241804"/>
                </a:lnTo>
                <a:lnTo>
                  <a:pt x="13716" y="2234184"/>
                </a:lnTo>
                <a:lnTo>
                  <a:pt x="10668" y="2231136"/>
                </a:lnTo>
                <a:close/>
              </a:path>
              <a:path w="3470148" h="3374136">
                <a:moveTo>
                  <a:pt x="10668" y="2205228"/>
                </a:moveTo>
                <a:lnTo>
                  <a:pt x="3048" y="2205228"/>
                </a:lnTo>
                <a:lnTo>
                  <a:pt x="0" y="2208276"/>
                </a:lnTo>
                <a:lnTo>
                  <a:pt x="0" y="2215896"/>
                </a:lnTo>
                <a:lnTo>
                  <a:pt x="3048" y="2218944"/>
                </a:lnTo>
                <a:lnTo>
                  <a:pt x="10668" y="2218944"/>
                </a:lnTo>
                <a:lnTo>
                  <a:pt x="13716" y="2215896"/>
                </a:lnTo>
                <a:lnTo>
                  <a:pt x="13716" y="2208276"/>
                </a:lnTo>
                <a:lnTo>
                  <a:pt x="10668" y="2205228"/>
                </a:lnTo>
                <a:close/>
              </a:path>
              <a:path w="3470148" h="3374136">
                <a:moveTo>
                  <a:pt x="10668" y="2180844"/>
                </a:moveTo>
                <a:lnTo>
                  <a:pt x="3048" y="2180844"/>
                </a:lnTo>
                <a:lnTo>
                  <a:pt x="0" y="2183892"/>
                </a:lnTo>
                <a:lnTo>
                  <a:pt x="0" y="2189988"/>
                </a:lnTo>
                <a:lnTo>
                  <a:pt x="3048" y="2193036"/>
                </a:lnTo>
                <a:lnTo>
                  <a:pt x="10668" y="2193036"/>
                </a:lnTo>
                <a:lnTo>
                  <a:pt x="13716" y="2189988"/>
                </a:lnTo>
                <a:lnTo>
                  <a:pt x="13716" y="2183892"/>
                </a:lnTo>
                <a:lnTo>
                  <a:pt x="10668" y="2180844"/>
                </a:lnTo>
                <a:close/>
              </a:path>
              <a:path w="3470148" h="3374136">
                <a:moveTo>
                  <a:pt x="10668" y="2154936"/>
                </a:moveTo>
                <a:lnTo>
                  <a:pt x="3048" y="2154936"/>
                </a:lnTo>
                <a:lnTo>
                  <a:pt x="0" y="2157984"/>
                </a:lnTo>
                <a:lnTo>
                  <a:pt x="0" y="2164080"/>
                </a:lnTo>
                <a:lnTo>
                  <a:pt x="3048" y="2167128"/>
                </a:lnTo>
                <a:lnTo>
                  <a:pt x="10668" y="2167128"/>
                </a:lnTo>
                <a:lnTo>
                  <a:pt x="13716" y="2164080"/>
                </a:lnTo>
                <a:lnTo>
                  <a:pt x="13716" y="2157984"/>
                </a:lnTo>
                <a:lnTo>
                  <a:pt x="10668" y="2154936"/>
                </a:lnTo>
                <a:close/>
              </a:path>
              <a:path w="3470148" h="3374136">
                <a:moveTo>
                  <a:pt x="10668" y="2129028"/>
                </a:moveTo>
                <a:lnTo>
                  <a:pt x="3048" y="2129028"/>
                </a:lnTo>
                <a:lnTo>
                  <a:pt x="0" y="2132076"/>
                </a:lnTo>
                <a:lnTo>
                  <a:pt x="0" y="2139696"/>
                </a:lnTo>
                <a:lnTo>
                  <a:pt x="3048" y="2142744"/>
                </a:lnTo>
                <a:lnTo>
                  <a:pt x="10668" y="2142744"/>
                </a:lnTo>
                <a:lnTo>
                  <a:pt x="13716" y="2139696"/>
                </a:lnTo>
                <a:lnTo>
                  <a:pt x="13716" y="2132076"/>
                </a:lnTo>
                <a:lnTo>
                  <a:pt x="10668" y="2129028"/>
                </a:lnTo>
                <a:close/>
              </a:path>
              <a:path w="3470148" h="3374136">
                <a:moveTo>
                  <a:pt x="10668" y="2104644"/>
                </a:moveTo>
                <a:lnTo>
                  <a:pt x="3048" y="2104644"/>
                </a:lnTo>
                <a:lnTo>
                  <a:pt x="0" y="2107692"/>
                </a:lnTo>
                <a:lnTo>
                  <a:pt x="0" y="2113788"/>
                </a:lnTo>
                <a:lnTo>
                  <a:pt x="3048" y="2116836"/>
                </a:lnTo>
                <a:lnTo>
                  <a:pt x="10668" y="2116836"/>
                </a:lnTo>
                <a:lnTo>
                  <a:pt x="13716" y="2113788"/>
                </a:lnTo>
                <a:lnTo>
                  <a:pt x="13716" y="2107692"/>
                </a:lnTo>
                <a:lnTo>
                  <a:pt x="10668" y="2104644"/>
                </a:lnTo>
                <a:close/>
              </a:path>
              <a:path w="3470148" h="3374136">
                <a:moveTo>
                  <a:pt x="10668" y="2078736"/>
                </a:moveTo>
                <a:lnTo>
                  <a:pt x="3048" y="2078736"/>
                </a:lnTo>
                <a:lnTo>
                  <a:pt x="0" y="2081783"/>
                </a:lnTo>
                <a:lnTo>
                  <a:pt x="0" y="2087880"/>
                </a:lnTo>
                <a:lnTo>
                  <a:pt x="3048" y="2090927"/>
                </a:lnTo>
                <a:lnTo>
                  <a:pt x="10668" y="2090927"/>
                </a:lnTo>
                <a:lnTo>
                  <a:pt x="13716" y="2087880"/>
                </a:lnTo>
                <a:lnTo>
                  <a:pt x="13716" y="2081783"/>
                </a:lnTo>
                <a:lnTo>
                  <a:pt x="10668" y="2078736"/>
                </a:lnTo>
                <a:close/>
              </a:path>
              <a:path w="3470148" h="3374136">
                <a:moveTo>
                  <a:pt x="10668" y="2052827"/>
                </a:moveTo>
                <a:lnTo>
                  <a:pt x="3048" y="2052827"/>
                </a:lnTo>
                <a:lnTo>
                  <a:pt x="0" y="2055876"/>
                </a:lnTo>
                <a:lnTo>
                  <a:pt x="0" y="2063495"/>
                </a:lnTo>
                <a:lnTo>
                  <a:pt x="3048" y="2066544"/>
                </a:lnTo>
                <a:lnTo>
                  <a:pt x="10668" y="2066544"/>
                </a:lnTo>
                <a:lnTo>
                  <a:pt x="13716" y="2063495"/>
                </a:lnTo>
                <a:lnTo>
                  <a:pt x="13716" y="2055876"/>
                </a:lnTo>
                <a:lnTo>
                  <a:pt x="10668" y="2052827"/>
                </a:lnTo>
                <a:close/>
              </a:path>
              <a:path w="3470148" h="3374136">
                <a:moveTo>
                  <a:pt x="10668" y="2028444"/>
                </a:moveTo>
                <a:lnTo>
                  <a:pt x="3048" y="2028444"/>
                </a:lnTo>
                <a:lnTo>
                  <a:pt x="0" y="2031492"/>
                </a:lnTo>
                <a:lnTo>
                  <a:pt x="0" y="2037588"/>
                </a:lnTo>
                <a:lnTo>
                  <a:pt x="3048" y="2040636"/>
                </a:lnTo>
                <a:lnTo>
                  <a:pt x="10668" y="2040636"/>
                </a:lnTo>
                <a:lnTo>
                  <a:pt x="13716" y="2037588"/>
                </a:lnTo>
                <a:lnTo>
                  <a:pt x="13716" y="2031492"/>
                </a:lnTo>
                <a:lnTo>
                  <a:pt x="10668" y="2028444"/>
                </a:lnTo>
                <a:close/>
              </a:path>
              <a:path w="3470148" h="3374136">
                <a:moveTo>
                  <a:pt x="10668" y="2002536"/>
                </a:moveTo>
                <a:lnTo>
                  <a:pt x="3048" y="2002536"/>
                </a:lnTo>
                <a:lnTo>
                  <a:pt x="0" y="2005583"/>
                </a:lnTo>
                <a:lnTo>
                  <a:pt x="0" y="2011680"/>
                </a:lnTo>
                <a:lnTo>
                  <a:pt x="3048" y="2014727"/>
                </a:lnTo>
                <a:lnTo>
                  <a:pt x="10668" y="2014727"/>
                </a:lnTo>
                <a:lnTo>
                  <a:pt x="13716" y="2011680"/>
                </a:lnTo>
                <a:lnTo>
                  <a:pt x="13716" y="2005583"/>
                </a:lnTo>
                <a:lnTo>
                  <a:pt x="10668" y="2002536"/>
                </a:lnTo>
                <a:close/>
              </a:path>
              <a:path w="3470148" h="3374136">
                <a:moveTo>
                  <a:pt x="10668" y="1976627"/>
                </a:moveTo>
                <a:lnTo>
                  <a:pt x="3048" y="1976627"/>
                </a:lnTo>
                <a:lnTo>
                  <a:pt x="0" y="1979676"/>
                </a:lnTo>
                <a:lnTo>
                  <a:pt x="0" y="1987295"/>
                </a:lnTo>
                <a:lnTo>
                  <a:pt x="3048" y="1990344"/>
                </a:lnTo>
                <a:lnTo>
                  <a:pt x="10668" y="1990344"/>
                </a:lnTo>
                <a:lnTo>
                  <a:pt x="13716" y="1987295"/>
                </a:lnTo>
                <a:lnTo>
                  <a:pt x="13716" y="1979676"/>
                </a:lnTo>
                <a:lnTo>
                  <a:pt x="10668" y="1976627"/>
                </a:lnTo>
                <a:close/>
              </a:path>
              <a:path w="3470148" h="3374136">
                <a:moveTo>
                  <a:pt x="10668" y="1952244"/>
                </a:moveTo>
                <a:lnTo>
                  <a:pt x="3048" y="1952244"/>
                </a:lnTo>
                <a:lnTo>
                  <a:pt x="0" y="1953768"/>
                </a:lnTo>
                <a:lnTo>
                  <a:pt x="0" y="1961388"/>
                </a:lnTo>
                <a:lnTo>
                  <a:pt x="3048" y="1964436"/>
                </a:lnTo>
                <a:lnTo>
                  <a:pt x="10668" y="1964436"/>
                </a:lnTo>
                <a:lnTo>
                  <a:pt x="13716" y="1961388"/>
                </a:lnTo>
                <a:lnTo>
                  <a:pt x="13716" y="1953768"/>
                </a:lnTo>
                <a:lnTo>
                  <a:pt x="10668" y="1952244"/>
                </a:lnTo>
                <a:close/>
              </a:path>
              <a:path w="3470148" h="3374136">
                <a:moveTo>
                  <a:pt x="10668" y="1926336"/>
                </a:moveTo>
                <a:lnTo>
                  <a:pt x="3048" y="1926336"/>
                </a:lnTo>
                <a:lnTo>
                  <a:pt x="0" y="1929383"/>
                </a:lnTo>
                <a:lnTo>
                  <a:pt x="0" y="1935480"/>
                </a:lnTo>
                <a:lnTo>
                  <a:pt x="3048" y="1938527"/>
                </a:lnTo>
                <a:lnTo>
                  <a:pt x="10668" y="1938527"/>
                </a:lnTo>
                <a:lnTo>
                  <a:pt x="13716" y="1935480"/>
                </a:lnTo>
                <a:lnTo>
                  <a:pt x="13716" y="1929383"/>
                </a:lnTo>
                <a:lnTo>
                  <a:pt x="10668" y="1926336"/>
                </a:lnTo>
                <a:close/>
              </a:path>
              <a:path w="3470148" h="3374136">
                <a:moveTo>
                  <a:pt x="10668" y="1900427"/>
                </a:moveTo>
                <a:lnTo>
                  <a:pt x="3048" y="1900427"/>
                </a:lnTo>
                <a:lnTo>
                  <a:pt x="0" y="1903476"/>
                </a:lnTo>
                <a:lnTo>
                  <a:pt x="0" y="1911095"/>
                </a:lnTo>
                <a:lnTo>
                  <a:pt x="3048" y="1914144"/>
                </a:lnTo>
                <a:lnTo>
                  <a:pt x="10668" y="1914144"/>
                </a:lnTo>
                <a:lnTo>
                  <a:pt x="13716" y="1911095"/>
                </a:lnTo>
                <a:lnTo>
                  <a:pt x="13716" y="1903476"/>
                </a:lnTo>
                <a:lnTo>
                  <a:pt x="10668" y="1900427"/>
                </a:lnTo>
                <a:close/>
              </a:path>
              <a:path w="3470148" h="3374136">
                <a:moveTo>
                  <a:pt x="10668" y="1876044"/>
                </a:moveTo>
                <a:lnTo>
                  <a:pt x="3048" y="1876044"/>
                </a:lnTo>
                <a:lnTo>
                  <a:pt x="0" y="1877568"/>
                </a:lnTo>
                <a:lnTo>
                  <a:pt x="0" y="1885188"/>
                </a:lnTo>
                <a:lnTo>
                  <a:pt x="3048" y="1888236"/>
                </a:lnTo>
                <a:lnTo>
                  <a:pt x="10668" y="1888236"/>
                </a:lnTo>
                <a:lnTo>
                  <a:pt x="13716" y="1885188"/>
                </a:lnTo>
                <a:lnTo>
                  <a:pt x="13716" y="1877568"/>
                </a:lnTo>
                <a:lnTo>
                  <a:pt x="10668" y="1876044"/>
                </a:lnTo>
                <a:close/>
              </a:path>
              <a:path w="3470148" h="3374136">
                <a:moveTo>
                  <a:pt x="10668" y="1850136"/>
                </a:moveTo>
                <a:lnTo>
                  <a:pt x="3048" y="1850136"/>
                </a:lnTo>
                <a:lnTo>
                  <a:pt x="0" y="1853183"/>
                </a:lnTo>
                <a:lnTo>
                  <a:pt x="0" y="1859280"/>
                </a:lnTo>
                <a:lnTo>
                  <a:pt x="3048" y="1862327"/>
                </a:lnTo>
                <a:lnTo>
                  <a:pt x="10668" y="1862327"/>
                </a:lnTo>
                <a:lnTo>
                  <a:pt x="13716" y="1859280"/>
                </a:lnTo>
                <a:lnTo>
                  <a:pt x="13716" y="1853183"/>
                </a:lnTo>
                <a:lnTo>
                  <a:pt x="10668" y="1850136"/>
                </a:lnTo>
                <a:close/>
              </a:path>
              <a:path w="3470148" h="3374136">
                <a:moveTo>
                  <a:pt x="10668" y="1824227"/>
                </a:moveTo>
                <a:lnTo>
                  <a:pt x="3048" y="1824227"/>
                </a:lnTo>
                <a:lnTo>
                  <a:pt x="0" y="1827276"/>
                </a:lnTo>
                <a:lnTo>
                  <a:pt x="0" y="1834895"/>
                </a:lnTo>
                <a:lnTo>
                  <a:pt x="3048" y="1837944"/>
                </a:lnTo>
                <a:lnTo>
                  <a:pt x="10668" y="1837944"/>
                </a:lnTo>
                <a:lnTo>
                  <a:pt x="13716" y="1834895"/>
                </a:lnTo>
                <a:lnTo>
                  <a:pt x="13716" y="1827276"/>
                </a:lnTo>
                <a:lnTo>
                  <a:pt x="10668" y="1824227"/>
                </a:lnTo>
                <a:close/>
              </a:path>
              <a:path w="3470148" h="3374136">
                <a:moveTo>
                  <a:pt x="10668" y="1799844"/>
                </a:moveTo>
                <a:lnTo>
                  <a:pt x="3048" y="1799844"/>
                </a:lnTo>
                <a:lnTo>
                  <a:pt x="0" y="1801368"/>
                </a:lnTo>
                <a:lnTo>
                  <a:pt x="0" y="1808988"/>
                </a:lnTo>
                <a:lnTo>
                  <a:pt x="3048" y="1812036"/>
                </a:lnTo>
                <a:lnTo>
                  <a:pt x="10668" y="1812036"/>
                </a:lnTo>
                <a:lnTo>
                  <a:pt x="13716" y="1808988"/>
                </a:lnTo>
                <a:lnTo>
                  <a:pt x="13716" y="1801368"/>
                </a:lnTo>
                <a:lnTo>
                  <a:pt x="10668" y="1799844"/>
                </a:lnTo>
                <a:close/>
              </a:path>
              <a:path w="3470148" h="3374136">
                <a:moveTo>
                  <a:pt x="10668" y="1773936"/>
                </a:moveTo>
                <a:lnTo>
                  <a:pt x="3048" y="1773936"/>
                </a:lnTo>
                <a:lnTo>
                  <a:pt x="0" y="1776983"/>
                </a:lnTo>
                <a:lnTo>
                  <a:pt x="0" y="1783080"/>
                </a:lnTo>
                <a:lnTo>
                  <a:pt x="3048" y="1786127"/>
                </a:lnTo>
                <a:lnTo>
                  <a:pt x="10668" y="1786127"/>
                </a:lnTo>
                <a:lnTo>
                  <a:pt x="13716" y="1783080"/>
                </a:lnTo>
                <a:lnTo>
                  <a:pt x="13716" y="1776983"/>
                </a:lnTo>
                <a:lnTo>
                  <a:pt x="10668" y="1773936"/>
                </a:lnTo>
                <a:close/>
              </a:path>
              <a:path w="3470148" h="3374136">
                <a:moveTo>
                  <a:pt x="10668" y="1748027"/>
                </a:moveTo>
                <a:lnTo>
                  <a:pt x="3048" y="1748027"/>
                </a:lnTo>
                <a:lnTo>
                  <a:pt x="0" y="1751076"/>
                </a:lnTo>
                <a:lnTo>
                  <a:pt x="0" y="1758695"/>
                </a:lnTo>
                <a:lnTo>
                  <a:pt x="3048" y="1761744"/>
                </a:lnTo>
                <a:lnTo>
                  <a:pt x="10668" y="1761744"/>
                </a:lnTo>
                <a:lnTo>
                  <a:pt x="13716" y="1758695"/>
                </a:lnTo>
                <a:lnTo>
                  <a:pt x="13716" y="1751076"/>
                </a:lnTo>
                <a:lnTo>
                  <a:pt x="10668" y="1748027"/>
                </a:lnTo>
                <a:close/>
              </a:path>
              <a:path w="3470148" h="3374136">
                <a:moveTo>
                  <a:pt x="10668" y="1723644"/>
                </a:moveTo>
                <a:lnTo>
                  <a:pt x="3048" y="1723644"/>
                </a:lnTo>
                <a:lnTo>
                  <a:pt x="0" y="1725168"/>
                </a:lnTo>
                <a:lnTo>
                  <a:pt x="0" y="1732788"/>
                </a:lnTo>
                <a:lnTo>
                  <a:pt x="3048" y="1735836"/>
                </a:lnTo>
                <a:lnTo>
                  <a:pt x="10668" y="1735836"/>
                </a:lnTo>
                <a:lnTo>
                  <a:pt x="13716" y="1732788"/>
                </a:lnTo>
                <a:lnTo>
                  <a:pt x="13716" y="1725168"/>
                </a:lnTo>
                <a:lnTo>
                  <a:pt x="10668" y="1723644"/>
                </a:lnTo>
                <a:close/>
              </a:path>
              <a:path w="3470148" h="3374136">
                <a:moveTo>
                  <a:pt x="10668" y="1697736"/>
                </a:moveTo>
                <a:lnTo>
                  <a:pt x="3048" y="1697736"/>
                </a:lnTo>
                <a:lnTo>
                  <a:pt x="0" y="1700783"/>
                </a:lnTo>
                <a:lnTo>
                  <a:pt x="0" y="1706880"/>
                </a:lnTo>
                <a:lnTo>
                  <a:pt x="3048" y="1709927"/>
                </a:lnTo>
                <a:lnTo>
                  <a:pt x="10668" y="1709927"/>
                </a:lnTo>
                <a:lnTo>
                  <a:pt x="13716" y="1706880"/>
                </a:lnTo>
                <a:lnTo>
                  <a:pt x="13716" y="1700783"/>
                </a:lnTo>
                <a:lnTo>
                  <a:pt x="10668" y="1697736"/>
                </a:lnTo>
                <a:close/>
              </a:path>
              <a:path w="3470148" h="3374136">
                <a:moveTo>
                  <a:pt x="10668" y="1671827"/>
                </a:moveTo>
                <a:lnTo>
                  <a:pt x="3048" y="1671827"/>
                </a:lnTo>
                <a:lnTo>
                  <a:pt x="0" y="1674876"/>
                </a:lnTo>
                <a:lnTo>
                  <a:pt x="0" y="1682495"/>
                </a:lnTo>
                <a:lnTo>
                  <a:pt x="3048" y="1685544"/>
                </a:lnTo>
                <a:lnTo>
                  <a:pt x="10668" y="1685544"/>
                </a:lnTo>
                <a:lnTo>
                  <a:pt x="13716" y="1682495"/>
                </a:lnTo>
                <a:lnTo>
                  <a:pt x="13716" y="1674876"/>
                </a:lnTo>
                <a:lnTo>
                  <a:pt x="10668" y="1671827"/>
                </a:lnTo>
                <a:close/>
              </a:path>
              <a:path w="3470148" h="3374136">
                <a:moveTo>
                  <a:pt x="10668" y="1647444"/>
                </a:moveTo>
                <a:lnTo>
                  <a:pt x="3048" y="1647444"/>
                </a:lnTo>
                <a:lnTo>
                  <a:pt x="0" y="1648968"/>
                </a:lnTo>
                <a:lnTo>
                  <a:pt x="0" y="1656588"/>
                </a:lnTo>
                <a:lnTo>
                  <a:pt x="3048" y="1659636"/>
                </a:lnTo>
                <a:lnTo>
                  <a:pt x="10668" y="1659636"/>
                </a:lnTo>
                <a:lnTo>
                  <a:pt x="13716" y="1656588"/>
                </a:lnTo>
                <a:lnTo>
                  <a:pt x="13716" y="1648968"/>
                </a:lnTo>
                <a:lnTo>
                  <a:pt x="10668" y="1647444"/>
                </a:lnTo>
                <a:close/>
              </a:path>
              <a:path w="3470148" h="3374136">
                <a:moveTo>
                  <a:pt x="10668" y="1621536"/>
                </a:moveTo>
                <a:lnTo>
                  <a:pt x="3048" y="1621536"/>
                </a:lnTo>
                <a:lnTo>
                  <a:pt x="0" y="1624583"/>
                </a:lnTo>
                <a:lnTo>
                  <a:pt x="0" y="1630680"/>
                </a:lnTo>
                <a:lnTo>
                  <a:pt x="3048" y="1633727"/>
                </a:lnTo>
                <a:lnTo>
                  <a:pt x="10668" y="1633727"/>
                </a:lnTo>
                <a:lnTo>
                  <a:pt x="13716" y="1630680"/>
                </a:lnTo>
                <a:lnTo>
                  <a:pt x="13716" y="1624583"/>
                </a:lnTo>
                <a:lnTo>
                  <a:pt x="10668" y="1621536"/>
                </a:lnTo>
                <a:close/>
              </a:path>
              <a:path w="3470148" h="3374136">
                <a:moveTo>
                  <a:pt x="10668" y="1595627"/>
                </a:moveTo>
                <a:lnTo>
                  <a:pt x="3048" y="1595627"/>
                </a:lnTo>
                <a:lnTo>
                  <a:pt x="0" y="1598676"/>
                </a:lnTo>
                <a:lnTo>
                  <a:pt x="0" y="1606295"/>
                </a:lnTo>
                <a:lnTo>
                  <a:pt x="3048" y="1609344"/>
                </a:lnTo>
                <a:lnTo>
                  <a:pt x="10668" y="1609344"/>
                </a:lnTo>
                <a:lnTo>
                  <a:pt x="13716" y="1606295"/>
                </a:lnTo>
                <a:lnTo>
                  <a:pt x="13716" y="1598676"/>
                </a:lnTo>
                <a:lnTo>
                  <a:pt x="10668" y="1595627"/>
                </a:lnTo>
                <a:close/>
              </a:path>
              <a:path w="3470148" h="3374136">
                <a:moveTo>
                  <a:pt x="10668" y="1569720"/>
                </a:moveTo>
                <a:lnTo>
                  <a:pt x="3048" y="1569720"/>
                </a:lnTo>
                <a:lnTo>
                  <a:pt x="0" y="1572768"/>
                </a:lnTo>
                <a:lnTo>
                  <a:pt x="0" y="1580388"/>
                </a:lnTo>
                <a:lnTo>
                  <a:pt x="3048" y="1583436"/>
                </a:lnTo>
                <a:lnTo>
                  <a:pt x="10668" y="1583436"/>
                </a:lnTo>
                <a:lnTo>
                  <a:pt x="13716" y="1580388"/>
                </a:lnTo>
                <a:lnTo>
                  <a:pt x="13716" y="1572768"/>
                </a:lnTo>
                <a:lnTo>
                  <a:pt x="10668" y="1569720"/>
                </a:lnTo>
                <a:close/>
              </a:path>
              <a:path w="3470148" h="3374136">
                <a:moveTo>
                  <a:pt x="10668" y="1545336"/>
                </a:moveTo>
                <a:lnTo>
                  <a:pt x="3048" y="1545336"/>
                </a:lnTo>
                <a:lnTo>
                  <a:pt x="0" y="1548383"/>
                </a:lnTo>
                <a:lnTo>
                  <a:pt x="0" y="1554480"/>
                </a:lnTo>
                <a:lnTo>
                  <a:pt x="3048" y="1557527"/>
                </a:lnTo>
                <a:lnTo>
                  <a:pt x="10668" y="1557527"/>
                </a:lnTo>
                <a:lnTo>
                  <a:pt x="13716" y="1554480"/>
                </a:lnTo>
                <a:lnTo>
                  <a:pt x="13716" y="1548383"/>
                </a:lnTo>
                <a:lnTo>
                  <a:pt x="10668" y="1545336"/>
                </a:lnTo>
                <a:close/>
              </a:path>
              <a:path w="3470148" h="3374136">
                <a:moveTo>
                  <a:pt x="10668" y="1519427"/>
                </a:moveTo>
                <a:lnTo>
                  <a:pt x="3048" y="1519427"/>
                </a:lnTo>
                <a:lnTo>
                  <a:pt x="0" y="1522476"/>
                </a:lnTo>
                <a:lnTo>
                  <a:pt x="0" y="1530095"/>
                </a:lnTo>
                <a:lnTo>
                  <a:pt x="3048" y="1531620"/>
                </a:lnTo>
                <a:lnTo>
                  <a:pt x="10668" y="1531620"/>
                </a:lnTo>
                <a:lnTo>
                  <a:pt x="13716" y="1530095"/>
                </a:lnTo>
                <a:lnTo>
                  <a:pt x="13716" y="1522476"/>
                </a:lnTo>
                <a:lnTo>
                  <a:pt x="10668" y="1519427"/>
                </a:lnTo>
                <a:close/>
              </a:path>
              <a:path w="3470148" h="3374136">
                <a:moveTo>
                  <a:pt x="10668" y="1493520"/>
                </a:moveTo>
                <a:lnTo>
                  <a:pt x="3048" y="1493520"/>
                </a:lnTo>
                <a:lnTo>
                  <a:pt x="0" y="1496568"/>
                </a:lnTo>
                <a:lnTo>
                  <a:pt x="0" y="1504188"/>
                </a:lnTo>
                <a:lnTo>
                  <a:pt x="3048" y="1507236"/>
                </a:lnTo>
                <a:lnTo>
                  <a:pt x="10668" y="1507236"/>
                </a:lnTo>
                <a:lnTo>
                  <a:pt x="13716" y="1504188"/>
                </a:lnTo>
                <a:lnTo>
                  <a:pt x="13716" y="1496568"/>
                </a:lnTo>
                <a:lnTo>
                  <a:pt x="10668" y="1493520"/>
                </a:lnTo>
                <a:close/>
              </a:path>
              <a:path w="3470148" h="3374136">
                <a:moveTo>
                  <a:pt x="10668" y="1469136"/>
                </a:moveTo>
                <a:lnTo>
                  <a:pt x="3048" y="1469136"/>
                </a:lnTo>
                <a:lnTo>
                  <a:pt x="0" y="1472183"/>
                </a:lnTo>
                <a:lnTo>
                  <a:pt x="0" y="1478280"/>
                </a:lnTo>
                <a:lnTo>
                  <a:pt x="3048" y="1481327"/>
                </a:lnTo>
                <a:lnTo>
                  <a:pt x="10668" y="1481327"/>
                </a:lnTo>
                <a:lnTo>
                  <a:pt x="13716" y="1478280"/>
                </a:lnTo>
                <a:lnTo>
                  <a:pt x="13716" y="1472183"/>
                </a:lnTo>
                <a:lnTo>
                  <a:pt x="10668" y="1469136"/>
                </a:lnTo>
                <a:close/>
              </a:path>
              <a:path w="3470148" h="3374136">
                <a:moveTo>
                  <a:pt x="10668" y="1443227"/>
                </a:moveTo>
                <a:lnTo>
                  <a:pt x="3048" y="1443227"/>
                </a:lnTo>
                <a:lnTo>
                  <a:pt x="0" y="1446276"/>
                </a:lnTo>
                <a:lnTo>
                  <a:pt x="0" y="1453895"/>
                </a:lnTo>
                <a:lnTo>
                  <a:pt x="3048" y="1455420"/>
                </a:lnTo>
                <a:lnTo>
                  <a:pt x="10668" y="1455420"/>
                </a:lnTo>
                <a:lnTo>
                  <a:pt x="13716" y="1453895"/>
                </a:lnTo>
                <a:lnTo>
                  <a:pt x="13716" y="1446276"/>
                </a:lnTo>
                <a:lnTo>
                  <a:pt x="10668" y="1443227"/>
                </a:lnTo>
                <a:close/>
              </a:path>
              <a:path w="3470148" h="3374136">
                <a:moveTo>
                  <a:pt x="10668" y="1417320"/>
                </a:moveTo>
                <a:lnTo>
                  <a:pt x="3048" y="1417320"/>
                </a:lnTo>
                <a:lnTo>
                  <a:pt x="0" y="1420368"/>
                </a:lnTo>
                <a:lnTo>
                  <a:pt x="0" y="1427988"/>
                </a:lnTo>
                <a:lnTo>
                  <a:pt x="3048" y="1431036"/>
                </a:lnTo>
                <a:lnTo>
                  <a:pt x="10668" y="1431036"/>
                </a:lnTo>
                <a:lnTo>
                  <a:pt x="13716" y="1427988"/>
                </a:lnTo>
                <a:lnTo>
                  <a:pt x="13716" y="1420368"/>
                </a:lnTo>
                <a:lnTo>
                  <a:pt x="10668" y="1417320"/>
                </a:lnTo>
                <a:close/>
              </a:path>
              <a:path w="3470148" h="3374136">
                <a:moveTo>
                  <a:pt x="10668" y="1392936"/>
                </a:moveTo>
                <a:lnTo>
                  <a:pt x="3048" y="1392936"/>
                </a:lnTo>
                <a:lnTo>
                  <a:pt x="0" y="1395983"/>
                </a:lnTo>
                <a:lnTo>
                  <a:pt x="0" y="1402080"/>
                </a:lnTo>
                <a:lnTo>
                  <a:pt x="3048" y="1405127"/>
                </a:lnTo>
                <a:lnTo>
                  <a:pt x="10668" y="1405127"/>
                </a:lnTo>
                <a:lnTo>
                  <a:pt x="13716" y="1402080"/>
                </a:lnTo>
                <a:lnTo>
                  <a:pt x="13716" y="1395983"/>
                </a:lnTo>
                <a:lnTo>
                  <a:pt x="10668" y="1392936"/>
                </a:lnTo>
                <a:close/>
              </a:path>
              <a:path w="3470148" h="3374136">
                <a:moveTo>
                  <a:pt x="10668" y="1367027"/>
                </a:moveTo>
                <a:lnTo>
                  <a:pt x="3048" y="1367027"/>
                </a:lnTo>
                <a:lnTo>
                  <a:pt x="0" y="1370076"/>
                </a:lnTo>
                <a:lnTo>
                  <a:pt x="0" y="1377695"/>
                </a:lnTo>
                <a:lnTo>
                  <a:pt x="3048" y="1379220"/>
                </a:lnTo>
                <a:lnTo>
                  <a:pt x="10668" y="1379220"/>
                </a:lnTo>
                <a:lnTo>
                  <a:pt x="13716" y="1377695"/>
                </a:lnTo>
                <a:lnTo>
                  <a:pt x="13716" y="1370076"/>
                </a:lnTo>
                <a:lnTo>
                  <a:pt x="10668" y="1367027"/>
                </a:lnTo>
                <a:close/>
              </a:path>
              <a:path w="3470148" h="3374136">
                <a:moveTo>
                  <a:pt x="10668" y="1341120"/>
                </a:moveTo>
                <a:lnTo>
                  <a:pt x="3048" y="1341120"/>
                </a:lnTo>
                <a:lnTo>
                  <a:pt x="0" y="1344168"/>
                </a:lnTo>
                <a:lnTo>
                  <a:pt x="0" y="1351788"/>
                </a:lnTo>
                <a:lnTo>
                  <a:pt x="3048" y="1354836"/>
                </a:lnTo>
                <a:lnTo>
                  <a:pt x="10668" y="1354836"/>
                </a:lnTo>
                <a:lnTo>
                  <a:pt x="13716" y="1351788"/>
                </a:lnTo>
                <a:lnTo>
                  <a:pt x="13716" y="1344168"/>
                </a:lnTo>
                <a:lnTo>
                  <a:pt x="10668" y="1341120"/>
                </a:lnTo>
                <a:close/>
              </a:path>
              <a:path w="3470148" h="3374136">
                <a:moveTo>
                  <a:pt x="10668" y="1316736"/>
                </a:moveTo>
                <a:lnTo>
                  <a:pt x="3048" y="1316736"/>
                </a:lnTo>
                <a:lnTo>
                  <a:pt x="0" y="1319783"/>
                </a:lnTo>
                <a:lnTo>
                  <a:pt x="0" y="1325880"/>
                </a:lnTo>
                <a:lnTo>
                  <a:pt x="3048" y="1328927"/>
                </a:lnTo>
                <a:lnTo>
                  <a:pt x="10668" y="1328927"/>
                </a:lnTo>
                <a:lnTo>
                  <a:pt x="13716" y="1325880"/>
                </a:lnTo>
                <a:lnTo>
                  <a:pt x="13716" y="1319783"/>
                </a:lnTo>
                <a:lnTo>
                  <a:pt x="10668" y="1316736"/>
                </a:lnTo>
                <a:close/>
              </a:path>
              <a:path w="3470148" h="3374136">
                <a:moveTo>
                  <a:pt x="10668" y="1290827"/>
                </a:moveTo>
                <a:lnTo>
                  <a:pt x="3048" y="1290827"/>
                </a:lnTo>
                <a:lnTo>
                  <a:pt x="0" y="1293876"/>
                </a:lnTo>
                <a:lnTo>
                  <a:pt x="0" y="1301495"/>
                </a:lnTo>
                <a:lnTo>
                  <a:pt x="3048" y="1303020"/>
                </a:lnTo>
                <a:lnTo>
                  <a:pt x="10668" y="1303020"/>
                </a:lnTo>
                <a:lnTo>
                  <a:pt x="13716" y="1301495"/>
                </a:lnTo>
                <a:lnTo>
                  <a:pt x="13716" y="1293876"/>
                </a:lnTo>
                <a:lnTo>
                  <a:pt x="10668" y="1290827"/>
                </a:lnTo>
                <a:close/>
              </a:path>
              <a:path w="3470148" h="3374136">
                <a:moveTo>
                  <a:pt x="10668" y="1264920"/>
                </a:moveTo>
                <a:lnTo>
                  <a:pt x="3048" y="1264920"/>
                </a:lnTo>
                <a:lnTo>
                  <a:pt x="0" y="1267968"/>
                </a:lnTo>
                <a:lnTo>
                  <a:pt x="0" y="1275588"/>
                </a:lnTo>
                <a:lnTo>
                  <a:pt x="3048" y="1278636"/>
                </a:lnTo>
                <a:lnTo>
                  <a:pt x="10668" y="1278636"/>
                </a:lnTo>
                <a:lnTo>
                  <a:pt x="13716" y="1275588"/>
                </a:lnTo>
                <a:lnTo>
                  <a:pt x="13716" y="1267968"/>
                </a:lnTo>
                <a:lnTo>
                  <a:pt x="10668" y="1264920"/>
                </a:lnTo>
                <a:close/>
              </a:path>
              <a:path w="3470148" h="3374136">
                <a:moveTo>
                  <a:pt x="10668" y="1240536"/>
                </a:moveTo>
                <a:lnTo>
                  <a:pt x="3048" y="1240536"/>
                </a:lnTo>
                <a:lnTo>
                  <a:pt x="0" y="1243583"/>
                </a:lnTo>
                <a:lnTo>
                  <a:pt x="0" y="1249680"/>
                </a:lnTo>
                <a:lnTo>
                  <a:pt x="3048" y="1252727"/>
                </a:lnTo>
                <a:lnTo>
                  <a:pt x="10668" y="1252727"/>
                </a:lnTo>
                <a:lnTo>
                  <a:pt x="13716" y="1249680"/>
                </a:lnTo>
                <a:lnTo>
                  <a:pt x="13716" y="1243583"/>
                </a:lnTo>
                <a:lnTo>
                  <a:pt x="10668" y="1240536"/>
                </a:lnTo>
                <a:close/>
              </a:path>
              <a:path w="3470148" h="3374136">
                <a:moveTo>
                  <a:pt x="10668" y="1214627"/>
                </a:moveTo>
                <a:lnTo>
                  <a:pt x="3048" y="1214627"/>
                </a:lnTo>
                <a:lnTo>
                  <a:pt x="0" y="1217676"/>
                </a:lnTo>
                <a:lnTo>
                  <a:pt x="0" y="1225295"/>
                </a:lnTo>
                <a:lnTo>
                  <a:pt x="3048" y="1226820"/>
                </a:lnTo>
                <a:lnTo>
                  <a:pt x="10668" y="1226820"/>
                </a:lnTo>
                <a:lnTo>
                  <a:pt x="13716" y="1225295"/>
                </a:lnTo>
                <a:lnTo>
                  <a:pt x="13716" y="1217676"/>
                </a:lnTo>
                <a:lnTo>
                  <a:pt x="10668" y="1214627"/>
                </a:lnTo>
                <a:close/>
              </a:path>
              <a:path w="3470148" h="3374136">
                <a:moveTo>
                  <a:pt x="10668" y="1188720"/>
                </a:moveTo>
                <a:lnTo>
                  <a:pt x="3048" y="1188720"/>
                </a:lnTo>
                <a:lnTo>
                  <a:pt x="0" y="1191768"/>
                </a:lnTo>
                <a:lnTo>
                  <a:pt x="0" y="1199388"/>
                </a:lnTo>
                <a:lnTo>
                  <a:pt x="3048" y="1202436"/>
                </a:lnTo>
                <a:lnTo>
                  <a:pt x="10668" y="1202436"/>
                </a:lnTo>
                <a:lnTo>
                  <a:pt x="13716" y="1199388"/>
                </a:lnTo>
                <a:lnTo>
                  <a:pt x="13716" y="1191768"/>
                </a:lnTo>
                <a:lnTo>
                  <a:pt x="10668" y="1188720"/>
                </a:lnTo>
                <a:close/>
              </a:path>
              <a:path w="3470148" h="3374136">
                <a:moveTo>
                  <a:pt x="10668" y="1164336"/>
                </a:moveTo>
                <a:lnTo>
                  <a:pt x="3048" y="1164336"/>
                </a:lnTo>
                <a:lnTo>
                  <a:pt x="0" y="1167383"/>
                </a:lnTo>
                <a:lnTo>
                  <a:pt x="0" y="1173480"/>
                </a:lnTo>
                <a:lnTo>
                  <a:pt x="3048" y="1176527"/>
                </a:lnTo>
                <a:lnTo>
                  <a:pt x="10668" y="1176527"/>
                </a:lnTo>
                <a:lnTo>
                  <a:pt x="13716" y="1173480"/>
                </a:lnTo>
                <a:lnTo>
                  <a:pt x="13716" y="1167383"/>
                </a:lnTo>
                <a:lnTo>
                  <a:pt x="10668" y="1164336"/>
                </a:lnTo>
                <a:close/>
              </a:path>
              <a:path w="3470148" h="3374136">
                <a:moveTo>
                  <a:pt x="10668" y="1138427"/>
                </a:moveTo>
                <a:lnTo>
                  <a:pt x="3048" y="1138427"/>
                </a:lnTo>
                <a:lnTo>
                  <a:pt x="0" y="1141476"/>
                </a:lnTo>
                <a:lnTo>
                  <a:pt x="0" y="1147571"/>
                </a:lnTo>
                <a:lnTo>
                  <a:pt x="3048" y="1150620"/>
                </a:lnTo>
                <a:lnTo>
                  <a:pt x="10668" y="1150620"/>
                </a:lnTo>
                <a:lnTo>
                  <a:pt x="13716" y="1147571"/>
                </a:lnTo>
                <a:lnTo>
                  <a:pt x="13716" y="1141476"/>
                </a:lnTo>
                <a:lnTo>
                  <a:pt x="10668" y="1138427"/>
                </a:lnTo>
                <a:close/>
              </a:path>
              <a:path w="3470148" h="3374136">
                <a:moveTo>
                  <a:pt x="10668" y="1112520"/>
                </a:moveTo>
                <a:lnTo>
                  <a:pt x="3048" y="1112520"/>
                </a:lnTo>
                <a:lnTo>
                  <a:pt x="0" y="1115568"/>
                </a:lnTo>
                <a:lnTo>
                  <a:pt x="0" y="1123188"/>
                </a:lnTo>
                <a:lnTo>
                  <a:pt x="3048" y="1126236"/>
                </a:lnTo>
                <a:lnTo>
                  <a:pt x="10668" y="1126236"/>
                </a:lnTo>
                <a:lnTo>
                  <a:pt x="13716" y="1123188"/>
                </a:lnTo>
                <a:lnTo>
                  <a:pt x="13716" y="1115568"/>
                </a:lnTo>
                <a:lnTo>
                  <a:pt x="10668" y="1112520"/>
                </a:lnTo>
                <a:close/>
              </a:path>
              <a:path w="3470148" h="3374136">
                <a:moveTo>
                  <a:pt x="10668" y="1088136"/>
                </a:moveTo>
                <a:lnTo>
                  <a:pt x="3048" y="1088136"/>
                </a:lnTo>
                <a:lnTo>
                  <a:pt x="0" y="1091183"/>
                </a:lnTo>
                <a:lnTo>
                  <a:pt x="0" y="1097280"/>
                </a:lnTo>
                <a:lnTo>
                  <a:pt x="3048" y="1100327"/>
                </a:lnTo>
                <a:lnTo>
                  <a:pt x="10668" y="1100327"/>
                </a:lnTo>
                <a:lnTo>
                  <a:pt x="13716" y="1097280"/>
                </a:lnTo>
                <a:lnTo>
                  <a:pt x="13716" y="1091183"/>
                </a:lnTo>
                <a:lnTo>
                  <a:pt x="10668" y="1088136"/>
                </a:lnTo>
                <a:close/>
              </a:path>
              <a:path w="3470148" h="3374136">
                <a:moveTo>
                  <a:pt x="10668" y="1062227"/>
                </a:moveTo>
                <a:lnTo>
                  <a:pt x="3048" y="1062227"/>
                </a:lnTo>
                <a:lnTo>
                  <a:pt x="0" y="1065276"/>
                </a:lnTo>
                <a:lnTo>
                  <a:pt x="0" y="1071371"/>
                </a:lnTo>
                <a:lnTo>
                  <a:pt x="3048" y="1074420"/>
                </a:lnTo>
                <a:lnTo>
                  <a:pt x="10668" y="1074420"/>
                </a:lnTo>
                <a:lnTo>
                  <a:pt x="13716" y="1071371"/>
                </a:lnTo>
                <a:lnTo>
                  <a:pt x="13716" y="1065276"/>
                </a:lnTo>
                <a:lnTo>
                  <a:pt x="10668" y="1062227"/>
                </a:lnTo>
                <a:close/>
              </a:path>
              <a:path w="3470148" h="3374136">
                <a:moveTo>
                  <a:pt x="10668" y="1036319"/>
                </a:moveTo>
                <a:lnTo>
                  <a:pt x="3048" y="1036319"/>
                </a:lnTo>
                <a:lnTo>
                  <a:pt x="0" y="1039368"/>
                </a:lnTo>
                <a:lnTo>
                  <a:pt x="0" y="1046988"/>
                </a:lnTo>
                <a:lnTo>
                  <a:pt x="3048" y="1050036"/>
                </a:lnTo>
                <a:lnTo>
                  <a:pt x="10668" y="1050036"/>
                </a:lnTo>
                <a:lnTo>
                  <a:pt x="13716" y="1046988"/>
                </a:lnTo>
                <a:lnTo>
                  <a:pt x="13716" y="1039368"/>
                </a:lnTo>
                <a:lnTo>
                  <a:pt x="10668" y="1036319"/>
                </a:lnTo>
                <a:close/>
              </a:path>
              <a:path w="3470148" h="3374136">
                <a:moveTo>
                  <a:pt x="10668" y="1011936"/>
                </a:moveTo>
                <a:lnTo>
                  <a:pt x="3048" y="1011936"/>
                </a:lnTo>
                <a:lnTo>
                  <a:pt x="0" y="1014983"/>
                </a:lnTo>
                <a:lnTo>
                  <a:pt x="0" y="1021080"/>
                </a:lnTo>
                <a:lnTo>
                  <a:pt x="3048" y="1024127"/>
                </a:lnTo>
                <a:lnTo>
                  <a:pt x="10668" y="1024127"/>
                </a:lnTo>
                <a:lnTo>
                  <a:pt x="13716" y="1021080"/>
                </a:lnTo>
                <a:lnTo>
                  <a:pt x="13716" y="1014983"/>
                </a:lnTo>
                <a:lnTo>
                  <a:pt x="10668" y="1011936"/>
                </a:lnTo>
                <a:close/>
              </a:path>
              <a:path w="3470148" h="3374136">
                <a:moveTo>
                  <a:pt x="10668" y="986027"/>
                </a:moveTo>
                <a:lnTo>
                  <a:pt x="3048" y="986027"/>
                </a:lnTo>
                <a:lnTo>
                  <a:pt x="0" y="989076"/>
                </a:lnTo>
                <a:lnTo>
                  <a:pt x="0" y="995172"/>
                </a:lnTo>
                <a:lnTo>
                  <a:pt x="3048" y="998220"/>
                </a:lnTo>
                <a:lnTo>
                  <a:pt x="10668" y="998220"/>
                </a:lnTo>
                <a:lnTo>
                  <a:pt x="13716" y="995172"/>
                </a:lnTo>
                <a:lnTo>
                  <a:pt x="13716" y="989076"/>
                </a:lnTo>
                <a:lnTo>
                  <a:pt x="10668" y="986027"/>
                </a:lnTo>
                <a:close/>
              </a:path>
              <a:path w="3470148" h="3374136">
                <a:moveTo>
                  <a:pt x="10668" y="960120"/>
                </a:moveTo>
                <a:lnTo>
                  <a:pt x="3048" y="960120"/>
                </a:lnTo>
                <a:lnTo>
                  <a:pt x="0" y="963167"/>
                </a:lnTo>
                <a:lnTo>
                  <a:pt x="0" y="970788"/>
                </a:lnTo>
                <a:lnTo>
                  <a:pt x="3048" y="973836"/>
                </a:lnTo>
                <a:lnTo>
                  <a:pt x="10668" y="973836"/>
                </a:lnTo>
                <a:lnTo>
                  <a:pt x="13716" y="970788"/>
                </a:lnTo>
                <a:lnTo>
                  <a:pt x="13716" y="963167"/>
                </a:lnTo>
                <a:lnTo>
                  <a:pt x="10668" y="960120"/>
                </a:lnTo>
                <a:close/>
              </a:path>
              <a:path w="3470148" h="3374136">
                <a:moveTo>
                  <a:pt x="10668" y="935736"/>
                </a:moveTo>
                <a:lnTo>
                  <a:pt x="3048" y="935736"/>
                </a:lnTo>
                <a:lnTo>
                  <a:pt x="0" y="937260"/>
                </a:lnTo>
                <a:lnTo>
                  <a:pt x="0" y="944879"/>
                </a:lnTo>
                <a:lnTo>
                  <a:pt x="3048" y="947927"/>
                </a:lnTo>
                <a:lnTo>
                  <a:pt x="10668" y="947927"/>
                </a:lnTo>
                <a:lnTo>
                  <a:pt x="13716" y="944879"/>
                </a:lnTo>
                <a:lnTo>
                  <a:pt x="13716" y="937260"/>
                </a:lnTo>
                <a:lnTo>
                  <a:pt x="10668" y="935736"/>
                </a:lnTo>
                <a:close/>
              </a:path>
              <a:path w="3470148" h="3374136">
                <a:moveTo>
                  <a:pt x="10668" y="909827"/>
                </a:moveTo>
                <a:lnTo>
                  <a:pt x="3048" y="909827"/>
                </a:lnTo>
                <a:lnTo>
                  <a:pt x="0" y="912876"/>
                </a:lnTo>
                <a:lnTo>
                  <a:pt x="0" y="918972"/>
                </a:lnTo>
                <a:lnTo>
                  <a:pt x="3048" y="922020"/>
                </a:lnTo>
                <a:lnTo>
                  <a:pt x="10668" y="922020"/>
                </a:lnTo>
                <a:lnTo>
                  <a:pt x="13716" y="918972"/>
                </a:lnTo>
                <a:lnTo>
                  <a:pt x="13716" y="912876"/>
                </a:lnTo>
                <a:lnTo>
                  <a:pt x="10668" y="909827"/>
                </a:lnTo>
                <a:close/>
              </a:path>
              <a:path w="3470148" h="3374136">
                <a:moveTo>
                  <a:pt x="10668" y="883920"/>
                </a:moveTo>
                <a:lnTo>
                  <a:pt x="3048" y="883920"/>
                </a:lnTo>
                <a:lnTo>
                  <a:pt x="0" y="886967"/>
                </a:lnTo>
                <a:lnTo>
                  <a:pt x="0" y="894588"/>
                </a:lnTo>
                <a:lnTo>
                  <a:pt x="3048" y="897636"/>
                </a:lnTo>
                <a:lnTo>
                  <a:pt x="10668" y="897636"/>
                </a:lnTo>
                <a:lnTo>
                  <a:pt x="13716" y="894588"/>
                </a:lnTo>
                <a:lnTo>
                  <a:pt x="13716" y="886967"/>
                </a:lnTo>
                <a:lnTo>
                  <a:pt x="10668" y="883920"/>
                </a:lnTo>
                <a:close/>
              </a:path>
              <a:path w="3470148" h="3374136">
                <a:moveTo>
                  <a:pt x="10668" y="859536"/>
                </a:moveTo>
                <a:lnTo>
                  <a:pt x="3048" y="859536"/>
                </a:lnTo>
                <a:lnTo>
                  <a:pt x="0" y="861060"/>
                </a:lnTo>
                <a:lnTo>
                  <a:pt x="0" y="868679"/>
                </a:lnTo>
                <a:lnTo>
                  <a:pt x="3048" y="871727"/>
                </a:lnTo>
                <a:lnTo>
                  <a:pt x="10668" y="871727"/>
                </a:lnTo>
                <a:lnTo>
                  <a:pt x="13716" y="868679"/>
                </a:lnTo>
                <a:lnTo>
                  <a:pt x="13716" y="861060"/>
                </a:lnTo>
                <a:lnTo>
                  <a:pt x="10668" y="859536"/>
                </a:lnTo>
                <a:close/>
              </a:path>
              <a:path w="3470148" h="3374136">
                <a:moveTo>
                  <a:pt x="10668" y="833627"/>
                </a:moveTo>
                <a:lnTo>
                  <a:pt x="3048" y="833627"/>
                </a:lnTo>
                <a:lnTo>
                  <a:pt x="0" y="836676"/>
                </a:lnTo>
                <a:lnTo>
                  <a:pt x="0" y="842772"/>
                </a:lnTo>
                <a:lnTo>
                  <a:pt x="3048" y="845820"/>
                </a:lnTo>
                <a:lnTo>
                  <a:pt x="10668" y="845820"/>
                </a:lnTo>
                <a:lnTo>
                  <a:pt x="13716" y="842772"/>
                </a:lnTo>
                <a:lnTo>
                  <a:pt x="13716" y="836676"/>
                </a:lnTo>
                <a:lnTo>
                  <a:pt x="10668" y="833627"/>
                </a:lnTo>
                <a:close/>
              </a:path>
              <a:path w="3470148" h="3374136">
                <a:moveTo>
                  <a:pt x="10668" y="807720"/>
                </a:moveTo>
                <a:lnTo>
                  <a:pt x="3048" y="807720"/>
                </a:lnTo>
                <a:lnTo>
                  <a:pt x="0" y="810767"/>
                </a:lnTo>
                <a:lnTo>
                  <a:pt x="0" y="818388"/>
                </a:lnTo>
                <a:lnTo>
                  <a:pt x="3048" y="821436"/>
                </a:lnTo>
                <a:lnTo>
                  <a:pt x="10668" y="821436"/>
                </a:lnTo>
                <a:lnTo>
                  <a:pt x="13716" y="818388"/>
                </a:lnTo>
                <a:lnTo>
                  <a:pt x="13716" y="810767"/>
                </a:lnTo>
                <a:lnTo>
                  <a:pt x="10668" y="807720"/>
                </a:lnTo>
                <a:close/>
              </a:path>
              <a:path w="3470148" h="3374136">
                <a:moveTo>
                  <a:pt x="10668" y="783336"/>
                </a:moveTo>
                <a:lnTo>
                  <a:pt x="3048" y="783336"/>
                </a:lnTo>
                <a:lnTo>
                  <a:pt x="0" y="784860"/>
                </a:lnTo>
                <a:lnTo>
                  <a:pt x="0" y="792479"/>
                </a:lnTo>
                <a:lnTo>
                  <a:pt x="3048" y="795527"/>
                </a:lnTo>
                <a:lnTo>
                  <a:pt x="10668" y="795527"/>
                </a:lnTo>
                <a:lnTo>
                  <a:pt x="13716" y="792479"/>
                </a:lnTo>
                <a:lnTo>
                  <a:pt x="13716" y="784860"/>
                </a:lnTo>
                <a:lnTo>
                  <a:pt x="10668" y="783336"/>
                </a:lnTo>
                <a:close/>
              </a:path>
              <a:path w="3470148" h="3374136">
                <a:moveTo>
                  <a:pt x="10668" y="757427"/>
                </a:moveTo>
                <a:lnTo>
                  <a:pt x="3048" y="757427"/>
                </a:lnTo>
                <a:lnTo>
                  <a:pt x="0" y="760476"/>
                </a:lnTo>
                <a:lnTo>
                  <a:pt x="0" y="766572"/>
                </a:lnTo>
                <a:lnTo>
                  <a:pt x="3048" y="769620"/>
                </a:lnTo>
                <a:lnTo>
                  <a:pt x="10668" y="769620"/>
                </a:lnTo>
                <a:lnTo>
                  <a:pt x="13716" y="766572"/>
                </a:lnTo>
                <a:lnTo>
                  <a:pt x="13716" y="760476"/>
                </a:lnTo>
                <a:lnTo>
                  <a:pt x="10668" y="757427"/>
                </a:lnTo>
                <a:close/>
              </a:path>
              <a:path w="3470148" h="3374136">
                <a:moveTo>
                  <a:pt x="10668" y="731520"/>
                </a:moveTo>
                <a:lnTo>
                  <a:pt x="3048" y="731520"/>
                </a:lnTo>
                <a:lnTo>
                  <a:pt x="0" y="734567"/>
                </a:lnTo>
                <a:lnTo>
                  <a:pt x="0" y="742188"/>
                </a:lnTo>
                <a:lnTo>
                  <a:pt x="3048" y="745236"/>
                </a:lnTo>
                <a:lnTo>
                  <a:pt x="10668" y="745236"/>
                </a:lnTo>
                <a:lnTo>
                  <a:pt x="13716" y="742188"/>
                </a:lnTo>
                <a:lnTo>
                  <a:pt x="13716" y="734567"/>
                </a:lnTo>
                <a:lnTo>
                  <a:pt x="10668" y="731520"/>
                </a:lnTo>
                <a:close/>
              </a:path>
              <a:path w="3470148" h="3374136">
                <a:moveTo>
                  <a:pt x="10668" y="707136"/>
                </a:moveTo>
                <a:lnTo>
                  <a:pt x="3048" y="707136"/>
                </a:lnTo>
                <a:lnTo>
                  <a:pt x="0" y="708660"/>
                </a:lnTo>
                <a:lnTo>
                  <a:pt x="0" y="716279"/>
                </a:lnTo>
                <a:lnTo>
                  <a:pt x="3048" y="719327"/>
                </a:lnTo>
                <a:lnTo>
                  <a:pt x="10668" y="719327"/>
                </a:lnTo>
                <a:lnTo>
                  <a:pt x="13716" y="716279"/>
                </a:lnTo>
                <a:lnTo>
                  <a:pt x="13716" y="708660"/>
                </a:lnTo>
                <a:lnTo>
                  <a:pt x="10668" y="707136"/>
                </a:lnTo>
                <a:close/>
              </a:path>
              <a:path w="3470148" h="3374136">
                <a:moveTo>
                  <a:pt x="10668" y="681227"/>
                </a:moveTo>
                <a:lnTo>
                  <a:pt x="3048" y="681227"/>
                </a:lnTo>
                <a:lnTo>
                  <a:pt x="0" y="684276"/>
                </a:lnTo>
                <a:lnTo>
                  <a:pt x="0" y="690372"/>
                </a:lnTo>
                <a:lnTo>
                  <a:pt x="3048" y="693420"/>
                </a:lnTo>
                <a:lnTo>
                  <a:pt x="10668" y="693420"/>
                </a:lnTo>
                <a:lnTo>
                  <a:pt x="13716" y="690372"/>
                </a:lnTo>
                <a:lnTo>
                  <a:pt x="13716" y="684276"/>
                </a:lnTo>
                <a:lnTo>
                  <a:pt x="10668" y="681227"/>
                </a:lnTo>
                <a:close/>
              </a:path>
              <a:path w="3470148" h="3374136">
                <a:moveTo>
                  <a:pt x="10668" y="655320"/>
                </a:moveTo>
                <a:lnTo>
                  <a:pt x="3048" y="655320"/>
                </a:lnTo>
                <a:lnTo>
                  <a:pt x="0" y="658367"/>
                </a:lnTo>
                <a:lnTo>
                  <a:pt x="0" y="665988"/>
                </a:lnTo>
                <a:lnTo>
                  <a:pt x="3048" y="669036"/>
                </a:lnTo>
                <a:lnTo>
                  <a:pt x="10668" y="669036"/>
                </a:lnTo>
                <a:lnTo>
                  <a:pt x="13716" y="665988"/>
                </a:lnTo>
                <a:lnTo>
                  <a:pt x="13716" y="658367"/>
                </a:lnTo>
                <a:lnTo>
                  <a:pt x="10668" y="655320"/>
                </a:lnTo>
                <a:close/>
              </a:path>
              <a:path w="3470148" h="3374136">
                <a:moveTo>
                  <a:pt x="10668" y="630936"/>
                </a:moveTo>
                <a:lnTo>
                  <a:pt x="3048" y="630936"/>
                </a:lnTo>
                <a:lnTo>
                  <a:pt x="0" y="632460"/>
                </a:lnTo>
                <a:lnTo>
                  <a:pt x="0" y="640079"/>
                </a:lnTo>
                <a:lnTo>
                  <a:pt x="3048" y="643127"/>
                </a:lnTo>
                <a:lnTo>
                  <a:pt x="10668" y="643127"/>
                </a:lnTo>
                <a:lnTo>
                  <a:pt x="13716" y="640079"/>
                </a:lnTo>
                <a:lnTo>
                  <a:pt x="13716" y="632460"/>
                </a:lnTo>
                <a:lnTo>
                  <a:pt x="10668" y="630936"/>
                </a:lnTo>
                <a:close/>
              </a:path>
              <a:path w="3470148" h="3374136">
                <a:moveTo>
                  <a:pt x="10668" y="605027"/>
                </a:moveTo>
                <a:lnTo>
                  <a:pt x="3048" y="605027"/>
                </a:lnTo>
                <a:lnTo>
                  <a:pt x="0" y="608076"/>
                </a:lnTo>
                <a:lnTo>
                  <a:pt x="0" y="614172"/>
                </a:lnTo>
                <a:lnTo>
                  <a:pt x="3048" y="617220"/>
                </a:lnTo>
                <a:lnTo>
                  <a:pt x="10668" y="617220"/>
                </a:lnTo>
                <a:lnTo>
                  <a:pt x="13716" y="614172"/>
                </a:lnTo>
                <a:lnTo>
                  <a:pt x="13716" y="608076"/>
                </a:lnTo>
                <a:lnTo>
                  <a:pt x="10668" y="605027"/>
                </a:lnTo>
                <a:close/>
              </a:path>
              <a:path w="3470148" h="3374136">
                <a:moveTo>
                  <a:pt x="10668" y="579120"/>
                </a:moveTo>
                <a:lnTo>
                  <a:pt x="3048" y="579120"/>
                </a:lnTo>
                <a:lnTo>
                  <a:pt x="0" y="582167"/>
                </a:lnTo>
                <a:lnTo>
                  <a:pt x="0" y="589788"/>
                </a:lnTo>
                <a:lnTo>
                  <a:pt x="3048" y="592836"/>
                </a:lnTo>
                <a:lnTo>
                  <a:pt x="10668" y="592836"/>
                </a:lnTo>
                <a:lnTo>
                  <a:pt x="13716" y="589788"/>
                </a:lnTo>
                <a:lnTo>
                  <a:pt x="13716" y="582167"/>
                </a:lnTo>
                <a:lnTo>
                  <a:pt x="10668" y="579120"/>
                </a:lnTo>
                <a:close/>
              </a:path>
              <a:path w="3470148" h="3374136">
                <a:moveTo>
                  <a:pt x="10668" y="553212"/>
                </a:moveTo>
                <a:lnTo>
                  <a:pt x="3048" y="553212"/>
                </a:lnTo>
                <a:lnTo>
                  <a:pt x="0" y="556260"/>
                </a:lnTo>
                <a:lnTo>
                  <a:pt x="0" y="563879"/>
                </a:lnTo>
                <a:lnTo>
                  <a:pt x="3048" y="566927"/>
                </a:lnTo>
                <a:lnTo>
                  <a:pt x="10668" y="566927"/>
                </a:lnTo>
                <a:lnTo>
                  <a:pt x="13716" y="563879"/>
                </a:lnTo>
                <a:lnTo>
                  <a:pt x="13716" y="556260"/>
                </a:lnTo>
                <a:lnTo>
                  <a:pt x="10668" y="553212"/>
                </a:lnTo>
                <a:close/>
              </a:path>
              <a:path w="3470148" h="3374136">
                <a:moveTo>
                  <a:pt x="10668" y="528827"/>
                </a:moveTo>
                <a:lnTo>
                  <a:pt x="3048" y="528827"/>
                </a:lnTo>
                <a:lnTo>
                  <a:pt x="0" y="531876"/>
                </a:lnTo>
                <a:lnTo>
                  <a:pt x="0" y="537972"/>
                </a:lnTo>
                <a:lnTo>
                  <a:pt x="3048" y="541020"/>
                </a:lnTo>
                <a:lnTo>
                  <a:pt x="10668" y="541020"/>
                </a:lnTo>
                <a:lnTo>
                  <a:pt x="13716" y="537972"/>
                </a:lnTo>
                <a:lnTo>
                  <a:pt x="13716" y="531876"/>
                </a:lnTo>
                <a:lnTo>
                  <a:pt x="10668" y="528827"/>
                </a:lnTo>
                <a:close/>
              </a:path>
              <a:path w="3470148" h="3374136">
                <a:moveTo>
                  <a:pt x="10668" y="502920"/>
                </a:moveTo>
                <a:lnTo>
                  <a:pt x="3048" y="502920"/>
                </a:lnTo>
                <a:lnTo>
                  <a:pt x="0" y="505967"/>
                </a:lnTo>
                <a:lnTo>
                  <a:pt x="0" y="513588"/>
                </a:lnTo>
                <a:lnTo>
                  <a:pt x="3048" y="515112"/>
                </a:lnTo>
                <a:lnTo>
                  <a:pt x="10668" y="515112"/>
                </a:lnTo>
                <a:lnTo>
                  <a:pt x="13716" y="513588"/>
                </a:lnTo>
                <a:lnTo>
                  <a:pt x="13716" y="505967"/>
                </a:lnTo>
                <a:lnTo>
                  <a:pt x="10668" y="502920"/>
                </a:lnTo>
                <a:close/>
              </a:path>
              <a:path w="3470148" h="3374136">
                <a:moveTo>
                  <a:pt x="10668" y="477012"/>
                </a:moveTo>
                <a:lnTo>
                  <a:pt x="3048" y="477012"/>
                </a:lnTo>
                <a:lnTo>
                  <a:pt x="0" y="480060"/>
                </a:lnTo>
                <a:lnTo>
                  <a:pt x="0" y="487679"/>
                </a:lnTo>
                <a:lnTo>
                  <a:pt x="3048" y="490727"/>
                </a:lnTo>
                <a:lnTo>
                  <a:pt x="10668" y="490727"/>
                </a:lnTo>
                <a:lnTo>
                  <a:pt x="13716" y="487679"/>
                </a:lnTo>
                <a:lnTo>
                  <a:pt x="13716" y="480060"/>
                </a:lnTo>
                <a:lnTo>
                  <a:pt x="10668" y="477012"/>
                </a:lnTo>
                <a:close/>
              </a:path>
              <a:path w="3470148" h="3374136">
                <a:moveTo>
                  <a:pt x="10668" y="452627"/>
                </a:moveTo>
                <a:lnTo>
                  <a:pt x="3048" y="452627"/>
                </a:lnTo>
                <a:lnTo>
                  <a:pt x="0" y="455675"/>
                </a:lnTo>
                <a:lnTo>
                  <a:pt x="0" y="461772"/>
                </a:lnTo>
                <a:lnTo>
                  <a:pt x="3048" y="464820"/>
                </a:lnTo>
                <a:lnTo>
                  <a:pt x="10668" y="464820"/>
                </a:lnTo>
                <a:lnTo>
                  <a:pt x="13716" y="461772"/>
                </a:lnTo>
                <a:lnTo>
                  <a:pt x="13716" y="455675"/>
                </a:lnTo>
                <a:lnTo>
                  <a:pt x="10668" y="452627"/>
                </a:lnTo>
                <a:close/>
              </a:path>
              <a:path w="3470148" h="3374136">
                <a:moveTo>
                  <a:pt x="10668" y="426720"/>
                </a:moveTo>
                <a:lnTo>
                  <a:pt x="3048" y="426720"/>
                </a:lnTo>
                <a:lnTo>
                  <a:pt x="0" y="429767"/>
                </a:lnTo>
                <a:lnTo>
                  <a:pt x="0" y="437388"/>
                </a:lnTo>
                <a:lnTo>
                  <a:pt x="3048" y="438912"/>
                </a:lnTo>
                <a:lnTo>
                  <a:pt x="10668" y="438912"/>
                </a:lnTo>
                <a:lnTo>
                  <a:pt x="13716" y="437388"/>
                </a:lnTo>
                <a:lnTo>
                  <a:pt x="13716" y="429767"/>
                </a:lnTo>
                <a:lnTo>
                  <a:pt x="10668" y="426720"/>
                </a:lnTo>
                <a:close/>
              </a:path>
              <a:path w="3470148" h="3374136">
                <a:moveTo>
                  <a:pt x="10668" y="400812"/>
                </a:moveTo>
                <a:lnTo>
                  <a:pt x="3048" y="400812"/>
                </a:lnTo>
                <a:lnTo>
                  <a:pt x="0" y="403860"/>
                </a:lnTo>
                <a:lnTo>
                  <a:pt x="0" y="411479"/>
                </a:lnTo>
                <a:lnTo>
                  <a:pt x="3048" y="414527"/>
                </a:lnTo>
                <a:lnTo>
                  <a:pt x="10668" y="414527"/>
                </a:lnTo>
                <a:lnTo>
                  <a:pt x="13716" y="411479"/>
                </a:lnTo>
                <a:lnTo>
                  <a:pt x="13716" y="403860"/>
                </a:lnTo>
                <a:lnTo>
                  <a:pt x="10668" y="400812"/>
                </a:lnTo>
                <a:close/>
              </a:path>
              <a:path w="3470148" h="3374136">
                <a:moveTo>
                  <a:pt x="10668" y="376427"/>
                </a:moveTo>
                <a:lnTo>
                  <a:pt x="3048" y="376427"/>
                </a:lnTo>
                <a:lnTo>
                  <a:pt x="0" y="379475"/>
                </a:lnTo>
                <a:lnTo>
                  <a:pt x="0" y="385572"/>
                </a:lnTo>
                <a:lnTo>
                  <a:pt x="3048" y="388620"/>
                </a:lnTo>
                <a:lnTo>
                  <a:pt x="10668" y="388620"/>
                </a:lnTo>
                <a:lnTo>
                  <a:pt x="13716" y="385572"/>
                </a:lnTo>
                <a:lnTo>
                  <a:pt x="13716" y="379475"/>
                </a:lnTo>
                <a:lnTo>
                  <a:pt x="10668" y="376427"/>
                </a:lnTo>
                <a:close/>
              </a:path>
              <a:path w="3470148" h="3374136">
                <a:moveTo>
                  <a:pt x="10668" y="350520"/>
                </a:moveTo>
                <a:lnTo>
                  <a:pt x="3048" y="350520"/>
                </a:lnTo>
                <a:lnTo>
                  <a:pt x="0" y="353567"/>
                </a:lnTo>
                <a:lnTo>
                  <a:pt x="0" y="361188"/>
                </a:lnTo>
                <a:lnTo>
                  <a:pt x="3048" y="362712"/>
                </a:lnTo>
                <a:lnTo>
                  <a:pt x="10668" y="362712"/>
                </a:lnTo>
                <a:lnTo>
                  <a:pt x="13716" y="361188"/>
                </a:lnTo>
                <a:lnTo>
                  <a:pt x="13716" y="353567"/>
                </a:lnTo>
                <a:lnTo>
                  <a:pt x="10668" y="350520"/>
                </a:lnTo>
                <a:close/>
              </a:path>
              <a:path w="3470148" h="3374136">
                <a:moveTo>
                  <a:pt x="10668" y="324612"/>
                </a:moveTo>
                <a:lnTo>
                  <a:pt x="3048" y="324612"/>
                </a:lnTo>
                <a:lnTo>
                  <a:pt x="0" y="327660"/>
                </a:lnTo>
                <a:lnTo>
                  <a:pt x="0" y="335279"/>
                </a:lnTo>
                <a:lnTo>
                  <a:pt x="3048" y="338327"/>
                </a:lnTo>
                <a:lnTo>
                  <a:pt x="10668" y="338327"/>
                </a:lnTo>
                <a:lnTo>
                  <a:pt x="13716" y="335279"/>
                </a:lnTo>
                <a:lnTo>
                  <a:pt x="13716" y="327660"/>
                </a:lnTo>
                <a:lnTo>
                  <a:pt x="10668" y="324612"/>
                </a:lnTo>
                <a:close/>
              </a:path>
              <a:path w="3470148" h="3374136">
                <a:moveTo>
                  <a:pt x="10668" y="300227"/>
                </a:moveTo>
                <a:lnTo>
                  <a:pt x="3048" y="300227"/>
                </a:lnTo>
                <a:lnTo>
                  <a:pt x="0" y="303275"/>
                </a:lnTo>
                <a:lnTo>
                  <a:pt x="0" y="309372"/>
                </a:lnTo>
                <a:lnTo>
                  <a:pt x="3048" y="312420"/>
                </a:lnTo>
                <a:lnTo>
                  <a:pt x="10668" y="312420"/>
                </a:lnTo>
                <a:lnTo>
                  <a:pt x="13716" y="309372"/>
                </a:lnTo>
                <a:lnTo>
                  <a:pt x="13716" y="303275"/>
                </a:lnTo>
                <a:lnTo>
                  <a:pt x="10668" y="300227"/>
                </a:lnTo>
                <a:close/>
              </a:path>
              <a:path w="3470148" h="3374136">
                <a:moveTo>
                  <a:pt x="10668" y="274320"/>
                </a:moveTo>
                <a:lnTo>
                  <a:pt x="3048" y="274320"/>
                </a:lnTo>
                <a:lnTo>
                  <a:pt x="0" y="277367"/>
                </a:lnTo>
                <a:lnTo>
                  <a:pt x="0" y="284988"/>
                </a:lnTo>
                <a:lnTo>
                  <a:pt x="3048" y="286512"/>
                </a:lnTo>
                <a:lnTo>
                  <a:pt x="10668" y="286512"/>
                </a:lnTo>
                <a:lnTo>
                  <a:pt x="13716" y="284988"/>
                </a:lnTo>
                <a:lnTo>
                  <a:pt x="13716" y="277367"/>
                </a:lnTo>
                <a:lnTo>
                  <a:pt x="10668" y="274320"/>
                </a:lnTo>
                <a:close/>
              </a:path>
              <a:path w="3470148" h="3374136">
                <a:moveTo>
                  <a:pt x="10668" y="248412"/>
                </a:moveTo>
                <a:lnTo>
                  <a:pt x="3048" y="248412"/>
                </a:lnTo>
                <a:lnTo>
                  <a:pt x="0" y="251460"/>
                </a:lnTo>
                <a:lnTo>
                  <a:pt x="0" y="259079"/>
                </a:lnTo>
                <a:lnTo>
                  <a:pt x="3048" y="262127"/>
                </a:lnTo>
                <a:lnTo>
                  <a:pt x="10668" y="262127"/>
                </a:lnTo>
                <a:lnTo>
                  <a:pt x="13716" y="259079"/>
                </a:lnTo>
                <a:lnTo>
                  <a:pt x="13716" y="251460"/>
                </a:lnTo>
                <a:lnTo>
                  <a:pt x="10668" y="248412"/>
                </a:lnTo>
                <a:close/>
              </a:path>
              <a:path w="3470148" h="3374136">
                <a:moveTo>
                  <a:pt x="10668" y="224027"/>
                </a:moveTo>
                <a:lnTo>
                  <a:pt x="3048" y="224027"/>
                </a:lnTo>
                <a:lnTo>
                  <a:pt x="0" y="227075"/>
                </a:lnTo>
                <a:lnTo>
                  <a:pt x="0" y="233172"/>
                </a:lnTo>
                <a:lnTo>
                  <a:pt x="3048" y="236220"/>
                </a:lnTo>
                <a:lnTo>
                  <a:pt x="10668" y="236220"/>
                </a:lnTo>
                <a:lnTo>
                  <a:pt x="13716" y="233172"/>
                </a:lnTo>
                <a:lnTo>
                  <a:pt x="13716" y="227075"/>
                </a:lnTo>
                <a:lnTo>
                  <a:pt x="10668" y="224027"/>
                </a:lnTo>
                <a:close/>
              </a:path>
              <a:path w="3470148" h="3374136">
                <a:moveTo>
                  <a:pt x="10668" y="198120"/>
                </a:moveTo>
                <a:lnTo>
                  <a:pt x="3048" y="198120"/>
                </a:lnTo>
                <a:lnTo>
                  <a:pt x="0" y="201167"/>
                </a:lnTo>
                <a:lnTo>
                  <a:pt x="0" y="208787"/>
                </a:lnTo>
                <a:lnTo>
                  <a:pt x="3048" y="210312"/>
                </a:lnTo>
                <a:lnTo>
                  <a:pt x="10668" y="210312"/>
                </a:lnTo>
                <a:lnTo>
                  <a:pt x="13716" y="208787"/>
                </a:lnTo>
                <a:lnTo>
                  <a:pt x="13716" y="201167"/>
                </a:lnTo>
                <a:lnTo>
                  <a:pt x="10668" y="198120"/>
                </a:lnTo>
                <a:close/>
              </a:path>
              <a:path w="3470148" h="3374136">
                <a:moveTo>
                  <a:pt x="10668" y="172212"/>
                </a:moveTo>
                <a:lnTo>
                  <a:pt x="3048" y="172212"/>
                </a:lnTo>
                <a:lnTo>
                  <a:pt x="0" y="175260"/>
                </a:lnTo>
                <a:lnTo>
                  <a:pt x="0" y="182879"/>
                </a:lnTo>
                <a:lnTo>
                  <a:pt x="3048" y="185927"/>
                </a:lnTo>
                <a:lnTo>
                  <a:pt x="10668" y="185927"/>
                </a:lnTo>
                <a:lnTo>
                  <a:pt x="13716" y="182879"/>
                </a:lnTo>
                <a:lnTo>
                  <a:pt x="13716" y="175260"/>
                </a:lnTo>
                <a:lnTo>
                  <a:pt x="10668" y="172212"/>
                </a:lnTo>
                <a:close/>
              </a:path>
              <a:path w="3470148" h="3374136">
                <a:moveTo>
                  <a:pt x="10668" y="147827"/>
                </a:moveTo>
                <a:lnTo>
                  <a:pt x="3048" y="147827"/>
                </a:lnTo>
                <a:lnTo>
                  <a:pt x="0" y="150875"/>
                </a:lnTo>
                <a:lnTo>
                  <a:pt x="0" y="156972"/>
                </a:lnTo>
                <a:lnTo>
                  <a:pt x="3048" y="160020"/>
                </a:lnTo>
                <a:lnTo>
                  <a:pt x="10668" y="160020"/>
                </a:lnTo>
                <a:lnTo>
                  <a:pt x="13716" y="156972"/>
                </a:lnTo>
                <a:lnTo>
                  <a:pt x="13716" y="150875"/>
                </a:lnTo>
                <a:lnTo>
                  <a:pt x="10668" y="147827"/>
                </a:lnTo>
                <a:close/>
              </a:path>
              <a:path w="3470148" h="3374136">
                <a:moveTo>
                  <a:pt x="10668" y="121920"/>
                </a:moveTo>
                <a:lnTo>
                  <a:pt x="3048" y="121920"/>
                </a:lnTo>
                <a:lnTo>
                  <a:pt x="0" y="124967"/>
                </a:lnTo>
                <a:lnTo>
                  <a:pt x="0" y="131063"/>
                </a:lnTo>
                <a:lnTo>
                  <a:pt x="3048" y="134112"/>
                </a:lnTo>
                <a:lnTo>
                  <a:pt x="10668" y="134112"/>
                </a:lnTo>
                <a:lnTo>
                  <a:pt x="13716" y="131063"/>
                </a:lnTo>
                <a:lnTo>
                  <a:pt x="13716" y="124967"/>
                </a:lnTo>
                <a:lnTo>
                  <a:pt x="10668" y="121920"/>
                </a:lnTo>
                <a:close/>
              </a:path>
              <a:path w="3470148" h="3374136">
                <a:moveTo>
                  <a:pt x="10668" y="96012"/>
                </a:moveTo>
                <a:lnTo>
                  <a:pt x="3048" y="96012"/>
                </a:lnTo>
                <a:lnTo>
                  <a:pt x="0" y="99060"/>
                </a:lnTo>
                <a:lnTo>
                  <a:pt x="0" y="106679"/>
                </a:lnTo>
                <a:lnTo>
                  <a:pt x="3048" y="109727"/>
                </a:lnTo>
                <a:lnTo>
                  <a:pt x="10668" y="109727"/>
                </a:lnTo>
                <a:lnTo>
                  <a:pt x="13716" y="106679"/>
                </a:lnTo>
                <a:lnTo>
                  <a:pt x="13716" y="99060"/>
                </a:lnTo>
                <a:lnTo>
                  <a:pt x="10668" y="96012"/>
                </a:lnTo>
                <a:close/>
              </a:path>
              <a:path w="3470148" h="3374136">
                <a:moveTo>
                  <a:pt x="10668" y="71627"/>
                </a:moveTo>
                <a:lnTo>
                  <a:pt x="3048" y="71627"/>
                </a:lnTo>
                <a:lnTo>
                  <a:pt x="0" y="74675"/>
                </a:lnTo>
                <a:lnTo>
                  <a:pt x="0" y="80772"/>
                </a:lnTo>
                <a:lnTo>
                  <a:pt x="3048" y="83820"/>
                </a:lnTo>
                <a:lnTo>
                  <a:pt x="10668" y="83820"/>
                </a:lnTo>
                <a:lnTo>
                  <a:pt x="13716" y="80772"/>
                </a:lnTo>
                <a:lnTo>
                  <a:pt x="13716" y="74675"/>
                </a:lnTo>
                <a:lnTo>
                  <a:pt x="10668" y="71627"/>
                </a:lnTo>
                <a:close/>
              </a:path>
              <a:path w="3470148" h="3374136">
                <a:moveTo>
                  <a:pt x="10668" y="45720"/>
                </a:moveTo>
                <a:lnTo>
                  <a:pt x="3048" y="45720"/>
                </a:lnTo>
                <a:lnTo>
                  <a:pt x="0" y="48767"/>
                </a:lnTo>
                <a:lnTo>
                  <a:pt x="0" y="54863"/>
                </a:lnTo>
                <a:lnTo>
                  <a:pt x="3048" y="57912"/>
                </a:lnTo>
                <a:lnTo>
                  <a:pt x="10668" y="57912"/>
                </a:lnTo>
                <a:lnTo>
                  <a:pt x="13716" y="54863"/>
                </a:lnTo>
                <a:lnTo>
                  <a:pt x="13716" y="48767"/>
                </a:lnTo>
                <a:lnTo>
                  <a:pt x="10668" y="45720"/>
                </a:lnTo>
                <a:close/>
              </a:path>
              <a:path w="3470148" h="3374136">
                <a:moveTo>
                  <a:pt x="10668" y="19812"/>
                </a:moveTo>
                <a:lnTo>
                  <a:pt x="3048" y="19812"/>
                </a:lnTo>
                <a:lnTo>
                  <a:pt x="0" y="22860"/>
                </a:lnTo>
                <a:lnTo>
                  <a:pt x="0" y="30479"/>
                </a:lnTo>
                <a:lnTo>
                  <a:pt x="3048" y="33527"/>
                </a:lnTo>
                <a:lnTo>
                  <a:pt x="10668" y="33527"/>
                </a:lnTo>
                <a:lnTo>
                  <a:pt x="13716" y="30479"/>
                </a:lnTo>
                <a:lnTo>
                  <a:pt x="13716" y="22860"/>
                </a:lnTo>
                <a:lnTo>
                  <a:pt x="10668" y="19812"/>
                </a:lnTo>
                <a:close/>
              </a:path>
              <a:path w="3470148" h="3374136">
                <a:moveTo>
                  <a:pt x="15240" y="0"/>
                </a:moveTo>
                <a:lnTo>
                  <a:pt x="9144" y="0"/>
                </a:lnTo>
                <a:lnTo>
                  <a:pt x="6096" y="3048"/>
                </a:lnTo>
                <a:lnTo>
                  <a:pt x="6096" y="9143"/>
                </a:lnTo>
                <a:lnTo>
                  <a:pt x="9144" y="12191"/>
                </a:lnTo>
                <a:lnTo>
                  <a:pt x="15240" y="12191"/>
                </a:lnTo>
                <a:lnTo>
                  <a:pt x="18287" y="9143"/>
                </a:lnTo>
                <a:lnTo>
                  <a:pt x="18287" y="3048"/>
                </a:lnTo>
                <a:lnTo>
                  <a:pt x="15240" y="0"/>
                </a:lnTo>
                <a:close/>
              </a:path>
              <a:path w="3470148" h="3374136">
                <a:moveTo>
                  <a:pt x="41148" y="0"/>
                </a:moveTo>
                <a:lnTo>
                  <a:pt x="33528" y="0"/>
                </a:lnTo>
                <a:lnTo>
                  <a:pt x="30480" y="3048"/>
                </a:lnTo>
                <a:lnTo>
                  <a:pt x="30480" y="9143"/>
                </a:lnTo>
                <a:lnTo>
                  <a:pt x="33528" y="12191"/>
                </a:lnTo>
                <a:lnTo>
                  <a:pt x="41148" y="12191"/>
                </a:lnTo>
                <a:lnTo>
                  <a:pt x="44196" y="9143"/>
                </a:lnTo>
                <a:lnTo>
                  <a:pt x="44196" y="3048"/>
                </a:lnTo>
                <a:lnTo>
                  <a:pt x="41148" y="0"/>
                </a:lnTo>
                <a:close/>
              </a:path>
              <a:path w="3470148" h="3374136">
                <a:moveTo>
                  <a:pt x="65532" y="0"/>
                </a:moveTo>
                <a:lnTo>
                  <a:pt x="59436" y="0"/>
                </a:lnTo>
                <a:lnTo>
                  <a:pt x="56387" y="3048"/>
                </a:lnTo>
                <a:lnTo>
                  <a:pt x="56387" y="9143"/>
                </a:lnTo>
                <a:lnTo>
                  <a:pt x="59436" y="12191"/>
                </a:lnTo>
                <a:lnTo>
                  <a:pt x="65532" y="12191"/>
                </a:lnTo>
                <a:lnTo>
                  <a:pt x="68580" y="9143"/>
                </a:lnTo>
                <a:lnTo>
                  <a:pt x="68580" y="3048"/>
                </a:lnTo>
                <a:lnTo>
                  <a:pt x="65532" y="0"/>
                </a:lnTo>
                <a:close/>
              </a:path>
              <a:path w="3470148" h="3374136">
                <a:moveTo>
                  <a:pt x="91440" y="0"/>
                </a:moveTo>
                <a:lnTo>
                  <a:pt x="85344" y="0"/>
                </a:lnTo>
                <a:lnTo>
                  <a:pt x="82296" y="3048"/>
                </a:lnTo>
                <a:lnTo>
                  <a:pt x="82296" y="9143"/>
                </a:lnTo>
                <a:lnTo>
                  <a:pt x="85344" y="12191"/>
                </a:lnTo>
                <a:lnTo>
                  <a:pt x="91440" y="12191"/>
                </a:lnTo>
                <a:lnTo>
                  <a:pt x="94487" y="9143"/>
                </a:lnTo>
                <a:lnTo>
                  <a:pt x="94487" y="3048"/>
                </a:lnTo>
                <a:lnTo>
                  <a:pt x="91440" y="0"/>
                </a:lnTo>
                <a:close/>
              </a:path>
              <a:path w="3470148" h="3374136">
                <a:moveTo>
                  <a:pt x="117348" y="0"/>
                </a:moveTo>
                <a:lnTo>
                  <a:pt x="109728" y="0"/>
                </a:lnTo>
                <a:lnTo>
                  <a:pt x="106680" y="3048"/>
                </a:lnTo>
                <a:lnTo>
                  <a:pt x="106680" y="9143"/>
                </a:lnTo>
                <a:lnTo>
                  <a:pt x="109728" y="12191"/>
                </a:lnTo>
                <a:lnTo>
                  <a:pt x="117348" y="12191"/>
                </a:lnTo>
                <a:lnTo>
                  <a:pt x="120396" y="9143"/>
                </a:lnTo>
                <a:lnTo>
                  <a:pt x="120396" y="3048"/>
                </a:lnTo>
                <a:lnTo>
                  <a:pt x="117348" y="0"/>
                </a:lnTo>
                <a:close/>
              </a:path>
              <a:path w="3470148" h="3374136">
                <a:moveTo>
                  <a:pt x="143256" y="0"/>
                </a:moveTo>
                <a:lnTo>
                  <a:pt x="135636" y="0"/>
                </a:lnTo>
                <a:lnTo>
                  <a:pt x="132587" y="3048"/>
                </a:lnTo>
                <a:lnTo>
                  <a:pt x="132587" y="9143"/>
                </a:lnTo>
                <a:lnTo>
                  <a:pt x="135636" y="12191"/>
                </a:lnTo>
                <a:lnTo>
                  <a:pt x="143256" y="12191"/>
                </a:lnTo>
                <a:lnTo>
                  <a:pt x="144780" y="9143"/>
                </a:lnTo>
                <a:lnTo>
                  <a:pt x="144780" y="3048"/>
                </a:lnTo>
                <a:lnTo>
                  <a:pt x="143256" y="0"/>
                </a:lnTo>
                <a:close/>
              </a:path>
              <a:path w="3470148" h="3374136">
                <a:moveTo>
                  <a:pt x="167640" y="0"/>
                </a:moveTo>
                <a:lnTo>
                  <a:pt x="161544" y="0"/>
                </a:lnTo>
                <a:lnTo>
                  <a:pt x="158496" y="3048"/>
                </a:lnTo>
                <a:lnTo>
                  <a:pt x="158496" y="9143"/>
                </a:lnTo>
                <a:lnTo>
                  <a:pt x="161544" y="12191"/>
                </a:lnTo>
                <a:lnTo>
                  <a:pt x="167640" y="12191"/>
                </a:lnTo>
                <a:lnTo>
                  <a:pt x="170687" y="9143"/>
                </a:lnTo>
                <a:lnTo>
                  <a:pt x="170687" y="3048"/>
                </a:lnTo>
                <a:lnTo>
                  <a:pt x="167640" y="0"/>
                </a:lnTo>
                <a:close/>
              </a:path>
              <a:path w="3470148" h="3374136">
                <a:moveTo>
                  <a:pt x="193548" y="0"/>
                </a:moveTo>
                <a:lnTo>
                  <a:pt x="185928" y="0"/>
                </a:lnTo>
                <a:lnTo>
                  <a:pt x="182880" y="3048"/>
                </a:lnTo>
                <a:lnTo>
                  <a:pt x="182880" y="9143"/>
                </a:lnTo>
                <a:lnTo>
                  <a:pt x="185928" y="12191"/>
                </a:lnTo>
                <a:lnTo>
                  <a:pt x="193548" y="12191"/>
                </a:lnTo>
                <a:lnTo>
                  <a:pt x="196596" y="9143"/>
                </a:lnTo>
                <a:lnTo>
                  <a:pt x="196596" y="3048"/>
                </a:lnTo>
                <a:lnTo>
                  <a:pt x="193548" y="0"/>
                </a:lnTo>
                <a:close/>
              </a:path>
              <a:path w="3470148" h="3374136">
                <a:moveTo>
                  <a:pt x="219456" y="0"/>
                </a:moveTo>
                <a:lnTo>
                  <a:pt x="211836" y="0"/>
                </a:lnTo>
                <a:lnTo>
                  <a:pt x="208787" y="3048"/>
                </a:lnTo>
                <a:lnTo>
                  <a:pt x="208787" y="9143"/>
                </a:lnTo>
                <a:lnTo>
                  <a:pt x="211836" y="12191"/>
                </a:lnTo>
                <a:lnTo>
                  <a:pt x="219456" y="12191"/>
                </a:lnTo>
                <a:lnTo>
                  <a:pt x="220980" y="9143"/>
                </a:lnTo>
                <a:lnTo>
                  <a:pt x="220980" y="3048"/>
                </a:lnTo>
                <a:lnTo>
                  <a:pt x="219456" y="0"/>
                </a:lnTo>
                <a:close/>
              </a:path>
              <a:path w="3470148" h="3374136">
                <a:moveTo>
                  <a:pt x="243840" y="0"/>
                </a:moveTo>
                <a:lnTo>
                  <a:pt x="237744" y="0"/>
                </a:lnTo>
                <a:lnTo>
                  <a:pt x="234696" y="3048"/>
                </a:lnTo>
                <a:lnTo>
                  <a:pt x="234696" y="9143"/>
                </a:lnTo>
                <a:lnTo>
                  <a:pt x="237744" y="12191"/>
                </a:lnTo>
                <a:lnTo>
                  <a:pt x="243840" y="12191"/>
                </a:lnTo>
                <a:lnTo>
                  <a:pt x="246887" y="9143"/>
                </a:lnTo>
                <a:lnTo>
                  <a:pt x="246887" y="3048"/>
                </a:lnTo>
                <a:lnTo>
                  <a:pt x="243840" y="0"/>
                </a:lnTo>
                <a:close/>
              </a:path>
              <a:path w="3470148" h="3374136">
                <a:moveTo>
                  <a:pt x="269748" y="0"/>
                </a:moveTo>
                <a:lnTo>
                  <a:pt x="262128" y="0"/>
                </a:lnTo>
                <a:lnTo>
                  <a:pt x="259080" y="3048"/>
                </a:lnTo>
                <a:lnTo>
                  <a:pt x="259080" y="9143"/>
                </a:lnTo>
                <a:lnTo>
                  <a:pt x="262128" y="12191"/>
                </a:lnTo>
                <a:lnTo>
                  <a:pt x="269748" y="12191"/>
                </a:lnTo>
                <a:lnTo>
                  <a:pt x="272796" y="9143"/>
                </a:lnTo>
                <a:lnTo>
                  <a:pt x="272796" y="3048"/>
                </a:lnTo>
                <a:lnTo>
                  <a:pt x="269748" y="0"/>
                </a:lnTo>
                <a:close/>
              </a:path>
              <a:path w="3470148" h="3374136">
                <a:moveTo>
                  <a:pt x="295656" y="0"/>
                </a:moveTo>
                <a:lnTo>
                  <a:pt x="288036" y="0"/>
                </a:lnTo>
                <a:lnTo>
                  <a:pt x="284988" y="3048"/>
                </a:lnTo>
                <a:lnTo>
                  <a:pt x="284988" y="9143"/>
                </a:lnTo>
                <a:lnTo>
                  <a:pt x="288036" y="12191"/>
                </a:lnTo>
                <a:lnTo>
                  <a:pt x="295656" y="12191"/>
                </a:lnTo>
                <a:lnTo>
                  <a:pt x="297180" y="9143"/>
                </a:lnTo>
                <a:lnTo>
                  <a:pt x="297180" y="3048"/>
                </a:lnTo>
                <a:lnTo>
                  <a:pt x="295656" y="0"/>
                </a:lnTo>
                <a:close/>
              </a:path>
              <a:path w="3470148" h="3374136">
                <a:moveTo>
                  <a:pt x="320040" y="0"/>
                </a:moveTo>
                <a:lnTo>
                  <a:pt x="313944" y="0"/>
                </a:lnTo>
                <a:lnTo>
                  <a:pt x="310896" y="3048"/>
                </a:lnTo>
                <a:lnTo>
                  <a:pt x="310896" y="9143"/>
                </a:lnTo>
                <a:lnTo>
                  <a:pt x="313944" y="12191"/>
                </a:lnTo>
                <a:lnTo>
                  <a:pt x="320040" y="12191"/>
                </a:lnTo>
                <a:lnTo>
                  <a:pt x="323088" y="9143"/>
                </a:lnTo>
                <a:lnTo>
                  <a:pt x="323088" y="3048"/>
                </a:lnTo>
                <a:lnTo>
                  <a:pt x="320040" y="0"/>
                </a:lnTo>
                <a:close/>
              </a:path>
              <a:path w="3470148" h="3374136">
                <a:moveTo>
                  <a:pt x="345948" y="0"/>
                </a:moveTo>
                <a:lnTo>
                  <a:pt x="338328" y="0"/>
                </a:lnTo>
                <a:lnTo>
                  <a:pt x="335280" y="3048"/>
                </a:lnTo>
                <a:lnTo>
                  <a:pt x="335280" y="9143"/>
                </a:lnTo>
                <a:lnTo>
                  <a:pt x="338328" y="12191"/>
                </a:lnTo>
                <a:lnTo>
                  <a:pt x="345948" y="12191"/>
                </a:lnTo>
                <a:lnTo>
                  <a:pt x="348996" y="9143"/>
                </a:lnTo>
                <a:lnTo>
                  <a:pt x="348996" y="3048"/>
                </a:lnTo>
                <a:lnTo>
                  <a:pt x="345948" y="0"/>
                </a:lnTo>
                <a:close/>
              </a:path>
              <a:path w="3470148" h="3374136">
                <a:moveTo>
                  <a:pt x="371856" y="0"/>
                </a:moveTo>
                <a:lnTo>
                  <a:pt x="364236" y="0"/>
                </a:lnTo>
                <a:lnTo>
                  <a:pt x="361188" y="3048"/>
                </a:lnTo>
                <a:lnTo>
                  <a:pt x="361188" y="9143"/>
                </a:lnTo>
                <a:lnTo>
                  <a:pt x="364236" y="12191"/>
                </a:lnTo>
                <a:lnTo>
                  <a:pt x="371856" y="12191"/>
                </a:lnTo>
                <a:lnTo>
                  <a:pt x="373380" y="9143"/>
                </a:lnTo>
                <a:lnTo>
                  <a:pt x="373380" y="3048"/>
                </a:lnTo>
                <a:lnTo>
                  <a:pt x="371856" y="0"/>
                </a:lnTo>
                <a:close/>
              </a:path>
              <a:path w="3470148" h="3374136">
                <a:moveTo>
                  <a:pt x="396240" y="0"/>
                </a:moveTo>
                <a:lnTo>
                  <a:pt x="390144" y="0"/>
                </a:lnTo>
                <a:lnTo>
                  <a:pt x="387096" y="3048"/>
                </a:lnTo>
                <a:lnTo>
                  <a:pt x="387096" y="9143"/>
                </a:lnTo>
                <a:lnTo>
                  <a:pt x="390144" y="12191"/>
                </a:lnTo>
                <a:lnTo>
                  <a:pt x="396240" y="12191"/>
                </a:lnTo>
                <a:lnTo>
                  <a:pt x="399288" y="9143"/>
                </a:lnTo>
                <a:lnTo>
                  <a:pt x="399288" y="3048"/>
                </a:lnTo>
                <a:lnTo>
                  <a:pt x="396240" y="0"/>
                </a:lnTo>
                <a:close/>
              </a:path>
              <a:path w="3470148" h="3374136">
                <a:moveTo>
                  <a:pt x="422148" y="0"/>
                </a:moveTo>
                <a:lnTo>
                  <a:pt x="414528" y="0"/>
                </a:lnTo>
                <a:lnTo>
                  <a:pt x="411480" y="3048"/>
                </a:lnTo>
                <a:lnTo>
                  <a:pt x="411480" y="9143"/>
                </a:lnTo>
                <a:lnTo>
                  <a:pt x="414528" y="12191"/>
                </a:lnTo>
                <a:lnTo>
                  <a:pt x="422148" y="12191"/>
                </a:lnTo>
                <a:lnTo>
                  <a:pt x="425196" y="9143"/>
                </a:lnTo>
                <a:lnTo>
                  <a:pt x="425196" y="3048"/>
                </a:lnTo>
                <a:lnTo>
                  <a:pt x="422148" y="0"/>
                </a:lnTo>
                <a:close/>
              </a:path>
              <a:path w="3470148" h="3374136">
                <a:moveTo>
                  <a:pt x="448056" y="0"/>
                </a:moveTo>
                <a:lnTo>
                  <a:pt x="440436" y="0"/>
                </a:lnTo>
                <a:lnTo>
                  <a:pt x="437388" y="3048"/>
                </a:lnTo>
                <a:lnTo>
                  <a:pt x="437388" y="9143"/>
                </a:lnTo>
                <a:lnTo>
                  <a:pt x="440436" y="12191"/>
                </a:lnTo>
                <a:lnTo>
                  <a:pt x="448056" y="12191"/>
                </a:lnTo>
                <a:lnTo>
                  <a:pt x="449580" y="9143"/>
                </a:lnTo>
                <a:lnTo>
                  <a:pt x="449580" y="3048"/>
                </a:lnTo>
                <a:lnTo>
                  <a:pt x="448056" y="0"/>
                </a:lnTo>
                <a:close/>
              </a:path>
              <a:path w="3470148" h="3374136">
                <a:moveTo>
                  <a:pt x="472440" y="0"/>
                </a:moveTo>
                <a:lnTo>
                  <a:pt x="466344" y="0"/>
                </a:lnTo>
                <a:lnTo>
                  <a:pt x="463296" y="3048"/>
                </a:lnTo>
                <a:lnTo>
                  <a:pt x="463296" y="9143"/>
                </a:lnTo>
                <a:lnTo>
                  <a:pt x="466344" y="12191"/>
                </a:lnTo>
                <a:lnTo>
                  <a:pt x="472440" y="12191"/>
                </a:lnTo>
                <a:lnTo>
                  <a:pt x="475488" y="9143"/>
                </a:lnTo>
                <a:lnTo>
                  <a:pt x="475488" y="3048"/>
                </a:lnTo>
                <a:lnTo>
                  <a:pt x="472440" y="0"/>
                </a:lnTo>
                <a:close/>
              </a:path>
              <a:path w="3470148" h="3374136">
                <a:moveTo>
                  <a:pt x="498348" y="0"/>
                </a:moveTo>
                <a:lnTo>
                  <a:pt x="490728" y="0"/>
                </a:lnTo>
                <a:lnTo>
                  <a:pt x="487680" y="3048"/>
                </a:lnTo>
                <a:lnTo>
                  <a:pt x="487680" y="9143"/>
                </a:lnTo>
                <a:lnTo>
                  <a:pt x="490728" y="12191"/>
                </a:lnTo>
                <a:lnTo>
                  <a:pt x="498348" y="12191"/>
                </a:lnTo>
                <a:lnTo>
                  <a:pt x="501396" y="9143"/>
                </a:lnTo>
                <a:lnTo>
                  <a:pt x="501396" y="3048"/>
                </a:lnTo>
                <a:lnTo>
                  <a:pt x="498348" y="0"/>
                </a:lnTo>
                <a:close/>
              </a:path>
              <a:path w="3470148" h="3374136">
                <a:moveTo>
                  <a:pt x="524256" y="0"/>
                </a:moveTo>
                <a:lnTo>
                  <a:pt x="516636" y="0"/>
                </a:lnTo>
                <a:lnTo>
                  <a:pt x="513588" y="3048"/>
                </a:lnTo>
                <a:lnTo>
                  <a:pt x="513588" y="9143"/>
                </a:lnTo>
                <a:lnTo>
                  <a:pt x="516636" y="12191"/>
                </a:lnTo>
                <a:lnTo>
                  <a:pt x="524256" y="12191"/>
                </a:lnTo>
                <a:lnTo>
                  <a:pt x="525780" y="9143"/>
                </a:lnTo>
                <a:lnTo>
                  <a:pt x="525780" y="3048"/>
                </a:lnTo>
                <a:lnTo>
                  <a:pt x="524256" y="0"/>
                </a:lnTo>
                <a:close/>
              </a:path>
              <a:path w="3470148" h="3374136">
                <a:moveTo>
                  <a:pt x="548640" y="0"/>
                </a:moveTo>
                <a:lnTo>
                  <a:pt x="542544" y="0"/>
                </a:lnTo>
                <a:lnTo>
                  <a:pt x="539496" y="3048"/>
                </a:lnTo>
                <a:lnTo>
                  <a:pt x="539496" y="9143"/>
                </a:lnTo>
                <a:lnTo>
                  <a:pt x="542544" y="12191"/>
                </a:lnTo>
                <a:lnTo>
                  <a:pt x="548640" y="12191"/>
                </a:lnTo>
                <a:lnTo>
                  <a:pt x="551688" y="9143"/>
                </a:lnTo>
                <a:lnTo>
                  <a:pt x="551688" y="3048"/>
                </a:lnTo>
                <a:lnTo>
                  <a:pt x="548640" y="0"/>
                </a:lnTo>
                <a:close/>
              </a:path>
              <a:path w="3470148" h="3374136">
                <a:moveTo>
                  <a:pt x="574548" y="0"/>
                </a:moveTo>
                <a:lnTo>
                  <a:pt x="566928" y="0"/>
                </a:lnTo>
                <a:lnTo>
                  <a:pt x="565404" y="3048"/>
                </a:lnTo>
                <a:lnTo>
                  <a:pt x="565404" y="9143"/>
                </a:lnTo>
                <a:lnTo>
                  <a:pt x="566928" y="12191"/>
                </a:lnTo>
                <a:lnTo>
                  <a:pt x="574548" y="12191"/>
                </a:lnTo>
                <a:lnTo>
                  <a:pt x="577596" y="9143"/>
                </a:lnTo>
                <a:lnTo>
                  <a:pt x="577596" y="3048"/>
                </a:lnTo>
                <a:lnTo>
                  <a:pt x="574548" y="0"/>
                </a:lnTo>
                <a:close/>
              </a:path>
              <a:path w="3470148" h="3374136">
                <a:moveTo>
                  <a:pt x="600456" y="0"/>
                </a:moveTo>
                <a:lnTo>
                  <a:pt x="592836" y="0"/>
                </a:lnTo>
                <a:lnTo>
                  <a:pt x="589788" y="3048"/>
                </a:lnTo>
                <a:lnTo>
                  <a:pt x="589788" y="9143"/>
                </a:lnTo>
                <a:lnTo>
                  <a:pt x="592836" y="12191"/>
                </a:lnTo>
                <a:lnTo>
                  <a:pt x="600456" y="12191"/>
                </a:lnTo>
                <a:lnTo>
                  <a:pt x="603504" y="9143"/>
                </a:lnTo>
                <a:lnTo>
                  <a:pt x="603504" y="3048"/>
                </a:lnTo>
                <a:lnTo>
                  <a:pt x="600456" y="0"/>
                </a:lnTo>
                <a:close/>
              </a:path>
              <a:path w="3470148" h="3374136">
                <a:moveTo>
                  <a:pt x="624840" y="0"/>
                </a:moveTo>
                <a:lnTo>
                  <a:pt x="618744" y="0"/>
                </a:lnTo>
                <a:lnTo>
                  <a:pt x="615696" y="3048"/>
                </a:lnTo>
                <a:lnTo>
                  <a:pt x="615696" y="9143"/>
                </a:lnTo>
                <a:lnTo>
                  <a:pt x="618744" y="12191"/>
                </a:lnTo>
                <a:lnTo>
                  <a:pt x="624840" y="12191"/>
                </a:lnTo>
                <a:lnTo>
                  <a:pt x="627888" y="9143"/>
                </a:lnTo>
                <a:lnTo>
                  <a:pt x="627888" y="3048"/>
                </a:lnTo>
                <a:lnTo>
                  <a:pt x="624840" y="0"/>
                </a:lnTo>
                <a:close/>
              </a:path>
              <a:path w="3470148" h="3374136">
                <a:moveTo>
                  <a:pt x="650748" y="0"/>
                </a:moveTo>
                <a:lnTo>
                  <a:pt x="643128" y="0"/>
                </a:lnTo>
                <a:lnTo>
                  <a:pt x="641604" y="3048"/>
                </a:lnTo>
                <a:lnTo>
                  <a:pt x="641604" y="9143"/>
                </a:lnTo>
                <a:lnTo>
                  <a:pt x="643128" y="12191"/>
                </a:lnTo>
                <a:lnTo>
                  <a:pt x="650748" y="12191"/>
                </a:lnTo>
                <a:lnTo>
                  <a:pt x="653796" y="9143"/>
                </a:lnTo>
                <a:lnTo>
                  <a:pt x="653796" y="3048"/>
                </a:lnTo>
                <a:lnTo>
                  <a:pt x="650748" y="0"/>
                </a:lnTo>
                <a:close/>
              </a:path>
              <a:path w="3470148" h="3374136">
                <a:moveTo>
                  <a:pt x="676656" y="0"/>
                </a:moveTo>
                <a:lnTo>
                  <a:pt x="669036" y="0"/>
                </a:lnTo>
                <a:lnTo>
                  <a:pt x="665988" y="3048"/>
                </a:lnTo>
                <a:lnTo>
                  <a:pt x="665988" y="9143"/>
                </a:lnTo>
                <a:lnTo>
                  <a:pt x="669036" y="12191"/>
                </a:lnTo>
                <a:lnTo>
                  <a:pt x="676656" y="12191"/>
                </a:lnTo>
                <a:lnTo>
                  <a:pt x="679704" y="9143"/>
                </a:lnTo>
                <a:lnTo>
                  <a:pt x="679704" y="3048"/>
                </a:lnTo>
                <a:lnTo>
                  <a:pt x="676656" y="0"/>
                </a:lnTo>
                <a:close/>
              </a:path>
              <a:path w="3470148" h="3374136">
                <a:moveTo>
                  <a:pt x="701040" y="0"/>
                </a:moveTo>
                <a:lnTo>
                  <a:pt x="694944" y="0"/>
                </a:lnTo>
                <a:lnTo>
                  <a:pt x="691896" y="3048"/>
                </a:lnTo>
                <a:lnTo>
                  <a:pt x="691896" y="9143"/>
                </a:lnTo>
                <a:lnTo>
                  <a:pt x="694944" y="12191"/>
                </a:lnTo>
                <a:lnTo>
                  <a:pt x="701040" y="12191"/>
                </a:lnTo>
                <a:lnTo>
                  <a:pt x="704088" y="9143"/>
                </a:lnTo>
                <a:lnTo>
                  <a:pt x="704088" y="3048"/>
                </a:lnTo>
                <a:lnTo>
                  <a:pt x="701040" y="0"/>
                </a:lnTo>
                <a:close/>
              </a:path>
              <a:path w="3470148" h="3374136">
                <a:moveTo>
                  <a:pt x="726948" y="0"/>
                </a:moveTo>
                <a:lnTo>
                  <a:pt x="719328" y="0"/>
                </a:lnTo>
                <a:lnTo>
                  <a:pt x="717804" y="3048"/>
                </a:lnTo>
                <a:lnTo>
                  <a:pt x="717804" y="9143"/>
                </a:lnTo>
                <a:lnTo>
                  <a:pt x="719328" y="12191"/>
                </a:lnTo>
                <a:lnTo>
                  <a:pt x="726948" y="12191"/>
                </a:lnTo>
                <a:lnTo>
                  <a:pt x="729996" y="9143"/>
                </a:lnTo>
                <a:lnTo>
                  <a:pt x="729996" y="3048"/>
                </a:lnTo>
                <a:lnTo>
                  <a:pt x="726948" y="0"/>
                </a:lnTo>
                <a:close/>
              </a:path>
              <a:path w="3470148" h="3374136">
                <a:moveTo>
                  <a:pt x="752856" y="0"/>
                </a:moveTo>
                <a:lnTo>
                  <a:pt x="745236" y="0"/>
                </a:lnTo>
                <a:lnTo>
                  <a:pt x="742188" y="3048"/>
                </a:lnTo>
                <a:lnTo>
                  <a:pt x="742188" y="9143"/>
                </a:lnTo>
                <a:lnTo>
                  <a:pt x="745236" y="12191"/>
                </a:lnTo>
                <a:lnTo>
                  <a:pt x="752856" y="12191"/>
                </a:lnTo>
                <a:lnTo>
                  <a:pt x="755904" y="9143"/>
                </a:lnTo>
                <a:lnTo>
                  <a:pt x="755904" y="3048"/>
                </a:lnTo>
                <a:lnTo>
                  <a:pt x="752856" y="0"/>
                </a:lnTo>
                <a:close/>
              </a:path>
              <a:path w="3470148" h="3374136">
                <a:moveTo>
                  <a:pt x="777240" y="0"/>
                </a:moveTo>
                <a:lnTo>
                  <a:pt x="771144" y="0"/>
                </a:lnTo>
                <a:lnTo>
                  <a:pt x="768096" y="3048"/>
                </a:lnTo>
                <a:lnTo>
                  <a:pt x="768096" y="9143"/>
                </a:lnTo>
                <a:lnTo>
                  <a:pt x="771144" y="12191"/>
                </a:lnTo>
                <a:lnTo>
                  <a:pt x="777240" y="12191"/>
                </a:lnTo>
                <a:lnTo>
                  <a:pt x="780288" y="9143"/>
                </a:lnTo>
                <a:lnTo>
                  <a:pt x="780288" y="3048"/>
                </a:lnTo>
                <a:lnTo>
                  <a:pt x="777240" y="0"/>
                </a:lnTo>
                <a:close/>
              </a:path>
              <a:path w="3470148" h="3374136">
                <a:moveTo>
                  <a:pt x="803148" y="0"/>
                </a:moveTo>
                <a:lnTo>
                  <a:pt x="795528" y="0"/>
                </a:lnTo>
                <a:lnTo>
                  <a:pt x="794004" y="3048"/>
                </a:lnTo>
                <a:lnTo>
                  <a:pt x="794004" y="9143"/>
                </a:lnTo>
                <a:lnTo>
                  <a:pt x="795528" y="12191"/>
                </a:lnTo>
                <a:lnTo>
                  <a:pt x="803148" y="12191"/>
                </a:lnTo>
                <a:lnTo>
                  <a:pt x="806196" y="9143"/>
                </a:lnTo>
                <a:lnTo>
                  <a:pt x="806196" y="3048"/>
                </a:lnTo>
                <a:lnTo>
                  <a:pt x="803148" y="0"/>
                </a:lnTo>
                <a:close/>
              </a:path>
              <a:path w="3470148" h="3374136">
                <a:moveTo>
                  <a:pt x="829056" y="0"/>
                </a:moveTo>
                <a:lnTo>
                  <a:pt x="821436" y="0"/>
                </a:lnTo>
                <a:lnTo>
                  <a:pt x="818388" y="3048"/>
                </a:lnTo>
                <a:lnTo>
                  <a:pt x="818388" y="9143"/>
                </a:lnTo>
                <a:lnTo>
                  <a:pt x="821436" y="12191"/>
                </a:lnTo>
                <a:lnTo>
                  <a:pt x="829056" y="12191"/>
                </a:lnTo>
                <a:lnTo>
                  <a:pt x="832104" y="9143"/>
                </a:lnTo>
                <a:lnTo>
                  <a:pt x="832104" y="3048"/>
                </a:lnTo>
                <a:lnTo>
                  <a:pt x="829056" y="0"/>
                </a:lnTo>
                <a:close/>
              </a:path>
              <a:path w="3470148" h="3374136">
                <a:moveTo>
                  <a:pt x="853440" y="0"/>
                </a:moveTo>
                <a:lnTo>
                  <a:pt x="847344" y="0"/>
                </a:lnTo>
                <a:lnTo>
                  <a:pt x="844296" y="3048"/>
                </a:lnTo>
                <a:lnTo>
                  <a:pt x="844296" y="9143"/>
                </a:lnTo>
                <a:lnTo>
                  <a:pt x="847344" y="12191"/>
                </a:lnTo>
                <a:lnTo>
                  <a:pt x="853440" y="12191"/>
                </a:lnTo>
                <a:lnTo>
                  <a:pt x="856488" y="9143"/>
                </a:lnTo>
                <a:lnTo>
                  <a:pt x="856488" y="3048"/>
                </a:lnTo>
                <a:lnTo>
                  <a:pt x="853440" y="0"/>
                </a:lnTo>
                <a:close/>
              </a:path>
              <a:path w="3470148" h="3374136">
                <a:moveTo>
                  <a:pt x="879348" y="0"/>
                </a:moveTo>
                <a:lnTo>
                  <a:pt x="871728" y="0"/>
                </a:lnTo>
                <a:lnTo>
                  <a:pt x="870204" y="3048"/>
                </a:lnTo>
                <a:lnTo>
                  <a:pt x="870204" y="9143"/>
                </a:lnTo>
                <a:lnTo>
                  <a:pt x="871728" y="12191"/>
                </a:lnTo>
                <a:lnTo>
                  <a:pt x="879348" y="12191"/>
                </a:lnTo>
                <a:lnTo>
                  <a:pt x="882396" y="9143"/>
                </a:lnTo>
                <a:lnTo>
                  <a:pt x="882396" y="3048"/>
                </a:lnTo>
                <a:lnTo>
                  <a:pt x="879348" y="0"/>
                </a:lnTo>
                <a:close/>
              </a:path>
              <a:path w="3470148" h="3374136">
                <a:moveTo>
                  <a:pt x="905256" y="0"/>
                </a:moveTo>
                <a:lnTo>
                  <a:pt x="897636" y="0"/>
                </a:lnTo>
                <a:lnTo>
                  <a:pt x="894588" y="3048"/>
                </a:lnTo>
                <a:lnTo>
                  <a:pt x="894588" y="9143"/>
                </a:lnTo>
                <a:lnTo>
                  <a:pt x="897636" y="12191"/>
                </a:lnTo>
                <a:lnTo>
                  <a:pt x="905256" y="12191"/>
                </a:lnTo>
                <a:lnTo>
                  <a:pt x="908304" y="9143"/>
                </a:lnTo>
                <a:lnTo>
                  <a:pt x="908304" y="3048"/>
                </a:lnTo>
                <a:lnTo>
                  <a:pt x="905256" y="0"/>
                </a:lnTo>
                <a:close/>
              </a:path>
              <a:path w="3470148" h="3374136">
                <a:moveTo>
                  <a:pt x="929640" y="0"/>
                </a:moveTo>
                <a:lnTo>
                  <a:pt x="923544" y="0"/>
                </a:lnTo>
                <a:lnTo>
                  <a:pt x="920496" y="3048"/>
                </a:lnTo>
                <a:lnTo>
                  <a:pt x="920496" y="9143"/>
                </a:lnTo>
                <a:lnTo>
                  <a:pt x="923544" y="12191"/>
                </a:lnTo>
                <a:lnTo>
                  <a:pt x="929640" y="12191"/>
                </a:lnTo>
                <a:lnTo>
                  <a:pt x="932688" y="9143"/>
                </a:lnTo>
                <a:lnTo>
                  <a:pt x="932688" y="3048"/>
                </a:lnTo>
                <a:lnTo>
                  <a:pt x="929640" y="0"/>
                </a:lnTo>
                <a:close/>
              </a:path>
              <a:path w="3470148" h="3374136">
                <a:moveTo>
                  <a:pt x="955548" y="0"/>
                </a:moveTo>
                <a:lnTo>
                  <a:pt x="947928" y="0"/>
                </a:lnTo>
                <a:lnTo>
                  <a:pt x="946404" y="3048"/>
                </a:lnTo>
                <a:lnTo>
                  <a:pt x="946404" y="9143"/>
                </a:lnTo>
                <a:lnTo>
                  <a:pt x="947928" y="12191"/>
                </a:lnTo>
                <a:lnTo>
                  <a:pt x="955548" y="12191"/>
                </a:lnTo>
                <a:lnTo>
                  <a:pt x="958596" y="9143"/>
                </a:lnTo>
                <a:lnTo>
                  <a:pt x="958596" y="3048"/>
                </a:lnTo>
                <a:lnTo>
                  <a:pt x="955548" y="0"/>
                </a:lnTo>
                <a:close/>
              </a:path>
              <a:path w="3470148" h="3374136">
                <a:moveTo>
                  <a:pt x="981456" y="0"/>
                </a:moveTo>
                <a:lnTo>
                  <a:pt x="973836" y="0"/>
                </a:lnTo>
                <a:lnTo>
                  <a:pt x="970788" y="3048"/>
                </a:lnTo>
                <a:lnTo>
                  <a:pt x="970788" y="9143"/>
                </a:lnTo>
                <a:lnTo>
                  <a:pt x="973836" y="12191"/>
                </a:lnTo>
                <a:lnTo>
                  <a:pt x="981456" y="12191"/>
                </a:lnTo>
                <a:lnTo>
                  <a:pt x="984504" y="9143"/>
                </a:lnTo>
                <a:lnTo>
                  <a:pt x="984504" y="3048"/>
                </a:lnTo>
                <a:lnTo>
                  <a:pt x="981456" y="0"/>
                </a:lnTo>
                <a:close/>
              </a:path>
              <a:path w="3470148" h="3374136">
                <a:moveTo>
                  <a:pt x="1005840" y="0"/>
                </a:moveTo>
                <a:lnTo>
                  <a:pt x="999744" y="0"/>
                </a:lnTo>
                <a:lnTo>
                  <a:pt x="996696" y="3048"/>
                </a:lnTo>
                <a:lnTo>
                  <a:pt x="996696" y="9143"/>
                </a:lnTo>
                <a:lnTo>
                  <a:pt x="999744" y="12191"/>
                </a:lnTo>
                <a:lnTo>
                  <a:pt x="1005840" y="12191"/>
                </a:lnTo>
                <a:lnTo>
                  <a:pt x="1008888" y="9143"/>
                </a:lnTo>
                <a:lnTo>
                  <a:pt x="1008888" y="3048"/>
                </a:lnTo>
                <a:lnTo>
                  <a:pt x="1005840" y="0"/>
                </a:lnTo>
                <a:close/>
              </a:path>
              <a:path w="3470148" h="3374136">
                <a:moveTo>
                  <a:pt x="1031748" y="0"/>
                </a:moveTo>
                <a:lnTo>
                  <a:pt x="1025652" y="0"/>
                </a:lnTo>
                <a:lnTo>
                  <a:pt x="1022604" y="3048"/>
                </a:lnTo>
                <a:lnTo>
                  <a:pt x="1022604" y="9143"/>
                </a:lnTo>
                <a:lnTo>
                  <a:pt x="1025652" y="12191"/>
                </a:lnTo>
                <a:lnTo>
                  <a:pt x="1031748" y="12191"/>
                </a:lnTo>
                <a:lnTo>
                  <a:pt x="1034796" y="9143"/>
                </a:lnTo>
                <a:lnTo>
                  <a:pt x="1034796" y="3048"/>
                </a:lnTo>
                <a:lnTo>
                  <a:pt x="1031748" y="0"/>
                </a:lnTo>
                <a:close/>
              </a:path>
              <a:path w="3470148" h="3374136">
                <a:moveTo>
                  <a:pt x="1057656" y="0"/>
                </a:moveTo>
                <a:lnTo>
                  <a:pt x="1050036" y="0"/>
                </a:lnTo>
                <a:lnTo>
                  <a:pt x="1046988" y="3048"/>
                </a:lnTo>
                <a:lnTo>
                  <a:pt x="1046988" y="9143"/>
                </a:lnTo>
                <a:lnTo>
                  <a:pt x="1050036" y="12191"/>
                </a:lnTo>
                <a:lnTo>
                  <a:pt x="1057656" y="12191"/>
                </a:lnTo>
                <a:lnTo>
                  <a:pt x="1060704" y="9143"/>
                </a:lnTo>
                <a:lnTo>
                  <a:pt x="1060704" y="3048"/>
                </a:lnTo>
                <a:lnTo>
                  <a:pt x="1057656" y="0"/>
                </a:lnTo>
                <a:close/>
              </a:path>
              <a:path w="3470148" h="3374136">
                <a:moveTo>
                  <a:pt x="1082040" y="0"/>
                </a:moveTo>
                <a:lnTo>
                  <a:pt x="1075944" y="0"/>
                </a:lnTo>
                <a:lnTo>
                  <a:pt x="1072896" y="3048"/>
                </a:lnTo>
                <a:lnTo>
                  <a:pt x="1072896" y="9143"/>
                </a:lnTo>
                <a:lnTo>
                  <a:pt x="1075944" y="12191"/>
                </a:lnTo>
                <a:lnTo>
                  <a:pt x="1082040" y="12191"/>
                </a:lnTo>
                <a:lnTo>
                  <a:pt x="1085088" y="9143"/>
                </a:lnTo>
                <a:lnTo>
                  <a:pt x="1085088" y="3048"/>
                </a:lnTo>
                <a:lnTo>
                  <a:pt x="1082040" y="0"/>
                </a:lnTo>
                <a:close/>
              </a:path>
              <a:path w="3470148" h="3374136">
                <a:moveTo>
                  <a:pt x="1107948" y="0"/>
                </a:moveTo>
                <a:lnTo>
                  <a:pt x="1101852" y="0"/>
                </a:lnTo>
                <a:lnTo>
                  <a:pt x="1098804" y="3048"/>
                </a:lnTo>
                <a:lnTo>
                  <a:pt x="1098804" y="9143"/>
                </a:lnTo>
                <a:lnTo>
                  <a:pt x="1101852" y="12191"/>
                </a:lnTo>
                <a:lnTo>
                  <a:pt x="1107948" y="12191"/>
                </a:lnTo>
                <a:lnTo>
                  <a:pt x="1110996" y="9143"/>
                </a:lnTo>
                <a:lnTo>
                  <a:pt x="1110996" y="3048"/>
                </a:lnTo>
                <a:lnTo>
                  <a:pt x="1107948" y="0"/>
                </a:lnTo>
                <a:close/>
              </a:path>
              <a:path w="3470148" h="3374136">
                <a:moveTo>
                  <a:pt x="1133856" y="0"/>
                </a:moveTo>
                <a:lnTo>
                  <a:pt x="1126236" y="0"/>
                </a:lnTo>
                <a:lnTo>
                  <a:pt x="1123188" y="3048"/>
                </a:lnTo>
                <a:lnTo>
                  <a:pt x="1123188" y="9143"/>
                </a:lnTo>
                <a:lnTo>
                  <a:pt x="1126236" y="12191"/>
                </a:lnTo>
                <a:lnTo>
                  <a:pt x="1133856" y="12191"/>
                </a:lnTo>
                <a:lnTo>
                  <a:pt x="1136904" y="9143"/>
                </a:lnTo>
                <a:lnTo>
                  <a:pt x="1136904" y="3048"/>
                </a:lnTo>
                <a:lnTo>
                  <a:pt x="1133856" y="0"/>
                </a:lnTo>
                <a:close/>
              </a:path>
              <a:path w="3470148" h="3374136">
                <a:moveTo>
                  <a:pt x="1159764" y="0"/>
                </a:moveTo>
                <a:lnTo>
                  <a:pt x="1152144" y="0"/>
                </a:lnTo>
                <a:lnTo>
                  <a:pt x="1149096" y="3048"/>
                </a:lnTo>
                <a:lnTo>
                  <a:pt x="1149096" y="9143"/>
                </a:lnTo>
                <a:lnTo>
                  <a:pt x="1152144" y="12191"/>
                </a:lnTo>
                <a:lnTo>
                  <a:pt x="1159764" y="12191"/>
                </a:lnTo>
                <a:lnTo>
                  <a:pt x="1161288" y="9143"/>
                </a:lnTo>
                <a:lnTo>
                  <a:pt x="1161288" y="3048"/>
                </a:lnTo>
                <a:lnTo>
                  <a:pt x="1159764" y="0"/>
                </a:lnTo>
                <a:close/>
              </a:path>
              <a:path w="3470148" h="3374136">
                <a:moveTo>
                  <a:pt x="1184148" y="0"/>
                </a:moveTo>
                <a:lnTo>
                  <a:pt x="1178052" y="0"/>
                </a:lnTo>
                <a:lnTo>
                  <a:pt x="1175004" y="3048"/>
                </a:lnTo>
                <a:lnTo>
                  <a:pt x="1175004" y="9143"/>
                </a:lnTo>
                <a:lnTo>
                  <a:pt x="1178052" y="12191"/>
                </a:lnTo>
                <a:lnTo>
                  <a:pt x="1184148" y="12191"/>
                </a:lnTo>
                <a:lnTo>
                  <a:pt x="1187196" y="9143"/>
                </a:lnTo>
                <a:lnTo>
                  <a:pt x="1187196" y="3048"/>
                </a:lnTo>
                <a:lnTo>
                  <a:pt x="1184148" y="0"/>
                </a:lnTo>
                <a:close/>
              </a:path>
              <a:path w="3470148" h="3374136">
                <a:moveTo>
                  <a:pt x="1210056" y="0"/>
                </a:moveTo>
                <a:lnTo>
                  <a:pt x="1202436" y="0"/>
                </a:lnTo>
                <a:lnTo>
                  <a:pt x="1199388" y="3048"/>
                </a:lnTo>
                <a:lnTo>
                  <a:pt x="1199388" y="9143"/>
                </a:lnTo>
                <a:lnTo>
                  <a:pt x="1202436" y="12191"/>
                </a:lnTo>
                <a:lnTo>
                  <a:pt x="1210056" y="12191"/>
                </a:lnTo>
                <a:lnTo>
                  <a:pt x="1213104" y="9143"/>
                </a:lnTo>
                <a:lnTo>
                  <a:pt x="1213104" y="3048"/>
                </a:lnTo>
                <a:lnTo>
                  <a:pt x="1210056" y="0"/>
                </a:lnTo>
                <a:close/>
              </a:path>
              <a:path w="3470148" h="3374136">
                <a:moveTo>
                  <a:pt x="1235964" y="0"/>
                </a:moveTo>
                <a:lnTo>
                  <a:pt x="1228344" y="0"/>
                </a:lnTo>
                <a:lnTo>
                  <a:pt x="1225296" y="3048"/>
                </a:lnTo>
                <a:lnTo>
                  <a:pt x="1225296" y="9143"/>
                </a:lnTo>
                <a:lnTo>
                  <a:pt x="1228344" y="12191"/>
                </a:lnTo>
                <a:lnTo>
                  <a:pt x="1235964" y="12191"/>
                </a:lnTo>
                <a:lnTo>
                  <a:pt x="1237488" y="9143"/>
                </a:lnTo>
                <a:lnTo>
                  <a:pt x="1237488" y="3048"/>
                </a:lnTo>
                <a:lnTo>
                  <a:pt x="1235964" y="0"/>
                </a:lnTo>
                <a:close/>
              </a:path>
              <a:path w="3470148" h="3374136">
                <a:moveTo>
                  <a:pt x="1260348" y="0"/>
                </a:moveTo>
                <a:lnTo>
                  <a:pt x="1254252" y="0"/>
                </a:lnTo>
                <a:lnTo>
                  <a:pt x="1251204" y="3048"/>
                </a:lnTo>
                <a:lnTo>
                  <a:pt x="1251204" y="9143"/>
                </a:lnTo>
                <a:lnTo>
                  <a:pt x="1254252" y="12191"/>
                </a:lnTo>
                <a:lnTo>
                  <a:pt x="1260348" y="12191"/>
                </a:lnTo>
                <a:lnTo>
                  <a:pt x="1263396" y="9143"/>
                </a:lnTo>
                <a:lnTo>
                  <a:pt x="1263396" y="3048"/>
                </a:lnTo>
                <a:lnTo>
                  <a:pt x="1260348" y="0"/>
                </a:lnTo>
                <a:close/>
              </a:path>
              <a:path w="3470148" h="3374136">
                <a:moveTo>
                  <a:pt x="1286256" y="0"/>
                </a:moveTo>
                <a:lnTo>
                  <a:pt x="1278636" y="0"/>
                </a:lnTo>
                <a:lnTo>
                  <a:pt x="1275588" y="3048"/>
                </a:lnTo>
                <a:lnTo>
                  <a:pt x="1275588" y="9143"/>
                </a:lnTo>
                <a:lnTo>
                  <a:pt x="1278636" y="12191"/>
                </a:lnTo>
                <a:lnTo>
                  <a:pt x="1286256" y="12191"/>
                </a:lnTo>
                <a:lnTo>
                  <a:pt x="1289304" y="9143"/>
                </a:lnTo>
                <a:lnTo>
                  <a:pt x="1289304" y="3048"/>
                </a:lnTo>
                <a:lnTo>
                  <a:pt x="1286256" y="0"/>
                </a:lnTo>
                <a:close/>
              </a:path>
              <a:path w="3470148" h="3374136">
                <a:moveTo>
                  <a:pt x="1312164" y="0"/>
                </a:moveTo>
                <a:lnTo>
                  <a:pt x="1304544" y="0"/>
                </a:lnTo>
                <a:lnTo>
                  <a:pt x="1301496" y="3048"/>
                </a:lnTo>
                <a:lnTo>
                  <a:pt x="1301496" y="9143"/>
                </a:lnTo>
                <a:lnTo>
                  <a:pt x="1304544" y="12191"/>
                </a:lnTo>
                <a:lnTo>
                  <a:pt x="1312164" y="12191"/>
                </a:lnTo>
                <a:lnTo>
                  <a:pt x="1313688" y="9143"/>
                </a:lnTo>
                <a:lnTo>
                  <a:pt x="1313688" y="3048"/>
                </a:lnTo>
                <a:lnTo>
                  <a:pt x="1312164" y="0"/>
                </a:lnTo>
                <a:close/>
              </a:path>
              <a:path w="3470148" h="3374136">
                <a:moveTo>
                  <a:pt x="1336548" y="0"/>
                </a:moveTo>
                <a:lnTo>
                  <a:pt x="1330452" y="0"/>
                </a:lnTo>
                <a:lnTo>
                  <a:pt x="1327404" y="3048"/>
                </a:lnTo>
                <a:lnTo>
                  <a:pt x="1327404" y="9143"/>
                </a:lnTo>
                <a:lnTo>
                  <a:pt x="1330452" y="12191"/>
                </a:lnTo>
                <a:lnTo>
                  <a:pt x="1336548" y="12191"/>
                </a:lnTo>
                <a:lnTo>
                  <a:pt x="1339596" y="9143"/>
                </a:lnTo>
                <a:lnTo>
                  <a:pt x="1339596" y="3048"/>
                </a:lnTo>
                <a:lnTo>
                  <a:pt x="1336548" y="0"/>
                </a:lnTo>
                <a:close/>
              </a:path>
              <a:path w="3470148" h="3374136">
                <a:moveTo>
                  <a:pt x="1362456" y="0"/>
                </a:moveTo>
                <a:lnTo>
                  <a:pt x="1354836" y="0"/>
                </a:lnTo>
                <a:lnTo>
                  <a:pt x="1351788" y="3048"/>
                </a:lnTo>
                <a:lnTo>
                  <a:pt x="1351788" y="9143"/>
                </a:lnTo>
                <a:lnTo>
                  <a:pt x="1354836" y="12191"/>
                </a:lnTo>
                <a:lnTo>
                  <a:pt x="1362456" y="12191"/>
                </a:lnTo>
                <a:lnTo>
                  <a:pt x="1365504" y="9143"/>
                </a:lnTo>
                <a:lnTo>
                  <a:pt x="1365504" y="3048"/>
                </a:lnTo>
                <a:lnTo>
                  <a:pt x="1362456" y="0"/>
                </a:lnTo>
                <a:close/>
              </a:path>
              <a:path w="3470148" h="3374136">
                <a:moveTo>
                  <a:pt x="1388364" y="0"/>
                </a:moveTo>
                <a:lnTo>
                  <a:pt x="1380744" y="0"/>
                </a:lnTo>
                <a:lnTo>
                  <a:pt x="1377696" y="3048"/>
                </a:lnTo>
                <a:lnTo>
                  <a:pt x="1377696" y="9143"/>
                </a:lnTo>
                <a:lnTo>
                  <a:pt x="1380744" y="12191"/>
                </a:lnTo>
                <a:lnTo>
                  <a:pt x="1388364" y="12191"/>
                </a:lnTo>
                <a:lnTo>
                  <a:pt x="1389888" y="9143"/>
                </a:lnTo>
                <a:lnTo>
                  <a:pt x="1389888" y="3048"/>
                </a:lnTo>
                <a:lnTo>
                  <a:pt x="1388364" y="0"/>
                </a:lnTo>
                <a:close/>
              </a:path>
              <a:path w="3470148" h="3374136">
                <a:moveTo>
                  <a:pt x="1412748" y="0"/>
                </a:moveTo>
                <a:lnTo>
                  <a:pt x="1406652" y="0"/>
                </a:lnTo>
                <a:lnTo>
                  <a:pt x="1403604" y="3048"/>
                </a:lnTo>
                <a:lnTo>
                  <a:pt x="1403604" y="9143"/>
                </a:lnTo>
                <a:lnTo>
                  <a:pt x="1406652" y="12191"/>
                </a:lnTo>
                <a:lnTo>
                  <a:pt x="1412748" y="12191"/>
                </a:lnTo>
                <a:lnTo>
                  <a:pt x="1415796" y="9143"/>
                </a:lnTo>
                <a:lnTo>
                  <a:pt x="1415796" y="3048"/>
                </a:lnTo>
                <a:lnTo>
                  <a:pt x="1412748" y="0"/>
                </a:lnTo>
                <a:close/>
              </a:path>
              <a:path w="3470148" h="3374136">
                <a:moveTo>
                  <a:pt x="1438656" y="0"/>
                </a:moveTo>
                <a:lnTo>
                  <a:pt x="1431036" y="0"/>
                </a:lnTo>
                <a:lnTo>
                  <a:pt x="1427988" y="3048"/>
                </a:lnTo>
                <a:lnTo>
                  <a:pt x="1427988" y="9143"/>
                </a:lnTo>
                <a:lnTo>
                  <a:pt x="1431036" y="12191"/>
                </a:lnTo>
                <a:lnTo>
                  <a:pt x="1438656" y="12191"/>
                </a:lnTo>
                <a:lnTo>
                  <a:pt x="1441704" y="9143"/>
                </a:lnTo>
                <a:lnTo>
                  <a:pt x="1441704" y="3048"/>
                </a:lnTo>
                <a:lnTo>
                  <a:pt x="1438656" y="0"/>
                </a:lnTo>
                <a:close/>
              </a:path>
              <a:path w="3470148" h="3374136">
                <a:moveTo>
                  <a:pt x="1464564" y="0"/>
                </a:moveTo>
                <a:lnTo>
                  <a:pt x="1456944" y="0"/>
                </a:lnTo>
                <a:lnTo>
                  <a:pt x="1453896" y="3048"/>
                </a:lnTo>
                <a:lnTo>
                  <a:pt x="1453896" y="9143"/>
                </a:lnTo>
                <a:lnTo>
                  <a:pt x="1456944" y="12191"/>
                </a:lnTo>
                <a:lnTo>
                  <a:pt x="1464564" y="12191"/>
                </a:lnTo>
                <a:lnTo>
                  <a:pt x="1466088" y="9143"/>
                </a:lnTo>
                <a:lnTo>
                  <a:pt x="1466088" y="3048"/>
                </a:lnTo>
                <a:lnTo>
                  <a:pt x="1464564" y="0"/>
                </a:lnTo>
                <a:close/>
              </a:path>
              <a:path w="3470148" h="3374136">
                <a:moveTo>
                  <a:pt x="1488948" y="0"/>
                </a:moveTo>
                <a:lnTo>
                  <a:pt x="1482852" y="0"/>
                </a:lnTo>
                <a:lnTo>
                  <a:pt x="1479804" y="3048"/>
                </a:lnTo>
                <a:lnTo>
                  <a:pt x="1479804" y="9143"/>
                </a:lnTo>
                <a:lnTo>
                  <a:pt x="1482852" y="12191"/>
                </a:lnTo>
                <a:lnTo>
                  <a:pt x="1488948" y="12191"/>
                </a:lnTo>
                <a:lnTo>
                  <a:pt x="1491996" y="9143"/>
                </a:lnTo>
                <a:lnTo>
                  <a:pt x="1491996" y="3048"/>
                </a:lnTo>
                <a:lnTo>
                  <a:pt x="1488948" y="0"/>
                </a:lnTo>
                <a:close/>
              </a:path>
              <a:path w="3470148" h="3374136">
                <a:moveTo>
                  <a:pt x="1514856" y="0"/>
                </a:moveTo>
                <a:lnTo>
                  <a:pt x="1507236" y="0"/>
                </a:lnTo>
                <a:lnTo>
                  <a:pt x="1504188" y="3048"/>
                </a:lnTo>
                <a:lnTo>
                  <a:pt x="1504188" y="9143"/>
                </a:lnTo>
                <a:lnTo>
                  <a:pt x="1507236" y="12191"/>
                </a:lnTo>
                <a:lnTo>
                  <a:pt x="1514856" y="12191"/>
                </a:lnTo>
                <a:lnTo>
                  <a:pt x="1517904" y="9143"/>
                </a:lnTo>
                <a:lnTo>
                  <a:pt x="1517904" y="3048"/>
                </a:lnTo>
                <a:lnTo>
                  <a:pt x="1514856" y="0"/>
                </a:lnTo>
                <a:close/>
              </a:path>
              <a:path w="3470148" h="3374136">
                <a:moveTo>
                  <a:pt x="1540764" y="0"/>
                </a:moveTo>
                <a:lnTo>
                  <a:pt x="1533144" y="0"/>
                </a:lnTo>
                <a:lnTo>
                  <a:pt x="1530096" y="3048"/>
                </a:lnTo>
                <a:lnTo>
                  <a:pt x="1530096" y="9143"/>
                </a:lnTo>
                <a:lnTo>
                  <a:pt x="1533144" y="12191"/>
                </a:lnTo>
                <a:lnTo>
                  <a:pt x="1540764" y="12191"/>
                </a:lnTo>
                <a:lnTo>
                  <a:pt x="1542288" y="9143"/>
                </a:lnTo>
                <a:lnTo>
                  <a:pt x="1542288" y="3048"/>
                </a:lnTo>
                <a:lnTo>
                  <a:pt x="1540764" y="0"/>
                </a:lnTo>
                <a:close/>
              </a:path>
              <a:path w="3470148" h="3374136">
                <a:moveTo>
                  <a:pt x="1565148" y="0"/>
                </a:moveTo>
                <a:lnTo>
                  <a:pt x="1559052" y="0"/>
                </a:lnTo>
                <a:lnTo>
                  <a:pt x="1556004" y="3048"/>
                </a:lnTo>
                <a:lnTo>
                  <a:pt x="1556004" y="9143"/>
                </a:lnTo>
                <a:lnTo>
                  <a:pt x="1559052" y="12191"/>
                </a:lnTo>
                <a:lnTo>
                  <a:pt x="1565148" y="12191"/>
                </a:lnTo>
                <a:lnTo>
                  <a:pt x="1568196" y="9143"/>
                </a:lnTo>
                <a:lnTo>
                  <a:pt x="1568196" y="3048"/>
                </a:lnTo>
                <a:lnTo>
                  <a:pt x="1565148" y="0"/>
                </a:lnTo>
                <a:close/>
              </a:path>
              <a:path w="3470148" h="3374136">
                <a:moveTo>
                  <a:pt x="1591056" y="0"/>
                </a:moveTo>
                <a:lnTo>
                  <a:pt x="1583436" y="0"/>
                </a:lnTo>
                <a:lnTo>
                  <a:pt x="1580388" y="3048"/>
                </a:lnTo>
                <a:lnTo>
                  <a:pt x="1580388" y="9143"/>
                </a:lnTo>
                <a:lnTo>
                  <a:pt x="1583436" y="12191"/>
                </a:lnTo>
                <a:lnTo>
                  <a:pt x="1591056" y="12191"/>
                </a:lnTo>
                <a:lnTo>
                  <a:pt x="1594104" y="9143"/>
                </a:lnTo>
                <a:lnTo>
                  <a:pt x="1594104" y="3048"/>
                </a:lnTo>
                <a:lnTo>
                  <a:pt x="1591056" y="0"/>
                </a:lnTo>
                <a:close/>
              </a:path>
              <a:path w="3470148" h="3374136">
                <a:moveTo>
                  <a:pt x="1616964" y="0"/>
                </a:moveTo>
                <a:lnTo>
                  <a:pt x="1609344" y="0"/>
                </a:lnTo>
                <a:lnTo>
                  <a:pt x="1606296" y="3048"/>
                </a:lnTo>
                <a:lnTo>
                  <a:pt x="1606296" y="9143"/>
                </a:lnTo>
                <a:lnTo>
                  <a:pt x="1609344" y="12191"/>
                </a:lnTo>
                <a:lnTo>
                  <a:pt x="1616964" y="12191"/>
                </a:lnTo>
                <a:lnTo>
                  <a:pt x="1620012" y="9143"/>
                </a:lnTo>
                <a:lnTo>
                  <a:pt x="1620012" y="3048"/>
                </a:lnTo>
                <a:lnTo>
                  <a:pt x="1616964" y="0"/>
                </a:lnTo>
                <a:close/>
              </a:path>
              <a:path w="3470148" h="3374136">
                <a:moveTo>
                  <a:pt x="1641348" y="0"/>
                </a:moveTo>
                <a:lnTo>
                  <a:pt x="1635252" y="0"/>
                </a:lnTo>
                <a:lnTo>
                  <a:pt x="1632204" y="3048"/>
                </a:lnTo>
                <a:lnTo>
                  <a:pt x="1632204" y="9143"/>
                </a:lnTo>
                <a:lnTo>
                  <a:pt x="1635252" y="12191"/>
                </a:lnTo>
                <a:lnTo>
                  <a:pt x="1641348" y="12191"/>
                </a:lnTo>
                <a:lnTo>
                  <a:pt x="1644396" y="9143"/>
                </a:lnTo>
                <a:lnTo>
                  <a:pt x="1644396" y="3048"/>
                </a:lnTo>
                <a:lnTo>
                  <a:pt x="1641348" y="0"/>
                </a:lnTo>
                <a:close/>
              </a:path>
              <a:path w="3470148" h="3374136">
                <a:moveTo>
                  <a:pt x="1667256" y="0"/>
                </a:moveTo>
                <a:lnTo>
                  <a:pt x="1659636" y="0"/>
                </a:lnTo>
                <a:lnTo>
                  <a:pt x="1658112" y="3048"/>
                </a:lnTo>
                <a:lnTo>
                  <a:pt x="1658112" y="9143"/>
                </a:lnTo>
                <a:lnTo>
                  <a:pt x="1659636" y="12191"/>
                </a:lnTo>
                <a:lnTo>
                  <a:pt x="1667256" y="12191"/>
                </a:lnTo>
                <a:lnTo>
                  <a:pt x="1670304" y="9143"/>
                </a:lnTo>
                <a:lnTo>
                  <a:pt x="1670304" y="3048"/>
                </a:lnTo>
                <a:lnTo>
                  <a:pt x="1667256" y="0"/>
                </a:lnTo>
                <a:close/>
              </a:path>
              <a:path w="3470148" h="3374136">
                <a:moveTo>
                  <a:pt x="1693164" y="0"/>
                </a:moveTo>
                <a:lnTo>
                  <a:pt x="1685544" y="0"/>
                </a:lnTo>
                <a:lnTo>
                  <a:pt x="1682496" y="3048"/>
                </a:lnTo>
                <a:lnTo>
                  <a:pt x="1682496" y="9143"/>
                </a:lnTo>
                <a:lnTo>
                  <a:pt x="1685544" y="12191"/>
                </a:lnTo>
                <a:lnTo>
                  <a:pt x="1693164" y="12191"/>
                </a:lnTo>
                <a:lnTo>
                  <a:pt x="1696212" y="9143"/>
                </a:lnTo>
                <a:lnTo>
                  <a:pt x="1696212" y="3048"/>
                </a:lnTo>
                <a:lnTo>
                  <a:pt x="1693164" y="0"/>
                </a:lnTo>
                <a:close/>
              </a:path>
              <a:path w="3470148" h="3374136">
                <a:moveTo>
                  <a:pt x="1717548" y="0"/>
                </a:moveTo>
                <a:lnTo>
                  <a:pt x="1711452" y="0"/>
                </a:lnTo>
                <a:lnTo>
                  <a:pt x="1708404" y="3048"/>
                </a:lnTo>
                <a:lnTo>
                  <a:pt x="1708404" y="9143"/>
                </a:lnTo>
                <a:lnTo>
                  <a:pt x="1711452" y="12191"/>
                </a:lnTo>
                <a:lnTo>
                  <a:pt x="1717548" y="12191"/>
                </a:lnTo>
                <a:lnTo>
                  <a:pt x="1720596" y="9143"/>
                </a:lnTo>
                <a:lnTo>
                  <a:pt x="1720596" y="3048"/>
                </a:lnTo>
                <a:lnTo>
                  <a:pt x="1717548" y="0"/>
                </a:lnTo>
                <a:close/>
              </a:path>
              <a:path w="3470148" h="3374136">
                <a:moveTo>
                  <a:pt x="1743456" y="0"/>
                </a:moveTo>
                <a:lnTo>
                  <a:pt x="1735836" y="0"/>
                </a:lnTo>
                <a:lnTo>
                  <a:pt x="1734312" y="3048"/>
                </a:lnTo>
                <a:lnTo>
                  <a:pt x="1734312" y="9143"/>
                </a:lnTo>
                <a:lnTo>
                  <a:pt x="1735836" y="12191"/>
                </a:lnTo>
                <a:lnTo>
                  <a:pt x="1743456" y="12191"/>
                </a:lnTo>
                <a:lnTo>
                  <a:pt x="1746504" y="9143"/>
                </a:lnTo>
                <a:lnTo>
                  <a:pt x="1746504" y="3048"/>
                </a:lnTo>
                <a:lnTo>
                  <a:pt x="1743456" y="0"/>
                </a:lnTo>
                <a:close/>
              </a:path>
              <a:path w="3470148" h="3374136">
                <a:moveTo>
                  <a:pt x="1769364" y="0"/>
                </a:moveTo>
                <a:lnTo>
                  <a:pt x="1761744" y="0"/>
                </a:lnTo>
                <a:lnTo>
                  <a:pt x="1758696" y="3048"/>
                </a:lnTo>
                <a:lnTo>
                  <a:pt x="1758696" y="9143"/>
                </a:lnTo>
                <a:lnTo>
                  <a:pt x="1761744" y="12191"/>
                </a:lnTo>
                <a:lnTo>
                  <a:pt x="1769364" y="12191"/>
                </a:lnTo>
                <a:lnTo>
                  <a:pt x="1772412" y="9143"/>
                </a:lnTo>
                <a:lnTo>
                  <a:pt x="1772412" y="3048"/>
                </a:lnTo>
                <a:lnTo>
                  <a:pt x="1769364" y="0"/>
                </a:lnTo>
                <a:close/>
              </a:path>
              <a:path w="3470148" h="3374136">
                <a:moveTo>
                  <a:pt x="1793748" y="0"/>
                </a:moveTo>
                <a:lnTo>
                  <a:pt x="1787652" y="0"/>
                </a:lnTo>
                <a:lnTo>
                  <a:pt x="1784604" y="3048"/>
                </a:lnTo>
                <a:lnTo>
                  <a:pt x="1784604" y="9143"/>
                </a:lnTo>
                <a:lnTo>
                  <a:pt x="1787652" y="12191"/>
                </a:lnTo>
                <a:lnTo>
                  <a:pt x="1793748" y="12191"/>
                </a:lnTo>
                <a:lnTo>
                  <a:pt x="1796796" y="9143"/>
                </a:lnTo>
                <a:lnTo>
                  <a:pt x="1796796" y="3048"/>
                </a:lnTo>
                <a:lnTo>
                  <a:pt x="1793748" y="0"/>
                </a:lnTo>
                <a:close/>
              </a:path>
              <a:path w="3470148" h="3374136">
                <a:moveTo>
                  <a:pt x="1819656" y="0"/>
                </a:moveTo>
                <a:lnTo>
                  <a:pt x="1812036" y="0"/>
                </a:lnTo>
                <a:lnTo>
                  <a:pt x="1810512" y="3048"/>
                </a:lnTo>
                <a:lnTo>
                  <a:pt x="1810512" y="9143"/>
                </a:lnTo>
                <a:lnTo>
                  <a:pt x="1812036" y="12191"/>
                </a:lnTo>
                <a:lnTo>
                  <a:pt x="1819656" y="12191"/>
                </a:lnTo>
                <a:lnTo>
                  <a:pt x="1822704" y="9143"/>
                </a:lnTo>
                <a:lnTo>
                  <a:pt x="1822704" y="3048"/>
                </a:lnTo>
                <a:lnTo>
                  <a:pt x="1819656" y="0"/>
                </a:lnTo>
                <a:close/>
              </a:path>
              <a:path w="3470148" h="3374136">
                <a:moveTo>
                  <a:pt x="1845564" y="0"/>
                </a:moveTo>
                <a:lnTo>
                  <a:pt x="1837944" y="0"/>
                </a:lnTo>
                <a:lnTo>
                  <a:pt x="1834896" y="3048"/>
                </a:lnTo>
                <a:lnTo>
                  <a:pt x="1834896" y="9143"/>
                </a:lnTo>
                <a:lnTo>
                  <a:pt x="1837944" y="12191"/>
                </a:lnTo>
                <a:lnTo>
                  <a:pt x="1845564" y="12191"/>
                </a:lnTo>
                <a:lnTo>
                  <a:pt x="1848612" y="9143"/>
                </a:lnTo>
                <a:lnTo>
                  <a:pt x="1848612" y="3048"/>
                </a:lnTo>
                <a:lnTo>
                  <a:pt x="1845564" y="0"/>
                </a:lnTo>
                <a:close/>
              </a:path>
              <a:path w="3470148" h="3374136">
                <a:moveTo>
                  <a:pt x="1869948" y="0"/>
                </a:moveTo>
                <a:lnTo>
                  <a:pt x="1863852" y="0"/>
                </a:lnTo>
                <a:lnTo>
                  <a:pt x="1860804" y="3048"/>
                </a:lnTo>
                <a:lnTo>
                  <a:pt x="1860804" y="9143"/>
                </a:lnTo>
                <a:lnTo>
                  <a:pt x="1863852" y="12191"/>
                </a:lnTo>
                <a:lnTo>
                  <a:pt x="1869948" y="12191"/>
                </a:lnTo>
                <a:lnTo>
                  <a:pt x="1872996" y="9143"/>
                </a:lnTo>
                <a:lnTo>
                  <a:pt x="1872996" y="3048"/>
                </a:lnTo>
                <a:lnTo>
                  <a:pt x="1869948" y="0"/>
                </a:lnTo>
                <a:close/>
              </a:path>
              <a:path w="3470148" h="3374136">
                <a:moveTo>
                  <a:pt x="1895856" y="0"/>
                </a:moveTo>
                <a:lnTo>
                  <a:pt x="1888236" y="0"/>
                </a:lnTo>
                <a:lnTo>
                  <a:pt x="1886712" y="3048"/>
                </a:lnTo>
                <a:lnTo>
                  <a:pt x="1886712" y="9143"/>
                </a:lnTo>
                <a:lnTo>
                  <a:pt x="1888236" y="12191"/>
                </a:lnTo>
                <a:lnTo>
                  <a:pt x="1895856" y="12191"/>
                </a:lnTo>
                <a:lnTo>
                  <a:pt x="1898904" y="9143"/>
                </a:lnTo>
                <a:lnTo>
                  <a:pt x="1898904" y="3048"/>
                </a:lnTo>
                <a:lnTo>
                  <a:pt x="1895856" y="0"/>
                </a:lnTo>
                <a:close/>
              </a:path>
              <a:path w="3470148" h="3374136">
                <a:moveTo>
                  <a:pt x="1921764" y="0"/>
                </a:moveTo>
                <a:lnTo>
                  <a:pt x="1914144" y="0"/>
                </a:lnTo>
                <a:lnTo>
                  <a:pt x="1911096" y="3048"/>
                </a:lnTo>
                <a:lnTo>
                  <a:pt x="1911096" y="9143"/>
                </a:lnTo>
                <a:lnTo>
                  <a:pt x="1914144" y="12191"/>
                </a:lnTo>
                <a:lnTo>
                  <a:pt x="1921764" y="12191"/>
                </a:lnTo>
                <a:lnTo>
                  <a:pt x="1924812" y="9143"/>
                </a:lnTo>
                <a:lnTo>
                  <a:pt x="1924812" y="3048"/>
                </a:lnTo>
                <a:lnTo>
                  <a:pt x="1921764" y="0"/>
                </a:lnTo>
                <a:close/>
              </a:path>
              <a:path w="3470148" h="3374136">
                <a:moveTo>
                  <a:pt x="1946148" y="0"/>
                </a:moveTo>
                <a:lnTo>
                  <a:pt x="1940052" y="0"/>
                </a:lnTo>
                <a:lnTo>
                  <a:pt x="1937004" y="3048"/>
                </a:lnTo>
                <a:lnTo>
                  <a:pt x="1937004" y="9143"/>
                </a:lnTo>
                <a:lnTo>
                  <a:pt x="1940052" y="12191"/>
                </a:lnTo>
                <a:lnTo>
                  <a:pt x="1946148" y="12191"/>
                </a:lnTo>
                <a:lnTo>
                  <a:pt x="1949196" y="9143"/>
                </a:lnTo>
                <a:lnTo>
                  <a:pt x="1949196" y="3048"/>
                </a:lnTo>
                <a:lnTo>
                  <a:pt x="1946148" y="0"/>
                </a:lnTo>
                <a:close/>
              </a:path>
              <a:path w="3470148" h="3374136">
                <a:moveTo>
                  <a:pt x="1972056" y="0"/>
                </a:moveTo>
                <a:lnTo>
                  <a:pt x="1964436" y="0"/>
                </a:lnTo>
                <a:lnTo>
                  <a:pt x="1962912" y="3048"/>
                </a:lnTo>
                <a:lnTo>
                  <a:pt x="1962912" y="9143"/>
                </a:lnTo>
                <a:lnTo>
                  <a:pt x="1964436" y="12191"/>
                </a:lnTo>
                <a:lnTo>
                  <a:pt x="1972056" y="12191"/>
                </a:lnTo>
                <a:lnTo>
                  <a:pt x="1975104" y="9143"/>
                </a:lnTo>
                <a:lnTo>
                  <a:pt x="1975104" y="3048"/>
                </a:lnTo>
                <a:lnTo>
                  <a:pt x="1972056" y="0"/>
                </a:lnTo>
                <a:close/>
              </a:path>
              <a:path w="3470148" h="3374136">
                <a:moveTo>
                  <a:pt x="1997964" y="0"/>
                </a:moveTo>
                <a:lnTo>
                  <a:pt x="1990344" y="0"/>
                </a:lnTo>
                <a:lnTo>
                  <a:pt x="1987296" y="3048"/>
                </a:lnTo>
                <a:lnTo>
                  <a:pt x="1987296" y="9143"/>
                </a:lnTo>
                <a:lnTo>
                  <a:pt x="1990344" y="12191"/>
                </a:lnTo>
                <a:lnTo>
                  <a:pt x="1997964" y="12191"/>
                </a:lnTo>
                <a:lnTo>
                  <a:pt x="2001012" y="9143"/>
                </a:lnTo>
                <a:lnTo>
                  <a:pt x="2001012" y="3048"/>
                </a:lnTo>
                <a:lnTo>
                  <a:pt x="1997964" y="0"/>
                </a:lnTo>
                <a:close/>
              </a:path>
              <a:path w="3470148" h="3374136">
                <a:moveTo>
                  <a:pt x="2022348" y="0"/>
                </a:moveTo>
                <a:lnTo>
                  <a:pt x="2016252" y="0"/>
                </a:lnTo>
                <a:lnTo>
                  <a:pt x="2013204" y="3048"/>
                </a:lnTo>
                <a:lnTo>
                  <a:pt x="2013204" y="9143"/>
                </a:lnTo>
                <a:lnTo>
                  <a:pt x="2016252" y="12191"/>
                </a:lnTo>
                <a:lnTo>
                  <a:pt x="2022348" y="12191"/>
                </a:lnTo>
                <a:lnTo>
                  <a:pt x="2025396" y="9143"/>
                </a:lnTo>
                <a:lnTo>
                  <a:pt x="2025396" y="3048"/>
                </a:lnTo>
                <a:lnTo>
                  <a:pt x="2022348" y="0"/>
                </a:lnTo>
                <a:close/>
              </a:path>
              <a:path w="3470148" h="3374136">
                <a:moveTo>
                  <a:pt x="2048256" y="0"/>
                </a:moveTo>
                <a:lnTo>
                  <a:pt x="2042160" y="0"/>
                </a:lnTo>
                <a:lnTo>
                  <a:pt x="2039112" y="3048"/>
                </a:lnTo>
                <a:lnTo>
                  <a:pt x="2039112" y="9143"/>
                </a:lnTo>
                <a:lnTo>
                  <a:pt x="2042160" y="12191"/>
                </a:lnTo>
                <a:lnTo>
                  <a:pt x="2048256" y="12191"/>
                </a:lnTo>
                <a:lnTo>
                  <a:pt x="2051304" y="9143"/>
                </a:lnTo>
                <a:lnTo>
                  <a:pt x="2051304" y="3048"/>
                </a:lnTo>
                <a:lnTo>
                  <a:pt x="2048256" y="0"/>
                </a:lnTo>
                <a:close/>
              </a:path>
              <a:path w="3470148" h="3374136">
                <a:moveTo>
                  <a:pt x="2074164" y="0"/>
                </a:moveTo>
                <a:lnTo>
                  <a:pt x="2066544" y="0"/>
                </a:lnTo>
                <a:lnTo>
                  <a:pt x="2063496" y="3048"/>
                </a:lnTo>
                <a:lnTo>
                  <a:pt x="2063496" y="9143"/>
                </a:lnTo>
                <a:lnTo>
                  <a:pt x="2066544" y="12191"/>
                </a:lnTo>
                <a:lnTo>
                  <a:pt x="2074164" y="12191"/>
                </a:lnTo>
                <a:lnTo>
                  <a:pt x="2077212" y="9143"/>
                </a:lnTo>
                <a:lnTo>
                  <a:pt x="2077212" y="3048"/>
                </a:lnTo>
                <a:lnTo>
                  <a:pt x="2074164" y="0"/>
                </a:lnTo>
                <a:close/>
              </a:path>
              <a:path w="3470148" h="3374136">
                <a:moveTo>
                  <a:pt x="2098548" y="0"/>
                </a:moveTo>
                <a:lnTo>
                  <a:pt x="2092452" y="0"/>
                </a:lnTo>
                <a:lnTo>
                  <a:pt x="2089404" y="3048"/>
                </a:lnTo>
                <a:lnTo>
                  <a:pt x="2089404" y="9143"/>
                </a:lnTo>
                <a:lnTo>
                  <a:pt x="2092452" y="12191"/>
                </a:lnTo>
                <a:lnTo>
                  <a:pt x="2098548" y="12191"/>
                </a:lnTo>
                <a:lnTo>
                  <a:pt x="2101596" y="9143"/>
                </a:lnTo>
                <a:lnTo>
                  <a:pt x="2101596" y="3048"/>
                </a:lnTo>
                <a:lnTo>
                  <a:pt x="2098548" y="0"/>
                </a:lnTo>
                <a:close/>
              </a:path>
              <a:path w="3470148" h="3374136">
                <a:moveTo>
                  <a:pt x="2124456" y="0"/>
                </a:moveTo>
                <a:lnTo>
                  <a:pt x="2118360" y="0"/>
                </a:lnTo>
                <a:lnTo>
                  <a:pt x="2115312" y="3048"/>
                </a:lnTo>
                <a:lnTo>
                  <a:pt x="2115312" y="9143"/>
                </a:lnTo>
                <a:lnTo>
                  <a:pt x="2118360" y="12191"/>
                </a:lnTo>
                <a:lnTo>
                  <a:pt x="2124456" y="12191"/>
                </a:lnTo>
                <a:lnTo>
                  <a:pt x="2127504" y="9143"/>
                </a:lnTo>
                <a:lnTo>
                  <a:pt x="2127504" y="3048"/>
                </a:lnTo>
                <a:lnTo>
                  <a:pt x="2124456" y="0"/>
                </a:lnTo>
                <a:close/>
              </a:path>
              <a:path w="3470148" h="3374136">
                <a:moveTo>
                  <a:pt x="2150364" y="0"/>
                </a:moveTo>
                <a:lnTo>
                  <a:pt x="2142744" y="0"/>
                </a:lnTo>
                <a:lnTo>
                  <a:pt x="2139696" y="3048"/>
                </a:lnTo>
                <a:lnTo>
                  <a:pt x="2139696" y="9143"/>
                </a:lnTo>
                <a:lnTo>
                  <a:pt x="2142744" y="12191"/>
                </a:lnTo>
                <a:lnTo>
                  <a:pt x="2150364" y="12191"/>
                </a:lnTo>
                <a:lnTo>
                  <a:pt x="2153412" y="9143"/>
                </a:lnTo>
                <a:lnTo>
                  <a:pt x="2153412" y="3048"/>
                </a:lnTo>
                <a:lnTo>
                  <a:pt x="2150364" y="0"/>
                </a:lnTo>
                <a:close/>
              </a:path>
              <a:path w="3470148" h="3374136">
                <a:moveTo>
                  <a:pt x="2174748" y="0"/>
                </a:moveTo>
                <a:lnTo>
                  <a:pt x="2168652" y="0"/>
                </a:lnTo>
                <a:lnTo>
                  <a:pt x="2165604" y="3048"/>
                </a:lnTo>
                <a:lnTo>
                  <a:pt x="2165604" y="9143"/>
                </a:lnTo>
                <a:lnTo>
                  <a:pt x="2168652" y="12191"/>
                </a:lnTo>
                <a:lnTo>
                  <a:pt x="2174748" y="12191"/>
                </a:lnTo>
                <a:lnTo>
                  <a:pt x="2177796" y="9143"/>
                </a:lnTo>
                <a:lnTo>
                  <a:pt x="2177796" y="3048"/>
                </a:lnTo>
                <a:lnTo>
                  <a:pt x="2174748" y="0"/>
                </a:lnTo>
                <a:close/>
              </a:path>
              <a:path w="3470148" h="3374136">
                <a:moveTo>
                  <a:pt x="2200656" y="0"/>
                </a:moveTo>
                <a:lnTo>
                  <a:pt x="2194560" y="0"/>
                </a:lnTo>
                <a:lnTo>
                  <a:pt x="2191512" y="3048"/>
                </a:lnTo>
                <a:lnTo>
                  <a:pt x="2191512" y="9143"/>
                </a:lnTo>
                <a:lnTo>
                  <a:pt x="2194560" y="12191"/>
                </a:lnTo>
                <a:lnTo>
                  <a:pt x="2200656" y="12191"/>
                </a:lnTo>
                <a:lnTo>
                  <a:pt x="2203704" y="9143"/>
                </a:lnTo>
                <a:lnTo>
                  <a:pt x="2203704" y="3048"/>
                </a:lnTo>
                <a:lnTo>
                  <a:pt x="2200656" y="0"/>
                </a:lnTo>
                <a:close/>
              </a:path>
              <a:path w="3470148" h="3374136">
                <a:moveTo>
                  <a:pt x="2226564" y="0"/>
                </a:moveTo>
                <a:lnTo>
                  <a:pt x="2218944" y="0"/>
                </a:lnTo>
                <a:lnTo>
                  <a:pt x="2215896" y="3048"/>
                </a:lnTo>
                <a:lnTo>
                  <a:pt x="2215896" y="9143"/>
                </a:lnTo>
                <a:lnTo>
                  <a:pt x="2218944" y="12191"/>
                </a:lnTo>
                <a:lnTo>
                  <a:pt x="2226564" y="12191"/>
                </a:lnTo>
                <a:lnTo>
                  <a:pt x="2229612" y="9143"/>
                </a:lnTo>
                <a:lnTo>
                  <a:pt x="2229612" y="3048"/>
                </a:lnTo>
                <a:lnTo>
                  <a:pt x="2226564" y="0"/>
                </a:lnTo>
                <a:close/>
              </a:path>
              <a:path w="3470148" h="3374136">
                <a:moveTo>
                  <a:pt x="2252472" y="0"/>
                </a:moveTo>
                <a:lnTo>
                  <a:pt x="2244852" y="0"/>
                </a:lnTo>
                <a:lnTo>
                  <a:pt x="2241804" y="3048"/>
                </a:lnTo>
                <a:lnTo>
                  <a:pt x="2241804" y="9143"/>
                </a:lnTo>
                <a:lnTo>
                  <a:pt x="2244852" y="12191"/>
                </a:lnTo>
                <a:lnTo>
                  <a:pt x="2252472" y="12191"/>
                </a:lnTo>
                <a:lnTo>
                  <a:pt x="2253996" y="9143"/>
                </a:lnTo>
                <a:lnTo>
                  <a:pt x="2253996" y="3048"/>
                </a:lnTo>
                <a:lnTo>
                  <a:pt x="2252472" y="0"/>
                </a:lnTo>
                <a:close/>
              </a:path>
              <a:path w="3470148" h="3374136">
                <a:moveTo>
                  <a:pt x="2276856" y="0"/>
                </a:moveTo>
                <a:lnTo>
                  <a:pt x="2270760" y="0"/>
                </a:lnTo>
                <a:lnTo>
                  <a:pt x="2267712" y="3048"/>
                </a:lnTo>
                <a:lnTo>
                  <a:pt x="2267712" y="9143"/>
                </a:lnTo>
                <a:lnTo>
                  <a:pt x="2270760" y="12191"/>
                </a:lnTo>
                <a:lnTo>
                  <a:pt x="2276856" y="12191"/>
                </a:lnTo>
                <a:lnTo>
                  <a:pt x="2279904" y="9143"/>
                </a:lnTo>
                <a:lnTo>
                  <a:pt x="2279904" y="3048"/>
                </a:lnTo>
                <a:lnTo>
                  <a:pt x="2276856" y="0"/>
                </a:lnTo>
                <a:close/>
              </a:path>
              <a:path w="3470148" h="3374136">
                <a:moveTo>
                  <a:pt x="2302764" y="0"/>
                </a:moveTo>
                <a:lnTo>
                  <a:pt x="2295144" y="0"/>
                </a:lnTo>
                <a:lnTo>
                  <a:pt x="2292096" y="3048"/>
                </a:lnTo>
                <a:lnTo>
                  <a:pt x="2292096" y="9143"/>
                </a:lnTo>
                <a:lnTo>
                  <a:pt x="2295144" y="12191"/>
                </a:lnTo>
                <a:lnTo>
                  <a:pt x="2302764" y="12191"/>
                </a:lnTo>
                <a:lnTo>
                  <a:pt x="2305812" y="9143"/>
                </a:lnTo>
                <a:lnTo>
                  <a:pt x="2305812" y="3048"/>
                </a:lnTo>
                <a:lnTo>
                  <a:pt x="2302764" y="0"/>
                </a:lnTo>
                <a:close/>
              </a:path>
              <a:path w="3470148" h="3374136">
                <a:moveTo>
                  <a:pt x="2328672" y="0"/>
                </a:moveTo>
                <a:lnTo>
                  <a:pt x="2321052" y="0"/>
                </a:lnTo>
                <a:lnTo>
                  <a:pt x="2318004" y="3048"/>
                </a:lnTo>
                <a:lnTo>
                  <a:pt x="2318004" y="9143"/>
                </a:lnTo>
                <a:lnTo>
                  <a:pt x="2321052" y="12191"/>
                </a:lnTo>
                <a:lnTo>
                  <a:pt x="2328672" y="12191"/>
                </a:lnTo>
                <a:lnTo>
                  <a:pt x="2330196" y="9143"/>
                </a:lnTo>
                <a:lnTo>
                  <a:pt x="2330196" y="3048"/>
                </a:lnTo>
                <a:lnTo>
                  <a:pt x="2328672" y="0"/>
                </a:lnTo>
                <a:close/>
              </a:path>
              <a:path w="3470148" h="3374136">
                <a:moveTo>
                  <a:pt x="2353056" y="0"/>
                </a:moveTo>
                <a:lnTo>
                  <a:pt x="2346960" y="0"/>
                </a:lnTo>
                <a:lnTo>
                  <a:pt x="2343912" y="3048"/>
                </a:lnTo>
                <a:lnTo>
                  <a:pt x="2343912" y="9143"/>
                </a:lnTo>
                <a:lnTo>
                  <a:pt x="2346960" y="12191"/>
                </a:lnTo>
                <a:lnTo>
                  <a:pt x="2353056" y="12191"/>
                </a:lnTo>
                <a:lnTo>
                  <a:pt x="2356104" y="9143"/>
                </a:lnTo>
                <a:lnTo>
                  <a:pt x="2356104" y="3048"/>
                </a:lnTo>
                <a:lnTo>
                  <a:pt x="2353056" y="0"/>
                </a:lnTo>
                <a:close/>
              </a:path>
              <a:path w="3470148" h="3374136">
                <a:moveTo>
                  <a:pt x="2378964" y="0"/>
                </a:moveTo>
                <a:lnTo>
                  <a:pt x="2371344" y="0"/>
                </a:lnTo>
                <a:lnTo>
                  <a:pt x="2368296" y="3048"/>
                </a:lnTo>
                <a:lnTo>
                  <a:pt x="2368296" y="9143"/>
                </a:lnTo>
                <a:lnTo>
                  <a:pt x="2371344" y="12191"/>
                </a:lnTo>
                <a:lnTo>
                  <a:pt x="2378964" y="12191"/>
                </a:lnTo>
                <a:lnTo>
                  <a:pt x="2382012" y="9143"/>
                </a:lnTo>
                <a:lnTo>
                  <a:pt x="2382012" y="3048"/>
                </a:lnTo>
                <a:lnTo>
                  <a:pt x="2378964" y="0"/>
                </a:lnTo>
                <a:close/>
              </a:path>
              <a:path w="3470148" h="3374136">
                <a:moveTo>
                  <a:pt x="2404872" y="0"/>
                </a:moveTo>
                <a:lnTo>
                  <a:pt x="2397252" y="0"/>
                </a:lnTo>
                <a:lnTo>
                  <a:pt x="2394204" y="3048"/>
                </a:lnTo>
                <a:lnTo>
                  <a:pt x="2394204" y="9143"/>
                </a:lnTo>
                <a:lnTo>
                  <a:pt x="2397252" y="12191"/>
                </a:lnTo>
                <a:lnTo>
                  <a:pt x="2404872" y="12191"/>
                </a:lnTo>
                <a:lnTo>
                  <a:pt x="2406396" y="9143"/>
                </a:lnTo>
                <a:lnTo>
                  <a:pt x="2406396" y="3048"/>
                </a:lnTo>
                <a:lnTo>
                  <a:pt x="2404872" y="0"/>
                </a:lnTo>
                <a:close/>
              </a:path>
              <a:path w="3470148" h="3374136">
                <a:moveTo>
                  <a:pt x="2429256" y="0"/>
                </a:moveTo>
                <a:lnTo>
                  <a:pt x="2423160" y="0"/>
                </a:lnTo>
                <a:lnTo>
                  <a:pt x="2420112" y="3048"/>
                </a:lnTo>
                <a:lnTo>
                  <a:pt x="2420112" y="9143"/>
                </a:lnTo>
                <a:lnTo>
                  <a:pt x="2423160" y="12191"/>
                </a:lnTo>
                <a:lnTo>
                  <a:pt x="2429256" y="12191"/>
                </a:lnTo>
                <a:lnTo>
                  <a:pt x="2432304" y="9143"/>
                </a:lnTo>
                <a:lnTo>
                  <a:pt x="2432304" y="3048"/>
                </a:lnTo>
                <a:lnTo>
                  <a:pt x="2429256" y="0"/>
                </a:lnTo>
                <a:close/>
              </a:path>
              <a:path w="3470148" h="3374136">
                <a:moveTo>
                  <a:pt x="2455164" y="0"/>
                </a:moveTo>
                <a:lnTo>
                  <a:pt x="2447544" y="0"/>
                </a:lnTo>
                <a:lnTo>
                  <a:pt x="2444496" y="3048"/>
                </a:lnTo>
                <a:lnTo>
                  <a:pt x="2444496" y="9143"/>
                </a:lnTo>
                <a:lnTo>
                  <a:pt x="2447544" y="12191"/>
                </a:lnTo>
                <a:lnTo>
                  <a:pt x="2455164" y="12191"/>
                </a:lnTo>
                <a:lnTo>
                  <a:pt x="2458212" y="9143"/>
                </a:lnTo>
                <a:lnTo>
                  <a:pt x="2458212" y="3048"/>
                </a:lnTo>
                <a:lnTo>
                  <a:pt x="2455164" y="0"/>
                </a:lnTo>
                <a:close/>
              </a:path>
              <a:path w="3470148" h="3374136">
                <a:moveTo>
                  <a:pt x="2481072" y="0"/>
                </a:moveTo>
                <a:lnTo>
                  <a:pt x="2473452" y="0"/>
                </a:lnTo>
                <a:lnTo>
                  <a:pt x="2470404" y="3048"/>
                </a:lnTo>
                <a:lnTo>
                  <a:pt x="2470404" y="9143"/>
                </a:lnTo>
                <a:lnTo>
                  <a:pt x="2473452" y="12191"/>
                </a:lnTo>
                <a:lnTo>
                  <a:pt x="2481072" y="12191"/>
                </a:lnTo>
                <a:lnTo>
                  <a:pt x="2482596" y="9143"/>
                </a:lnTo>
                <a:lnTo>
                  <a:pt x="2482596" y="3048"/>
                </a:lnTo>
                <a:lnTo>
                  <a:pt x="2481072" y="0"/>
                </a:lnTo>
                <a:close/>
              </a:path>
              <a:path w="3470148" h="3374136">
                <a:moveTo>
                  <a:pt x="2505456" y="0"/>
                </a:moveTo>
                <a:lnTo>
                  <a:pt x="2499360" y="0"/>
                </a:lnTo>
                <a:lnTo>
                  <a:pt x="2496312" y="3048"/>
                </a:lnTo>
                <a:lnTo>
                  <a:pt x="2496312" y="9143"/>
                </a:lnTo>
                <a:lnTo>
                  <a:pt x="2499360" y="12191"/>
                </a:lnTo>
                <a:lnTo>
                  <a:pt x="2505456" y="12191"/>
                </a:lnTo>
                <a:lnTo>
                  <a:pt x="2508504" y="9143"/>
                </a:lnTo>
                <a:lnTo>
                  <a:pt x="2508504" y="3048"/>
                </a:lnTo>
                <a:lnTo>
                  <a:pt x="2505456" y="0"/>
                </a:lnTo>
                <a:close/>
              </a:path>
              <a:path w="3470148" h="3374136">
                <a:moveTo>
                  <a:pt x="2531364" y="0"/>
                </a:moveTo>
                <a:lnTo>
                  <a:pt x="2523744" y="0"/>
                </a:lnTo>
                <a:lnTo>
                  <a:pt x="2520696" y="3048"/>
                </a:lnTo>
                <a:lnTo>
                  <a:pt x="2520696" y="9143"/>
                </a:lnTo>
                <a:lnTo>
                  <a:pt x="2523744" y="12191"/>
                </a:lnTo>
                <a:lnTo>
                  <a:pt x="2531364" y="12191"/>
                </a:lnTo>
                <a:lnTo>
                  <a:pt x="2534412" y="9143"/>
                </a:lnTo>
                <a:lnTo>
                  <a:pt x="2534412" y="3048"/>
                </a:lnTo>
                <a:lnTo>
                  <a:pt x="2531364" y="0"/>
                </a:lnTo>
                <a:close/>
              </a:path>
              <a:path w="3470148" h="3374136">
                <a:moveTo>
                  <a:pt x="2557272" y="0"/>
                </a:moveTo>
                <a:lnTo>
                  <a:pt x="2549652" y="0"/>
                </a:lnTo>
                <a:lnTo>
                  <a:pt x="2546604" y="3048"/>
                </a:lnTo>
                <a:lnTo>
                  <a:pt x="2546604" y="9143"/>
                </a:lnTo>
                <a:lnTo>
                  <a:pt x="2549652" y="12191"/>
                </a:lnTo>
                <a:lnTo>
                  <a:pt x="2557272" y="12191"/>
                </a:lnTo>
                <a:lnTo>
                  <a:pt x="2558796" y="9143"/>
                </a:lnTo>
                <a:lnTo>
                  <a:pt x="2558796" y="3048"/>
                </a:lnTo>
                <a:lnTo>
                  <a:pt x="2557272" y="0"/>
                </a:lnTo>
                <a:close/>
              </a:path>
              <a:path w="3470148" h="3374136">
                <a:moveTo>
                  <a:pt x="2581656" y="0"/>
                </a:moveTo>
                <a:lnTo>
                  <a:pt x="2575560" y="0"/>
                </a:lnTo>
                <a:lnTo>
                  <a:pt x="2572512" y="3048"/>
                </a:lnTo>
                <a:lnTo>
                  <a:pt x="2572512" y="9143"/>
                </a:lnTo>
                <a:lnTo>
                  <a:pt x="2575560" y="12191"/>
                </a:lnTo>
                <a:lnTo>
                  <a:pt x="2581656" y="12191"/>
                </a:lnTo>
                <a:lnTo>
                  <a:pt x="2584704" y="9143"/>
                </a:lnTo>
                <a:lnTo>
                  <a:pt x="2584704" y="3048"/>
                </a:lnTo>
                <a:lnTo>
                  <a:pt x="2581656" y="0"/>
                </a:lnTo>
                <a:close/>
              </a:path>
              <a:path w="3470148" h="3374136">
                <a:moveTo>
                  <a:pt x="2607564" y="0"/>
                </a:moveTo>
                <a:lnTo>
                  <a:pt x="2599944" y="0"/>
                </a:lnTo>
                <a:lnTo>
                  <a:pt x="2596896" y="3048"/>
                </a:lnTo>
                <a:lnTo>
                  <a:pt x="2596896" y="9143"/>
                </a:lnTo>
                <a:lnTo>
                  <a:pt x="2599944" y="12191"/>
                </a:lnTo>
                <a:lnTo>
                  <a:pt x="2607564" y="12191"/>
                </a:lnTo>
                <a:lnTo>
                  <a:pt x="2610612" y="9143"/>
                </a:lnTo>
                <a:lnTo>
                  <a:pt x="2610612" y="3048"/>
                </a:lnTo>
                <a:lnTo>
                  <a:pt x="2607564" y="0"/>
                </a:lnTo>
                <a:close/>
              </a:path>
              <a:path w="3470148" h="3374136">
                <a:moveTo>
                  <a:pt x="2633472" y="0"/>
                </a:moveTo>
                <a:lnTo>
                  <a:pt x="2625852" y="0"/>
                </a:lnTo>
                <a:lnTo>
                  <a:pt x="2622804" y="3048"/>
                </a:lnTo>
                <a:lnTo>
                  <a:pt x="2622804" y="9143"/>
                </a:lnTo>
                <a:lnTo>
                  <a:pt x="2625852" y="12191"/>
                </a:lnTo>
                <a:lnTo>
                  <a:pt x="2633472" y="12191"/>
                </a:lnTo>
                <a:lnTo>
                  <a:pt x="2636520" y="9143"/>
                </a:lnTo>
                <a:lnTo>
                  <a:pt x="2636520" y="3048"/>
                </a:lnTo>
                <a:lnTo>
                  <a:pt x="2633472" y="0"/>
                </a:lnTo>
                <a:close/>
              </a:path>
              <a:path w="3470148" h="3374136">
                <a:moveTo>
                  <a:pt x="2657856" y="0"/>
                </a:moveTo>
                <a:lnTo>
                  <a:pt x="2651760" y="0"/>
                </a:lnTo>
                <a:lnTo>
                  <a:pt x="2648712" y="3048"/>
                </a:lnTo>
                <a:lnTo>
                  <a:pt x="2648712" y="9143"/>
                </a:lnTo>
                <a:lnTo>
                  <a:pt x="2651760" y="12191"/>
                </a:lnTo>
                <a:lnTo>
                  <a:pt x="2657856" y="12191"/>
                </a:lnTo>
                <a:lnTo>
                  <a:pt x="2660904" y="9143"/>
                </a:lnTo>
                <a:lnTo>
                  <a:pt x="2660904" y="3048"/>
                </a:lnTo>
                <a:lnTo>
                  <a:pt x="2657856" y="0"/>
                </a:lnTo>
                <a:close/>
              </a:path>
              <a:path w="3470148" h="3374136">
                <a:moveTo>
                  <a:pt x="2683764" y="0"/>
                </a:moveTo>
                <a:lnTo>
                  <a:pt x="2676144" y="0"/>
                </a:lnTo>
                <a:lnTo>
                  <a:pt x="2674620" y="3048"/>
                </a:lnTo>
                <a:lnTo>
                  <a:pt x="2674620" y="9143"/>
                </a:lnTo>
                <a:lnTo>
                  <a:pt x="2676144" y="12191"/>
                </a:lnTo>
                <a:lnTo>
                  <a:pt x="2683764" y="12191"/>
                </a:lnTo>
                <a:lnTo>
                  <a:pt x="2686812" y="9143"/>
                </a:lnTo>
                <a:lnTo>
                  <a:pt x="2686812" y="3048"/>
                </a:lnTo>
                <a:lnTo>
                  <a:pt x="2683764" y="0"/>
                </a:lnTo>
                <a:close/>
              </a:path>
              <a:path w="3470148" h="3374136">
                <a:moveTo>
                  <a:pt x="2709672" y="0"/>
                </a:moveTo>
                <a:lnTo>
                  <a:pt x="2702052" y="0"/>
                </a:lnTo>
                <a:lnTo>
                  <a:pt x="2699004" y="3048"/>
                </a:lnTo>
                <a:lnTo>
                  <a:pt x="2699004" y="9143"/>
                </a:lnTo>
                <a:lnTo>
                  <a:pt x="2702052" y="12191"/>
                </a:lnTo>
                <a:lnTo>
                  <a:pt x="2709672" y="12191"/>
                </a:lnTo>
                <a:lnTo>
                  <a:pt x="2712720" y="9143"/>
                </a:lnTo>
                <a:lnTo>
                  <a:pt x="2712720" y="3048"/>
                </a:lnTo>
                <a:lnTo>
                  <a:pt x="2709672" y="0"/>
                </a:lnTo>
                <a:close/>
              </a:path>
              <a:path w="3470148" h="3374136">
                <a:moveTo>
                  <a:pt x="2734056" y="0"/>
                </a:moveTo>
                <a:lnTo>
                  <a:pt x="2727960" y="0"/>
                </a:lnTo>
                <a:lnTo>
                  <a:pt x="2724912" y="3048"/>
                </a:lnTo>
                <a:lnTo>
                  <a:pt x="2724912" y="9143"/>
                </a:lnTo>
                <a:lnTo>
                  <a:pt x="2727960" y="12191"/>
                </a:lnTo>
                <a:lnTo>
                  <a:pt x="2734056" y="12191"/>
                </a:lnTo>
                <a:lnTo>
                  <a:pt x="2737104" y="9143"/>
                </a:lnTo>
                <a:lnTo>
                  <a:pt x="2737104" y="3048"/>
                </a:lnTo>
                <a:lnTo>
                  <a:pt x="2734056" y="0"/>
                </a:lnTo>
                <a:close/>
              </a:path>
              <a:path w="3470148" h="3374136">
                <a:moveTo>
                  <a:pt x="2759964" y="0"/>
                </a:moveTo>
                <a:lnTo>
                  <a:pt x="2752344" y="0"/>
                </a:lnTo>
                <a:lnTo>
                  <a:pt x="2750820" y="3048"/>
                </a:lnTo>
                <a:lnTo>
                  <a:pt x="2750820" y="9143"/>
                </a:lnTo>
                <a:lnTo>
                  <a:pt x="2752344" y="12191"/>
                </a:lnTo>
                <a:lnTo>
                  <a:pt x="2759964" y="12191"/>
                </a:lnTo>
                <a:lnTo>
                  <a:pt x="2763012" y="9143"/>
                </a:lnTo>
                <a:lnTo>
                  <a:pt x="2763012" y="3048"/>
                </a:lnTo>
                <a:lnTo>
                  <a:pt x="2759964" y="0"/>
                </a:lnTo>
                <a:close/>
              </a:path>
              <a:path w="3470148" h="3374136">
                <a:moveTo>
                  <a:pt x="2785872" y="0"/>
                </a:moveTo>
                <a:lnTo>
                  <a:pt x="2778252" y="0"/>
                </a:lnTo>
                <a:lnTo>
                  <a:pt x="2775204" y="3048"/>
                </a:lnTo>
                <a:lnTo>
                  <a:pt x="2775204" y="9143"/>
                </a:lnTo>
                <a:lnTo>
                  <a:pt x="2778252" y="12191"/>
                </a:lnTo>
                <a:lnTo>
                  <a:pt x="2785872" y="12191"/>
                </a:lnTo>
                <a:lnTo>
                  <a:pt x="2788920" y="9143"/>
                </a:lnTo>
                <a:lnTo>
                  <a:pt x="2788920" y="3048"/>
                </a:lnTo>
                <a:lnTo>
                  <a:pt x="2785872" y="0"/>
                </a:lnTo>
                <a:close/>
              </a:path>
              <a:path w="3470148" h="3374136">
                <a:moveTo>
                  <a:pt x="2810256" y="0"/>
                </a:moveTo>
                <a:lnTo>
                  <a:pt x="2804160" y="0"/>
                </a:lnTo>
                <a:lnTo>
                  <a:pt x="2801112" y="3048"/>
                </a:lnTo>
                <a:lnTo>
                  <a:pt x="2801112" y="9143"/>
                </a:lnTo>
                <a:lnTo>
                  <a:pt x="2804160" y="12191"/>
                </a:lnTo>
                <a:lnTo>
                  <a:pt x="2810256" y="12191"/>
                </a:lnTo>
                <a:lnTo>
                  <a:pt x="2813304" y="9143"/>
                </a:lnTo>
                <a:lnTo>
                  <a:pt x="2813304" y="3048"/>
                </a:lnTo>
                <a:lnTo>
                  <a:pt x="2810256" y="0"/>
                </a:lnTo>
                <a:close/>
              </a:path>
              <a:path w="3470148" h="3374136">
                <a:moveTo>
                  <a:pt x="2836164" y="0"/>
                </a:moveTo>
                <a:lnTo>
                  <a:pt x="2828544" y="0"/>
                </a:lnTo>
                <a:lnTo>
                  <a:pt x="2827020" y="3048"/>
                </a:lnTo>
                <a:lnTo>
                  <a:pt x="2827020" y="9143"/>
                </a:lnTo>
                <a:lnTo>
                  <a:pt x="2828544" y="12191"/>
                </a:lnTo>
                <a:lnTo>
                  <a:pt x="2836164" y="12191"/>
                </a:lnTo>
                <a:lnTo>
                  <a:pt x="2839212" y="9143"/>
                </a:lnTo>
                <a:lnTo>
                  <a:pt x="2839212" y="3048"/>
                </a:lnTo>
                <a:lnTo>
                  <a:pt x="2836164" y="0"/>
                </a:lnTo>
                <a:close/>
              </a:path>
              <a:path w="3470148" h="3374136">
                <a:moveTo>
                  <a:pt x="2862072" y="0"/>
                </a:moveTo>
                <a:lnTo>
                  <a:pt x="2854452" y="0"/>
                </a:lnTo>
                <a:lnTo>
                  <a:pt x="2851404" y="3048"/>
                </a:lnTo>
                <a:lnTo>
                  <a:pt x="2851404" y="9143"/>
                </a:lnTo>
                <a:lnTo>
                  <a:pt x="2854452" y="12191"/>
                </a:lnTo>
                <a:lnTo>
                  <a:pt x="2862072" y="12191"/>
                </a:lnTo>
                <a:lnTo>
                  <a:pt x="2865120" y="9143"/>
                </a:lnTo>
                <a:lnTo>
                  <a:pt x="2865120" y="3048"/>
                </a:lnTo>
                <a:lnTo>
                  <a:pt x="2862072" y="0"/>
                </a:lnTo>
                <a:close/>
              </a:path>
              <a:path w="3470148" h="3374136">
                <a:moveTo>
                  <a:pt x="2886456" y="0"/>
                </a:moveTo>
                <a:lnTo>
                  <a:pt x="2880360" y="0"/>
                </a:lnTo>
                <a:lnTo>
                  <a:pt x="2877312" y="3048"/>
                </a:lnTo>
                <a:lnTo>
                  <a:pt x="2877312" y="9143"/>
                </a:lnTo>
                <a:lnTo>
                  <a:pt x="2880360" y="12191"/>
                </a:lnTo>
                <a:lnTo>
                  <a:pt x="2886456" y="12191"/>
                </a:lnTo>
                <a:lnTo>
                  <a:pt x="2889504" y="9143"/>
                </a:lnTo>
                <a:lnTo>
                  <a:pt x="2889504" y="3048"/>
                </a:lnTo>
                <a:lnTo>
                  <a:pt x="2886456" y="0"/>
                </a:lnTo>
                <a:close/>
              </a:path>
              <a:path w="3470148" h="3374136">
                <a:moveTo>
                  <a:pt x="2912364" y="0"/>
                </a:moveTo>
                <a:lnTo>
                  <a:pt x="2904744" y="0"/>
                </a:lnTo>
                <a:lnTo>
                  <a:pt x="2903220" y="3048"/>
                </a:lnTo>
                <a:lnTo>
                  <a:pt x="2903220" y="9143"/>
                </a:lnTo>
                <a:lnTo>
                  <a:pt x="2904744" y="12191"/>
                </a:lnTo>
                <a:lnTo>
                  <a:pt x="2912364" y="12191"/>
                </a:lnTo>
                <a:lnTo>
                  <a:pt x="2915412" y="9143"/>
                </a:lnTo>
                <a:lnTo>
                  <a:pt x="2915412" y="3048"/>
                </a:lnTo>
                <a:lnTo>
                  <a:pt x="2912364" y="0"/>
                </a:lnTo>
                <a:close/>
              </a:path>
              <a:path w="3470148" h="3374136">
                <a:moveTo>
                  <a:pt x="2938272" y="0"/>
                </a:moveTo>
                <a:lnTo>
                  <a:pt x="2930652" y="0"/>
                </a:lnTo>
                <a:lnTo>
                  <a:pt x="2927604" y="3048"/>
                </a:lnTo>
                <a:lnTo>
                  <a:pt x="2927604" y="9143"/>
                </a:lnTo>
                <a:lnTo>
                  <a:pt x="2930652" y="12191"/>
                </a:lnTo>
                <a:lnTo>
                  <a:pt x="2938272" y="12191"/>
                </a:lnTo>
                <a:lnTo>
                  <a:pt x="2941320" y="9143"/>
                </a:lnTo>
                <a:lnTo>
                  <a:pt x="2941320" y="3048"/>
                </a:lnTo>
                <a:lnTo>
                  <a:pt x="2938272" y="0"/>
                </a:lnTo>
                <a:close/>
              </a:path>
              <a:path w="3470148" h="3374136">
                <a:moveTo>
                  <a:pt x="2962656" y="0"/>
                </a:moveTo>
                <a:lnTo>
                  <a:pt x="2956560" y="0"/>
                </a:lnTo>
                <a:lnTo>
                  <a:pt x="2953512" y="3048"/>
                </a:lnTo>
                <a:lnTo>
                  <a:pt x="2953512" y="9143"/>
                </a:lnTo>
                <a:lnTo>
                  <a:pt x="2956560" y="12191"/>
                </a:lnTo>
                <a:lnTo>
                  <a:pt x="2962656" y="12191"/>
                </a:lnTo>
                <a:lnTo>
                  <a:pt x="2965704" y="9143"/>
                </a:lnTo>
                <a:lnTo>
                  <a:pt x="2965704" y="3048"/>
                </a:lnTo>
                <a:lnTo>
                  <a:pt x="2962656" y="0"/>
                </a:lnTo>
                <a:close/>
              </a:path>
              <a:path w="3470148" h="3374136">
                <a:moveTo>
                  <a:pt x="2988564" y="0"/>
                </a:moveTo>
                <a:lnTo>
                  <a:pt x="2980943" y="0"/>
                </a:lnTo>
                <a:lnTo>
                  <a:pt x="2979420" y="3048"/>
                </a:lnTo>
                <a:lnTo>
                  <a:pt x="2979420" y="9143"/>
                </a:lnTo>
                <a:lnTo>
                  <a:pt x="2980943" y="12191"/>
                </a:lnTo>
                <a:lnTo>
                  <a:pt x="2988564" y="12191"/>
                </a:lnTo>
                <a:lnTo>
                  <a:pt x="2991612" y="9143"/>
                </a:lnTo>
                <a:lnTo>
                  <a:pt x="2991612" y="3048"/>
                </a:lnTo>
                <a:lnTo>
                  <a:pt x="2988564" y="0"/>
                </a:lnTo>
                <a:close/>
              </a:path>
              <a:path w="3470148" h="3374136">
                <a:moveTo>
                  <a:pt x="3014472" y="0"/>
                </a:moveTo>
                <a:lnTo>
                  <a:pt x="3006852" y="0"/>
                </a:lnTo>
                <a:lnTo>
                  <a:pt x="3003804" y="3048"/>
                </a:lnTo>
                <a:lnTo>
                  <a:pt x="3003804" y="9143"/>
                </a:lnTo>
                <a:lnTo>
                  <a:pt x="3006852" y="12191"/>
                </a:lnTo>
                <a:lnTo>
                  <a:pt x="3014472" y="12191"/>
                </a:lnTo>
                <a:lnTo>
                  <a:pt x="3017520" y="9143"/>
                </a:lnTo>
                <a:lnTo>
                  <a:pt x="3017520" y="3048"/>
                </a:lnTo>
                <a:lnTo>
                  <a:pt x="3014472" y="0"/>
                </a:lnTo>
                <a:close/>
              </a:path>
              <a:path w="3470148" h="3374136">
                <a:moveTo>
                  <a:pt x="3038856" y="0"/>
                </a:moveTo>
                <a:lnTo>
                  <a:pt x="3032760" y="0"/>
                </a:lnTo>
                <a:lnTo>
                  <a:pt x="3029712" y="3048"/>
                </a:lnTo>
                <a:lnTo>
                  <a:pt x="3029712" y="9143"/>
                </a:lnTo>
                <a:lnTo>
                  <a:pt x="3032760" y="12191"/>
                </a:lnTo>
                <a:lnTo>
                  <a:pt x="3038856" y="12191"/>
                </a:lnTo>
                <a:lnTo>
                  <a:pt x="3041904" y="9143"/>
                </a:lnTo>
                <a:lnTo>
                  <a:pt x="3041904" y="3048"/>
                </a:lnTo>
                <a:lnTo>
                  <a:pt x="3038856" y="0"/>
                </a:lnTo>
                <a:close/>
              </a:path>
              <a:path w="3470148" h="3374136">
                <a:moveTo>
                  <a:pt x="3064764" y="0"/>
                </a:moveTo>
                <a:lnTo>
                  <a:pt x="3058667" y="0"/>
                </a:lnTo>
                <a:lnTo>
                  <a:pt x="3055620" y="3048"/>
                </a:lnTo>
                <a:lnTo>
                  <a:pt x="3055620" y="9143"/>
                </a:lnTo>
                <a:lnTo>
                  <a:pt x="3058667" y="12191"/>
                </a:lnTo>
                <a:lnTo>
                  <a:pt x="3064764" y="12191"/>
                </a:lnTo>
                <a:lnTo>
                  <a:pt x="3067812" y="9143"/>
                </a:lnTo>
                <a:lnTo>
                  <a:pt x="3067812" y="3048"/>
                </a:lnTo>
                <a:lnTo>
                  <a:pt x="3064764" y="0"/>
                </a:lnTo>
                <a:close/>
              </a:path>
              <a:path w="3470148" h="3374136">
                <a:moveTo>
                  <a:pt x="3090672" y="0"/>
                </a:moveTo>
                <a:lnTo>
                  <a:pt x="3083052" y="0"/>
                </a:lnTo>
                <a:lnTo>
                  <a:pt x="3080004" y="3048"/>
                </a:lnTo>
                <a:lnTo>
                  <a:pt x="3080004" y="9143"/>
                </a:lnTo>
                <a:lnTo>
                  <a:pt x="3083052" y="12191"/>
                </a:lnTo>
                <a:lnTo>
                  <a:pt x="3090672" y="12191"/>
                </a:lnTo>
                <a:lnTo>
                  <a:pt x="3093720" y="9143"/>
                </a:lnTo>
                <a:lnTo>
                  <a:pt x="3093720" y="3048"/>
                </a:lnTo>
                <a:lnTo>
                  <a:pt x="3090672" y="0"/>
                </a:lnTo>
                <a:close/>
              </a:path>
              <a:path w="3470148" h="3374136">
                <a:moveTo>
                  <a:pt x="3115056" y="0"/>
                </a:moveTo>
                <a:lnTo>
                  <a:pt x="3108960" y="0"/>
                </a:lnTo>
                <a:lnTo>
                  <a:pt x="3105912" y="3048"/>
                </a:lnTo>
                <a:lnTo>
                  <a:pt x="3105912" y="9143"/>
                </a:lnTo>
                <a:lnTo>
                  <a:pt x="3108960" y="12191"/>
                </a:lnTo>
                <a:lnTo>
                  <a:pt x="3115056" y="12191"/>
                </a:lnTo>
                <a:lnTo>
                  <a:pt x="3118104" y="9143"/>
                </a:lnTo>
                <a:lnTo>
                  <a:pt x="3118104" y="3048"/>
                </a:lnTo>
                <a:lnTo>
                  <a:pt x="3115056" y="0"/>
                </a:lnTo>
                <a:close/>
              </a:path>
              <a:path w="3470148" h="3374136">
                <a:moveTo>
                  <a:pt x="3140964" y="0"/>
                </a:moveTo>
                <a:lnTo>
                  <a:pt x="3134867" y="0"/>
                </a:lnTo>
                <a:lnTo>
                  <a:pt x="3131820" y="3048"/>
                </a:lnTo>
                <a:lnTo>
                  <a:pt x="3131820" y="9143"/>
                </a:lnTo>
                <a:lnTo>
                  <a:pt x="3134867" y="12191"/>
                </a:lnTo>
                <a:lnTo>
                  <a:pt x="3140964" y="12191"/>
                </a:lnTo>
                <a:lnTo>
                  <a:pt x="3144012" y="9143"/>
                </a:lnTo>
                <a:lnTo>
                  <a:pt x="3144012" y="3048"/>
                </a:lnTo>
                <a:lnTo>
                  <a:pt x="3140964" y="0"/>
                </a:lnTo>
                <a:close/>
              </a:path>
              <a:path w="3470148" h="3374136">
                <a:moveTo>
                  <a:pt x="3166872" y="0"/>
                </a:moveTo>
                <a:lnTo>
                  <a:pt x="3159252" y="0"/>
                </a:lnTo>
                <a:lnTo>
                  <a:pt x="3156204" y="3048"/>
                </a:lnTo>
                <a:lnTo>
                  <a:pt x="3156204" y="9143"/>
                </a:lnTo>
                <a:lnTo>
                  <a:pt x="3159252" y="12191"/>
                </a:lnTo>
                <a:lnTo>
                  <a:pt x="3166872" y="12191"/>
                </a:lnTo>
                <a:lnTo>
                  <a:pt x="3169920" y="9143"/>
                </a:lnTo>
                <a:lnTo>
                  <a:pt x="3169920" y="3048"/>
                </a:lnTo>
                <a:lnTo>
                  <a:pt x="3166872" y="0"/>
                </a:lnTo>
                <a:close/>
              </a:path>
              <a:path w="3470148" h="3374136">
                <a:moveTo>
                  <a:pt x="3192780" y="0"/>
                </a:moveTo>
                <a:lnTo>
                  <a:pt x="3185160" y="0"/>
                </a:lnTo>
                <a:lnTo>
                  <a:pt x="3182112" y="3048"/>
                </a:lnTo>
                <a:lnTo>
                  <a:pt x="3182112" y="9143"/>
                </a:lnTo>
                <a:lnTo>
                  <a:pt x="3185160" y="12191"/>
                </a:lnTo>
                <a:lnTo>
                  <a:pt x="3192780" y="12191"/>
                </a:lnTo>
                <a:lnTo>
                  <a:pt x="3194304" y="9143"/>
                </a:lnTo>
                <a:lnTo>
                  <a:pt x="3194304" y="3048"/>
                </a:lnTo>
                <a:lnTo>
                  <a:pt x="3192780" y="0"/>
                </a:lnTo>
                <a:close/>
              </a:path>
              <a:path w="3470148" h="3374136">
                <a:moveTo>
                  <a:pt x="3217164" y="0"/>
                </a:moveTo>
                <a:lnTo>
                  <a:pt x="3211067" y="0"/>
                </a:lnTo>
                <a:lnTo>
                  <a:pt x="3208020" y="3048"/>
                </a:lnTo>
                <a:lnTo>
                  <a:pt x="3208020" y="9143"/>
                </a:lnTo>
                <a:lnTo>
                  <a:pt x="3211067" y="12191"/>
                </a:lnTo>
                <a:lnTo>
                  <a:pt x="3217164" y="12191"/>
                </a:lnTo>
                <a:lnTo>
                  <a:pt x="3220212" y="9143"/>
                </a:lnTo>
                <a:lnTo>
                  <a:pt x="3220212" y="3048"/>
                </a:lnTo>
                <a:lnTo>
                  <a:pt x="3217164" y="0"/>
                </a:lnTo>
                <a:close/>
              </a:path>
              <a:path w="3470148" h="3374136">
                <a:moveTo>
                  <a:pt x="3243072" y="0"/>
                </a:moveTo>
                <a:lnTo>
                  <a:pt x="3235452" y="0"/>
                </a:lnTo>
                <a:lnTo>
                  <a:pt x="3232404" y="3048"/>
                </a:lnTo>
                <a:lnTo>
                  <a:pt x="3232404" y="9143"/>
                </a:lnTo>
                <a:lnTo>
                  <a:pt x="3235452" y="12191"/>
                </a:lnTo>
                <a:lnTo>
                  <a:pt x="3243072" y="12191"/>
                </a:lnTo>
                <a:lnTo>
                  <a:pt x="3246120" y="9143"/>
                </a:lnTo>
                <a:lnTo>
                  <a:pt x="3246120" y="3048"/>
                </a:lnTo>
                <a:lnTo>
                  <a:pt x="3243072" y="0"/>
                </a:lnTo>
                <a:close/>
              </a:path>
              <a:path w="3470148" h="3374136">
                <a:moveTo>
                  <a:pt x="3268980" y="0"/>
                </a:moveTo>
                <a:lnTo>
                  <a:pt x="3261360" y="0"/>
                </a:lnTo>
                <a:lnTo>
                  <a:pt x="3258312" y="3048"/>
                </a:lnTo>
                <a:lnTo>
                  <a:pt x="3258312" y="9143"/>
                </a:lnTo>
                <a:lnTo>
                  <a:pt x="3261360" y="12191"/>
                </a:lnTo>
                <a:lnTo>
                  <a:pt x="3268980" y="12191"/>
                </a:lnTo>
                <a:lnTo>
                  <a:pt x="3270504" y="9143"/>
                </a:lnTo>
                <a:lnTo>
                  <a:pt x="3270504" y="3048"/>
                </a:lnTo>
                <a:lnTo>
                  <a:pt x="3268980" y="0"/>
                </a:lnTo>
                <a:close/>
              </a:path>
              <a:path w="3470148" h="3374136">
                <a:moveTo>
                  <a:pt x="3293364" y="0"/>
                </a:moveTo>
                <a:lnTo>
                  <a:pt x="3287267" y="0"/>
                </a:lnTo>
                <a:lnTo>
                  <a:pt x="3284220" y="3048"/>
                </a:lnTo>
                <a:lnTo>
                  <a:pt x="3284220" y="9143"/>
                </a:lnTo>
                <a:lnTo>
                  <a:pt x="3287267" y="12191"/>
                </a:lnTo>
                <a:lnTo>
                  <a:pt x="3293364" y="12191"/>
                </a:lnTo>
                <a:lnTo>
                  <a:pt x="3296412" y="9143"/>
                </a:lnTo>
                <a:lnTo>
                  <a:pt x="3296412" y="3048"/>
                </a:lnTo>
                <a:lnTo>
                  <a:pt x="3293364" y="0"/>
                </a:lnTo>
                <a:close/>
              </a:path>
              <a:path w="3470148" h="3374136">
                <a:moveTo>
                  <a:pt x="3319272" y="0"/>
                </a:moveTo>
                <a:lnTo>
                  <a:pt x="3311652" y="0"/>
                </a:lnTo>
                <a:lnTo>
                  <a:pt x="3308604" y="3048"/>
                </a:lnTo>
                <a:lnTo>
                  <a:pt x="3308604" y="9143"/>
                </a:lnTo>
                <a:lnTo>
                  <a:pt x="3311652" y="12191"/>
                </a:lnTo>
                <a:lnTo>
                  <a:pt x="3319272" y="12191"/>
                </a:lnTo>
                <a:lnTo>
                  <a:pt x="3322320" y="9143"/>
                </a:lnTo>
                <a:lnTo>
                  <a:pt x="3322320" y="3048"/>
                </a:lnTo>
                <a:lnTo>
                  <a:pt x="3319272" y="0"/>
                </a:lnTo>
                <a:close/>
              </a:path>
              <a:path w="3470148" h="3374136">
                <a:moveTo>
                  <a:pt x="3345180" y="0"/>
                </a:moveTo>
                <a:lnTo>
                  <a:pt x="3337560" y="0"/>
                </a:lnTo>
                <a:lnTo>
                  <a:pt x="3334512" y="3048"/>
                </a:lnTo>
                <a:lnTo>
                  <a:pt x="3334512" y="9143"/>
                </a:lnTo>
                <a:lnTo>
                  <a:pt x="3337560" y="12191"/>
                </a:lnTo>
                <a:lnTo>
                  <a:pt x="3345180" y="12191"/>
                </a:lnTo>
                <a:lnTo>
                  <a:pt x="3346704" y="9143"/>
                </a:lnTo>
                <a:lnTo>
                  <a:pt x="3346704" y="3048"/>
                </a:lnTo>
                <a:lnTo>
                  <a:pt x="3345180" y="0"/>
                </a:lnTo>
                <a:close/>
              </a:path>
              <a:path w="3470148" h="3374136">
                <a:moveTo>
                  <a:pt x="3369564" y="0"/>
                </a:moveTo>
                <a:lnTo>
                  <a:pt x="3363467" y="0"/>
                </a:lnTo>
                <a:lnTo>
                  <a:pt x="3360420" y="3048"/>
                </a:lnTo>
                <a:lnTo>
                  <a:pt x="3360420" y="9143"/>
                </a:lnTo>
                <a:lnTo>
                  <a:pt x="3363467" y="12191"/>
                </a:lnTo>
                <a:lnTo>
                  <a:pt x="3369564" y="12191"/>
                </a:lnTo>
                <a:lnTo>
                  <a:pt x="3372612" y="9143"/>
                </a:lnTo>
                <a:lnTo>
                  <a:pt x="3372612" y="3048"/>
                </a:lnTo>
                <a:lnTo>
                  <a:pt x="3369564" y="0"/>
                </a:lnTo>
                <a:close/>
              </a:path>
              <a:path w="3470148" h="3374136">
                <a:moveTo>
                  <a:pt x="3395472" y="0"/>
                </a:moveTo>
                <a:lnTo>
                  <a:pt x="3387852" y="0"/>
                </a:lnTo>
                <a:lnTo>
                  <a:pt x="3384804" y="3048"/>
                </a:lnTo>
                <a:lnTo>
                  <a:pt x="3384804" y="9143"/>
                </a:lnTo>
                <a:lnTo>
                  <a:pt x="3387852" y="12191"/>
                </a:lnTo>
                <a:lnTo>
                  <a:pt x="3395472" y="12191"/>
                </a:lnTo>
                <a:lnTo>
                  <a:pt x="3398520" y="9143"/>
                </a:lnTo>
                <a:lnTo>
                  <a:pt x="3398520" y="3048"/>
                </a:lnTo>
                <a:lnTo>
                  <a:pt x="3395472" y="0"/>
                </a:lnTo>
                <a:close/>
              </a:path>
              <a:path w="3470148" h="3374136">
                <a:moveTo>
                  <a:pt x="3421380" y="0"/>
                </a:moveTo>
                <a:lnTo>
                  <a:pt x="3413760" y="0"/>
                </a:lnTo>
                <a:lnTo>
                  <a:pt x="3410712" y="3048"/>
                </a:lnTo>
                <a:lnTo>
                  <a:pt x="3410712" y="9143"/>
                </a:lnTo>
                <a:lnTo>
                  <a:pt x="3413760" y="12191"/>
                </a:lnTo>
                <a:lnTo>
                  <a:pt x="3421380" y="12191"/>
                </a:lnTo>
                <a:lnTo>
                  <a:pt x="3422904" y="9143"/>
                </a:lnTo>
                <a:lnTo>
                  <a:pt x="3422904" y="3048"/>
                </a:lnTo>
                <a:lnTo>
                  <a:pt x="3421380" y="0"/>
                </a:lnTo>
                <a:close/>
              </a:path>
              <a:path w="3470148" h="3374136">
                <a:moveTo>
                  <a:pt x="3445764" y="0"/>
                </a:moveTo>
                <a:lnTo>
                  <a:pt x="3439667" y="0"/>
                </a:lnTo>
                <a:lnTo>
                  <a:pt x="3436620" y="3048"/>
                </a:lnTo>
                <a:lnTo>
                  <a:pt x="3436620" y="9143"/>
                </a:lnTo>
                <a:lnTo>
                  <a:pt x="3439667" y="12191"/>
                </a:lnTo>
                <a:lnTo>
                  <a:pt x="3445764" y="12191"/>
                </a:lnTo>
                <a:lnTo>
                  <a:pt x="3448812" y="9143"/>
                </a:lnTo>
                <a:lnTo>
                  <a:pt x="3448812" y="3048"/>
                </a:lnTo>
                <a:lnTo>
                  <a:pt x="3445764" y="0"/>
                </a:lnTo>
                <a:close/>
              </a:path>
              <a:path w="3470148" h="3374136">
                <a:moveTo>
                  <a:pt x="3467100" y="4572"/>
                </a:moveTo>
                <a:lnTo>
                  <a:pt x="3459480" y="4572"/>
                </a:lnTo>
                <a:lnTo>
                  <a:pt x="3456432" y="7620"/>
                </a:lnTo>
                <a:lnTo>
                  <a:pt x="3456432" y="15112"/>
                </a:lnTo>
                <a:lnTo>
                  <a:pt x="3459480" y="16763"/>
                </a:lnTo>
                <a:lnTo>
                  <a:pt x="3467100" y="16763"/>
                </a:lnTo>
                <a:lnTo>
                  <a:pt x="3470148" y="15112"/>
                </a:lnTo>
                <a:lnTo>
                  <a:pt x="3470148" y="7620"/>
                </a:lnTo>
                <a:lnTo>
                  <a:pt x="3467100" y="4572"/>
                </a:lnTo>
                <a:close/>
              </a:path>
              <a:path w="3470148" h="3374136">
                <a:moveTo>
                  <a:pt x="3467100" y="30479"/>
                </a:moveTo>
                <a:lnTo>
                  <a:pt x="3459480" y="30479"/>
                </a:lnTo>
                <a:lnTo>
                  <a:pt x="3456432" y="33527"/>
                </a:lnTo>
                <a:lnTo>
                  <a:pt x="3456432" y="39624"/>
                </a:lnTo>
                <a:lnTo>
                  <a:pt x="3459480" y="42672"/>
                </a:lnTo>
                <a:lnTo>
                  <a:pt x="3467100" y="42672"/>
                </a:lnTo>
                <a:lnTo>
                  <a:pt x="3470148" y="39624"/>
                </a:lnTo>
                <a:lnTo>
                  <a:pt x="3470148" y="33527"/>
                </a:lnTo>
                <a:lnTo>
                  <a:pt x="3467100" y="30479"/>
                </a:lnTo>
                <a:close/>
              </a:path>
              <a:path w="3470148" h="3374136">
                <a:moveTo>
                  <a:pt x="3467100" y="54863"/>
                </a:moveTo>
                <a:lnTo>
                  <a:pt x="3459480" y="54863"/>
                </a:lnTo>
                <a:lnTo>
                  <a:pt x="3456432" y="57912"/>
                </a:lnTo>
                <a:lnTo>
                  <a:pt x="3456432" y="65532"/>
                </a:lnTo>
                <a:lnTo>
                  <a:pt x="3459480" y="68579"/>
                </a:lnTo>
                <a:lnTo>
                  <a:pt x="3467100" y="68579"/>
                </a:lnTo>
                <a:lnTo>
                  <a:pt x="3470148" y="65532"/>
                </a:lnTo>
                <a:lnTo>
                  <a:pt x="3470148" y="57912"/>
                </a:lnTo>
                <a:lnTo>
                  <a:pt x="3467100" y="54863"/>
                </a:lnTo>
                <a:close/>
              </a:path>
              <a:path w="3470148" h="3374136">
                <a:moveTo>
                  <a:pt x="3467100" y="80772"/>
                </a:moveTo>
                <a:lnTo>
                  <a:pt x="3459480" y="80772"/>
                </a:lnTo>
                <a:lnTo>
                  <a:pt x="3456432" y="83820"/>
                </a:lnTo>
                <a:lnTo>
                  <a:pt x="3456432" y="91312"/>
                </a:lnTo>
                <a:lnTo>
                  <a:pt x="3459480" y="92963"/>
                </a:lnTo>
                <a:lnTo>
                  <a:pt x="3467100" y="92963"/>
                </a:lnTo>
                <a:lnTo>
                  <a:pt x="3470148" y="91312"/>
                </a:lnTo>
                <a:lnTo>
                  <a:pt x="3470148" y="83820"/>
                </a:lnTo>
                <a:lnTo>
                  <a:pt x="3467100" y="80772"/>
                </a:lnTo>
                <a:close/>
              </a:path>
              <a:path w="3470148" h="3374136">
                <a:moveTo>
                  <a:pt x="3467100" y="106679"/>
                </a:moveTo>
                <a:lnTo>
                  <a:pt x="3459480" y="106679"/>
                </a:lnTo>
                <a:lnTo>
                  <a:pt x="3456432" y="109727"/>
                </a:lnTo>
                <a:lnTo>
                  <a:pt x="3456432" y="115824"/>
                </a:lnTo>
                <a:lnTo>
                  <a:pt x="3459480" y="118872"/>
                </a:lnTo>
                <a:lnTo>
                  <a:pt x="3467100" y="118872"/>
                </a:lnTo>
                <a:lnTo>
                  <a:pt x="3470148" y="115824"/>
                </a:lnTo>
                <a:lnTo>
                  <a:pt x="3470148" y="109727"/>
                </a:lnTo>
                <a:lnTo>
                  <a:pt x="3467100" y="106679"/>
                </a:lnTo>
                <a:close/>
              </a:path>
              <a:path w="3470148" h="3374136">
                <a:moveTo>
                  <a:pt x="3467100" y="132587"/>
                </a:moveTo>
                <a:lnTo>
                  <a:pt x="3459480" y="132587"/>
                </a:lnTo>
                <a:lnTo>
                  <a:pt x="3456432" y="134112"/>
                </a:lnTo>
                <a:lnTo>
                  <a:pt x="3456432" y="141732"/>
                </a:lnTo>
                <a:lnTo>
                  <a:pt x="3459480" y="144779"/>
                </a:lnTo>
                <a:lnTo>
                  <a:pt x="3467100" y="144779"/>
                </a:lnTo>
                <a:lnTo>
                  <a:pt x="3470148" y="141732"/>
                </a:lnTo>
                <a:lnTo>
                  <a:pt x="3470148" y="134112"/>
                </a:lnTo>
                <a:lnTo>
                  <a:pt x="3467100" y="132587"/>
                </a:lnTo>
                <a:close/>
              </a:path>
              <a:path w="3470148" h="3374136">
                <a:moveTo>
                  <a:pt x="3467100" y="156972"/>
                </a:moveTo>
                <a:lnTo>
                  <a:pt x="3459480" y="156972"/>
                </a:lnTo>
                <a:lnTo>
                  <a:pt x="3456432" y="160020"/>
                </a:lnTo>
                <a:lnTo>
                  <a:pt x="3456432" y="167512"/>
                </a:lnTo>
                <a:lnTo>
                  <a:pt x="3459480" y="170687"/>
                </a:lnTo>
                <a:lnTo>
                  <a:pt x="3467100" y="170687"/>
                </a:lnTo>
                <a:lnTo>
                  <a:pt x="3470148" y="167512"/>
                </a:lnTo>
                <a:lnTo>
                  <a:pt x="3470148" y="160020"/>
                </a:lnTo>
                <a:lnTo>
                  <a:pt x="3467100" y="156972"/>
                </a:lnTo>
                <a:close/>
              </a:path>
              <a:path w="3470148" h="3374136">
                <a:moveTo>
                  <a:pt x="3467100" y="182879"/>
                </a:moveTo>
                <a:lnTo>
                  <a:pt x="3459480" y="182879"/>
                </a:lnTo>
                <a:lnTo>
                  <a:pt x="3456432" y="185927"/>
                </a:lnTo>
                <a:lnTo>
                  <a:pt x="3456432" y="192024"/>
                </a:lnTo>
                <a:lnTo>
                  <a:pt x="3459480" y="195072"/>
                </a:lnTo>
                <a:lnTo>
                  <a:pt x="3467100" y="195072"/>
                </a:lnTo>
                <a:lnTo>
                  <a:pt x="3470148" y="192024"/>
                </a:lnTo>
                <a:lnTo>
                  <a:pt x="3470148" y="185927"/>
                </a:lnTo>
                <a:lnTo>
                  <a:pt x="3467100" y="182879"/>
                </a:lnTo>
                <a:close/>
              </a:path>
              <a:path w="3470148" h="3374136">
                <a:moveTo>
                  <a:pt x="3467100" y="208787"/>
                </a:moveTo>
                <a:lnTo>
                  <a:pt x="3459480" y="208787"/>
                </a:lnTo>
                <a:lnTo>
                  <a:pt x="3456432" y="210312"/>
                </a:lnTo>
                <a:lnTo>
                  <a:pt x="3456432" y="217932"/>
                </a:lnTo>
                <a:lnTo>
                  <a:pt x="3459480" y="220979"/>
                </a:lnTo>
                <a:lnTo>
                  <a:pt x="3467100" y="220979"/>
                </a:lnTo>
                <a:lnTo>
                  <a:pt x="3470148" y="217932"/>
                </a:lnTo>
                <a:lnTo>
                  <a:pt x="3470148" y="210312"/>
                </a:lnTo>
                <a:lnTo>
                  <a:pt x="3467100" y="208787"/>
                </a:lnTo>
                <a:close/>
              </a:path>
              <a:path w="3470148" h="3374136">
                <a:moveTo>
                  <a:pt x="3467100" y="233172"/>
                </a:moveTo>
                <a:lnTo>
                  <a:pt x="3459480" y="233172"/>
                </a:lnTo>
                <a:lnTo>
                  <a:pt x="3456432" y="236220"/>
                </a:lnTo>
                <a:lnTo>
                  <a:pt x="3456432" y="243712"/>
                </a:lnTo>
                <a:lnTo>
                  <a:pt x="3459480" y="246887"/>
                </a:lnTo>
                <a:lnTo>
                  <a:pt x="3467100" y="246887"/>
                </a:lnTo>
                <a:lnTo>
                  <a:pt x="3470148" y="243712"/>
                </a:lnTo>
                <a:lnTo>
                  <a:pt x="3470148" y="236220"/>
                </a:lnTo>
                <a:lnTo>
                  <a:pt x="3467100" y="233172"/>
                </a:lnTo>
                <a:close/>
              </a:path>
              <a:path w="3470148" h="3374136">
                <a:moveTo>
                  <a:pt x="3467100" y="259079"/>
                </a:moveTo>
                <a:lnTo>
                  <a:pt x="3459480" y="259079"/>
                </a:lnTo>
                <a:lnTo>
                  <a:pt x="3456432" y="262127"/>
                </a:lnTo>
                <a:lnTo>
                  <a:pt x="3456432" y="268224"/>
                </a:lnTo>
                <a:lnTo>
                  <a:pt x="3459480" y="271272"/>
                </a:lnTo>
                <a:lnTo>
                  <a:pt x="3467100" y="271272"/>
                </a:lnTo>
                <a:lnTo>
                  <a:pt x="3470148" y="268224"/>
                </a:lnTo>
                <a:lnTo>
                  <a:pt x="3470148" y="262127"/>
                </a:lnTo>
                <a:lnTo>
                  <a:pt x="3467100" y="259079"/>
                </a:lnTo>
                <a:close/>
              </a:path>
              <a:path w="3470148" h="3374136">
                <a:moveTo>
                  <a:pt x="3467100" y="284988"/>
                </a:moveTo>
                <a:lnTo>
                  <a:pt x="3459480" y="284988"/>
                </a:lnTo>
                <a:lnTo>
                  <a:pt x="3456432" y="286512"/>
                </a:lnTo>
                <a:lnTo>
                  <a:pt x="3456432" y="294132"/>
                </a:lnTo>
                <a:lnTo>
                  <a:pt x="3459480" y="297179"/>
                </a:lnTo>
                <a:lnTo>
                  <a:pt x="3467100" y="297179"/>
                </a:lnTo>
                <a:lnTo>
                  <a:pt x="3470148" y="294132"/>
                </a:lnTo>
                <a:lnTo>
                  <a:pt x="3470148" y="286512"/>
                </a:lnTo>
                <a:lnTo>
                  <a:pt x="3467100" y="284988"/>
                </a:lnTo>
                <a:close/>
              </a:path>
              <a:path w="3470148" h="3374136">
                <a:moveTo>
                  <a:pt x="3467100" y="309372"/>
                </a:moveTo>
                <a:lnTo>
                  <a:pt x="3459480" y="309372"/>
                </a:lnTo>
                <a:lnTo>
                  <a:pt x="3456432" y="312420"/>
                </a:lnTo>
                <a:lnTo>
                  <a:pt x="3456432" y="319913"/>
                </a:lnTo>
                <a:lnTo>
                  <a:pt x="3459480" y="323088"/>
                </a:lnTo>
                <a:lnTo>
                  <a:pt x="3467100" y="323088"/>
                </a:lnTo>
                <a:lnTo>
                  <a:pt x="3470148" y="319913"/>
                </a:lnTo>
                <a:lnTo>
                  <a:pt x="3470148" y="312420"/>
                </a:lnTo>
                <a:lnTo>
                  <a:pt x="3467100" y="309372"/>
                </a:lnTo>
                <a:close/>
              </a:path>
              <a:path w="3470148" h="3374136">
                <a:moveTo>
                  <a:pt x="3467100" y="335279"/>
                </a:moveTo>
                <a:lnTo>
                  <a:pt x="3459480" y="335279"/>
                </a:lnTo>
                <a:lnTo>
                  <a:pt x="3456432" y="338327"/>
                </a:lnTo>
                <a:lnTo>
                  <a:pt x="3456432" y="344424"/>
                </a:lnTo>
                <a:lnTo>
                  <a:pt x="3459480" y="347472"/>
                </a:lnTo>
                <a:lnTo>
                  <a:pt x="3467100" y="347472"/>
                </a:lnTo>
                <a:lnTo>
                  <a:pt x="3470148" y="344424"/>
                </a:lnTo>
                <a:lnTo>
                  <a:pt x="3470148" y="338327"/>
                </a:lnTo>
                <a:lnTo>
                  <a:pt x="3467100" y="335279"/>
                </a:lnTo>
                <a:close/>
              </a:path>
              <a:path w="3470148" h="3374136">
                <a:moveTo>
                  <a:pt x="3467100" y="361188"/>
                </a:moveTo>
                <a:lnTo>
                  <a:pt x="3459480" y="361188"/>
                </a:lnTo>
                <a:lnTo>
                  <a:pt x="3456432" y="362712"/>
                </a:lnTo>
                <a:lnTo>
                  <a:pt x="3456432" y="370332"/>
                </a:lnTo>
                <a:lnTo>
                  <a:pt x="3459480" y="373379"/>
                </a:lnTo>
                <a:lnTo>
                  <a:pt x="3467100" y="373379"/>
                </a:lnTo>
                <a:lnTo>
                  <a:pt x="3470148" y="370332"/>
                </a:lnTo>
                <a:lnTo>
                  <a:pt x="3470148" y="362712"/>
                </a:lnTo>
                <a:lnTo>
                  <a:pt x="3467100" y="361188"/>
                </a:lnTo>
                <a:close/>
              </a:path>
              <a:path w="3470148" h="3374136">
                <a:moveTo>
                  <a:pt x="3467100" y="385572"/>
                </a:moveTo>
                <a:lnTo>
                  <a:pt x="3459480" y="385572"/>
                </a:lnTo>
                <a:lnTo>
                  <a:pt x="3456432" y="388620"/>
                </a:lnTo>
                <a:lnTo>
                  <a:pt x="3456432" y="396113"/>
                </a:lnTo>
                <a:lnTo>
                  <a:pt x="3459480" y="399288"/>
                </a:lnTo>
                <a:lnTo>
                  <a:pt x="3467100" y="399288"/>
                </a:lnTo>
                <a:lnTo>
                  <a:pt x="3470148" y="396113"/>
                </a:lnTo>
                <a:lnTo>
                  <a:pt x="3470148" y="388620"/>
                </a:lnTo>
                <a:lnTo>
                  <a:pt x="3467100" y="385572"/>
                </a:lnTo>
                <a:close/>
              </a:path>
              <a:path w="3470148" h="3374136">
                <a:moveTo>
                  <a:pt x="3467100" y="411479"/>
                </a:moveTo>
                <a:lnTo>
                  <a:pt x="3459480" y="411479"/>
                </a:lnTo>
                <a:lnTo>
                  <a:pt x="3456432" y="414527"/>
                </a:lnTo>
                <a:lnTo>
                  <a:pt x="3456432" y="420624"/>
                </a:lnTo>
                <a:lnTo>
                  <a:pt x="3459480" y="423672"/>
                </a:lnTo>
                <a:lnTo>
                  <a:pt x="3467100" y="423672"/>
                </a:lnTo>
                <a:lnTo>
                  <a:pt x="3470148" y="420624"/>
                </a:lnTo>
                <a:lnTo>
                  <a:pt x="3470148" y="414527"/>
                </a:lnTo>
                <a:lnTo>
                  <a:pt x="3467100" y="411479"/>
                </a:lnTo>
                <a:close/>
              </a:path>
              <a:path w="3470148" h="3374136">
                <a:moveTo>
                  <a:pt x="3467100" y="437388"/>
                </a:moveTo>
                <a:lnTo>
                  <a:pt x="3459480" y="437388"/>
                </a:lnTo>
                <a:lnTo>
                  <a:pt x="3456432" y="438912"/>
                </a:lnTo>
                <a:lnTo>
                  <a:pt x="3456432" y="446532"/>
                </a:lnTo>
                <a:lnTo>
                  <a:pt x="3459480" y="449579"/>
                </a:lnTo>
                <a:lnTo>
                  <a:pt x="3467100" y="449579"/>
                </a:lnTo>
                <a:lnTo>
                  <a:pt x="3470148" y="446532"/>
                </a:lnTo>
                <a:lnTo>
                  <a:pt x="3470148" y="438912"/>
                </a:lnTo>
                <a:lnTo>
                  <a:pt x="3467100" y="437388"/>
                </a:lnTo>
                <a:close/>
              </a:path>
              <a:path w="3470148" h="3374136">
                <a:moveTo>
                  <a:pt x="3467100" y="461772"/>
                </a:moveTo>
                <a:lnTo>
                  <a:pt x="3459480" y="461772"/>
                </a:lnTo>
                <a:lnTo>
                  <a:pt x="3456432" y="464820"/>
                </a:lnTo>
                <a:lnTo>
                  <a:pt x="3456432" y="472313"/>
                </a:lnTo>
                <a:lnTo>
                  <a:pt x="3459480" y="475488"/>
                </a:lnTo>
                <a:lnTo>
                  <a:pt x="3467100" y="475488"/>
                </a:lnTo>
                <a:lnTo>
                  <a:pt x="3470148" y="472313"/>
                </a:lnTo>
                <a:lnTo>
                  <a:pt x="3470148" y="464820"/>
                </a:lnTo>
                <a:lnTo>
                  <a:pt x="3467100" y="461772"/>
                </a:lnTo>
                <a:close/>
              </a:path>
              <a:path w="3470148" h="3374136">
                <a:moveTo>
                  <a:pt x="3467100" y="487679"/>
                </a:moveTo>
                <a:lnTo>
                  <a:pt x="3459480" y="487679"/>
                </a:lnTo>
                <a:lnTo>
                  <a:pt x="3456432" y="490727"/>
                </a:lnTo>
                <a:lnTo>
                  <a:pt x="3456432" y="496824"/>
                </a:lnTo>
                <a:lnTo>
                  <a:pt x="3459480" y="499872"/>
                </a:lnTo>
                <a:lnTo>
                  <a:pt x="3467100" y="499872"/>
                </a:lnTo>
                <a:lnTo>
                  <a:pt x="3470148" y="496824"/>
                </a:lnTo>
                <a:lnTo>
                  <a:pt x="3470148" y="490727"/>
                </a:lnTo>
                <a:lnTo>
                  <a:pt x="3467100" y="487679"/>
                </a:lnTo>
                <a:close/>
              </a:path>
              <a:path w="3470148" h="3374136">
                <a:moveTo>
                  <a:pt x="3467100" y="513588"/>
                </a:moveTo>
                <a:lnTo>
                  <a:pt x="3459480" y="513588"/>
                </a:lnTo>
                <a:lnTo>
                  <a:pt x="3456432" y="515112"/>
                </a:lnTo>
                <a:lnTo>
                  <a:pt x="3456432" y="522732"/>
                </a:lnTo>
                <a:lnTo>
                  <a:pt x="3459480" y="525779"/>
                </a:lnTo>
                <a:lnTo>
                  <a:pt x="3467100" y="525779"/>
                </a:lnTo>
                <a:lnTo>
                  <a:pt x="3470148" y="522732"/>
                </a:lnTo>
                <a:lnTo>
                  <a:pt x="3470148" y="515112"/>
                </a:lnTo>
                <a:lnTo>
                  <a:pt x="3467100" y="513588"/>
                </a:lnTo>
                <a:close/>
              </a:path>
              <a:path w="3470148" h="3374136">
                <a:moveTo>
                  <a:pt x="3467100" y="537972"/>
                </a:moveTo>
                <a:lnTo>
                  <a:pt x="3459480" y="537972"/>
                </a:lnTo>
                <a:lnTo>
                  <a:pt x="3456432" y="541020"/>
                </a:lnTo>
                <a:lnTo>
                  <a:pt x="3456432" y="548513"/>
                </a:lnTo>
                <a:lnTo>
                  <a:pt x="3459480" y="551688"/>
                </a:lnTo>
                <a:lnTo>
                  <a:pt x="3467100" y="551688"/>
                </a:lnTo>
                <a:lnTo>
                  <a:pt x="3470148" y="548513"/>
                </a:lnTo>
                <a:lnTo>
                  <a:pt x="3470148" y="541020"/>
                </a:lnTo>
                <a:lnTo>
                  <a:pt x="3467100" y="537972"/>
                </a:lnTo>
                <a:close/>
              </a:path>
              <a:path w="3470148" h="3374136">
                <a:moveTo>
                  <a:pt x="3467100" y="563879"/>
                </a:moveTo>
                <a:lnTo>
                  <a:pt x="3459480" y="563879"/>
                </a:lnTo>
                <a:lnTo>
                  <a:pt x="3456432" y="566927"/>
                </a:lnTo>
                <a:lnTo>
                  <a:pt x="3456432" y="573024"/>
                </a:lnTo>
                <a:lnTo>
                  <a:pt x="3459480" y="576072"/>
                </a:lnTo>
                <a:lnTo>
                  <a:pt x="3467100" y="576072"/>
                </a:lnTo>
                <a:lnTo>
                  <a:pt x="3470148" y="573024"/>
                </a:lnTo>
                <a:lnTo>
                  <a:pt x="3470148" y="566927"/>
                </a:lnTo>
                <a:lnTo>
                  <a:pt x="3467100" y="563879"/>
                </a:lnTo>
                <a:close/>
              </a:path>
              <a:path w="3470148" h="3374136">
                <a:moveTo>
                  <a:pt x="3467100" y="589788"/>
                </a:moveTo>
                <a:lnTo>
                  <a:pt x="3459480" y="589788"/>
                </a:lnTo>
                <a:lnTo>
                  <a:pt x="3456432" y="592836"/>
                </a:lnTo>
                <a:lnTo>
                  <a:pt x="3456432" y="598932"/>
                </a:lnTo>
                <a:lnTo>
                  <a:pt x="3459480" y="601979"/>
                </a:lnTo>
                <a:lnTo>
                  <a:pt x="3467100" y="601979"/>
                </a:lnTo>
                <a:lnTo>
                  <a:pt x="3470148" y="598932"/>
                </a:lnTo>
                <a:lnTo>
                  <a:pt x="3470148" y="592836"/>
                </a:lnTo>
                <a:lnTo>
                  <a:pt x="3467100" y="589788"/>
                </a:lnTo>
                <a:close/>
              </a:path>
              <a:path w="3470148" h="3374136">
                <a:moveTo>
                  <a:pt x="3467100" y="614172"/>
                </a:moveTo>
                <a:lnTo>
                  <a:pt x="3459480" y="614172"/>
                </a:lnTo>
                <a:lnTo>
                  <a:pt x="3456432" y="617220"/>
                </a:lnTo>
                <a:lnTo>
                  <a:pt x="3456432" y="624713"/>
                </a:lnTo>
                <a:lnTo>
                  <a:pt x="3459480" y="627888"/>
                </a:lnTo>
                <a:lnTo>
                  <a:pt x="3467100" y="627888"/>
                </a:lnTo>
                <a:lnTo>
                  <a:pt x="3470148" y="624713"/>
                </a:lnTo>
                <a:lnTo>
                  <a:pt x="3470148" y="617220"/>
                </a:lnTo>
                <a:lnTo>
                  <a:pt x="3467100" y="614172"/>
                </a:lnTo>
                <a:close/>
              </a:path>
              <a:path w="3470148" h="3374136">
                <a:moveTo>
                  <a:pt x="3467100" y="640079"/>
                </a:moveTo>
                <a:lnTo>
                  <a:pt x="3459480" y="640079"/>
                </a:lnTo>
                <a:lnTo>
                  <a:pt x="3456432" y="643127"/>
                </a:lnTo>
                <a:lnTo>
                  <a:pt x="3456432" y="649224"/>
                </a:lnTo>
                <a:lnTo>
                  <a:pt x="3459480" y="652272"/>
                </a:lnTo>
                <a:lnTo>
                  <a:pt x="3467100" y="652272"/>
                </a:lnTo>
                <a:lnTo>
                  <a:pt x="3470148" y="649224"/>
                </a:lnTo>
                <a:lnTo>
                  <a:pt x="3470148" y="643127"/>
                </a:lnTo>
                <a:lnTo>
                  <a:pt x="3467100" y="640079"/>
                </a:lnTo>
                <a:close/>
              </a:path>
              <a:path w="3470148" h="3374136">
                <a:moveTo>
                  <a:pt x="3467100" y="665988"/>
                </a:moveTo>
                <a:lnTo>
                  <a:pt x="3459480" y="665988"/>
                </a:lnTo>
                <a:lnTo>
                  <a:pt x="3456432" y="669036"/>
                </a:lnTo>
                <a:lnTo>
                  <a:pt x="3456432" y="675132"/>
                </a:lnTo>
                <a:lnTo>
                  <a:pt x="3459480" y="678179"/>
                </a:lnTo>
                <a:lnTo>
                  <a:pt x="3467100" y="678179"/>
                </a:lnTo>
                <a:lnTo>
                  <a:pt x="3470148" y="675132"/>
                </a:lnTo>
                <a:lnTo>
                  <a:pt x="3470148" y="669036"/>
                </a:lnTo>
                <a:lnTo>
                  <a:pt x="3467100" y="665988"/>
                </a:lnTo>
                <a:close/>
              </a:path>
              <a:path w="3470148" h="3374136">
                <a:moveTo>
                  <a:pt x="3467100" y="690372"/>
                </a:moveTo>
                <a:lnTo>
                  <a:pt x="3459480" y="690372"/>
                </a:lnTo>
                <a:lnTo>
                  <a:pt x="3456432" y="693420"/>
                </a:lnTo>
                <a:lnTo>
                  <a:pt x="3456432" y="700913"/>
                </a:lnTo>
                <a:lnTo>
                  <a:pt x="3459480" y="704088"/>
                </a:lnTo>
                <a:lnTo>
                  <a:pt x="3467100" y="704088"/>
                </a:lnTo>
                <a:lnTo>
                  <a:pt x="3470148" y="700913"/>
                </a:lnTo>
                <a:lnTo>
                  <a:pt x="3470148" y="693420"/>
                </a:lnTo>
                <a:lnTo>
                  <a:pt x="3467100" y="690372"/>
                </a:lnTo>
                <a:close/>
              </a:path>
              <a:path w="3470148" h="3374136">
                <a:moveTo>
                  <a:pt x="3467100" y="716279"/>
                </a:moveTo>
                <a:lnTo>
                  <a:pt x="3459480" y="716279"/>
                </a:lnTo>
                <a:lnTo>
                  <a:pt x="3456432" y="719327"/>
                </a:lnTo>
                <a:lnTo>
                  <a:pt x="3456432" y="726948"/>
                </a:lnTo>
                <a:lnTo>
                  <a:pt x="3459480" y="728472"/>
                </a:lnTo>
                <a:lnTo>
                  <a:pt x="3467100" y="728472"/>
                </a:lnTo>
                <a:lnTo>
                  <a:pt x="3470148" y="726948"/>
                </a:lnTo>
                <a:lnTo>
                  <a:pt x="3470148" y="719327"/>
                </a:lnTo>
                <a:lnTo>
                  <a:pt x="3467100" y="716279"/>
                </a:lnTo>
                <a:close/>
              </a:path>
              <a:path w="3470148" h="3374136">
                <a:moveTo>
                  <a:pt x="3467100" y="742188"/>
                </a:moveTo>
                <a:lnTo>
                  <a:pt x="3459480" y="742188"/>
                </a:lnTo>
                <a:lnTo>
                  <a:pt x="3456432" y="745236"/>
                </a:lnTo>
                <a:lnTo>
                  <a:pt x="3456432" y="751332"/>
                </a:lnTo>
                <a:lnTo>
                  <a:pt x="3459480" y="754379"/>
                </a:lnTo>
                <a:lnTo>
                  <a:pt x="3467100" y="754379"/>
                </a:lnTo>
                <a:lnTo>
                  <a:pt x="3470148" y="751332"/>
                </a:lnTo>
                <a:lnTo>
                  <a:pt x="3470148" y="745236"/>
                </a:lnTo>
                <a:lnTo>
                  <a:pt x="3467100" y="742188"/>
                </a:lnTo>
                <a:close/>
              </a:path>
              <a:path w="3470148" h="3374136">
                <a:moveTo>
                  <a:pt x="3467100" y="766572"/>
                </a:moveTo>
                <a:lnTo>
                  <a:pt x="3459480" y="766572"/>
                </a:lnTo>
                <a:lnTo>
                  <a:pt x="3456432" y="769620"/>
                </a:lnTo>
                <a:lnTo>
                  <a:pt x="3456432" y="777113"/>
                </a:lnTo>
                <a:lnTo>
                  <a:pt x="3459480" y="780288"/>
                </a:lnTo>
                <a:lnTo>
                  <a:pt x="3467100" y="780288"/>
                </a:lnTo>
                <a:lnTo>
                  <a:pt x="3470148" y="777113"/>
                </a:lnTo>
                <a:lnTo>
                  <a:pt x="3470148" y="769620"/>
                </a:lnTo>
                <a:lnTo>
                  <a:pt x="3467100" y="766572"/>
                </a:lnTo>
                <a:close/>
              </a:path>
              <a:path w="3470148" h="3374136">
                <a:moveTo>
                  <a:pt x="3467100" y="792479"/>
                </a:moveTo>
                <a:lnTo>
                  <a:pt x="3459480" y="792479"/>
                </a:lnTo>
                <a:lnTo>
                  <a:pt x="3456432" y="795527"/>
                </a:lnTo>
                <a:lnTo>
                  <a:pt x="3456432" y="803148"/>
                </a:lnTo>
                <a:lnTo>
                  <a:pt x="3459480" y="804672"/>
                </a:lnTo>
                <a:lnTo>
                  <a:pt x="3467100" y="804672"/>
                </a:lnTo>
                <a:lnTo>
                  <a:pt x="3470148" y="803148"/>
                </a:lnTo>
                <a:lnTo>
                  <a:pt x="3470148" y="795527"/>
                </a:lnTo>
                <a:lnTo>
                  <a:pt x="3467100" y="792479"/>
                </a:lnTo>
                <a:close/>
              </a:path>
              <a:path w="3470148" h="3374136">
                <a:moveTo>
                  <a:pt x="3467100" y="818388"/>
                </a:moveTo>
                <a:lnTo>
                  <a:pt x="3459480" y="818388"/>
                </a:lnTo>
                <a:lnTo>
                  <a:pt x="3456432" y="821436"/>
                </a:lnTo>
                <a:lnTo>
                  <a:pt x="3456432" y="827532"/>
                </a:lnTo>
                <a:lnTo>
                  <a:pt x="3459480" y="830579"/>
                </a:lnTo>
                <a:lnTo>
                  <a:pt x="3467100" y="830579"/>
                </a:lnTo>
                <a:lnTo>
                  <a:pt x="3470148" y="827532"/>
                </a:lnTo>
                <a:lnTo>
                  <a:pt x="3470148" y="821436"/>
                </a:lnTo>
                <a:lnTo>
                  <a:pt x="3467100" y="818388"/>
                </a:lnTo>
                <a:close/>
              </a:path>
              <a:path w="3470148" h="3374136">
                <a:moveTo>
                  <a:pt x="3467100" y="842772"/>
                </a:moveTo>
                <a:lnTo>
                  <a:pt x="3459480" y="842772"/>
                </a:lnTo>
                <a:lnTo>
                  <a:pt x="3456432" y="845820"/>
                </a:lnTo>
                <a:lnTo>
                  <a:pt x="3456432" y="853313"/>
                </a:lnTo>
                <a:lnTo>
                  <a:pt x="3459480" y="856488"/>
                </a:lnTo>
                <a:lnTo>
                  <a:pt x="3467100" y="856488"/>
                </a:lnTo>
                <a:lnTo>
                  <a:pt x="3470148" y="853313"/>
                </a:lnTo>
                <a:lnTo>
                  <a:pt x="3470148" y="845820"/>
                </a:lnTo>
                <a:lnTo>
                  <a:pt x="3467100" y="842772"/>
                </a:lnTo>
                <a:close/>
              </a:path>
              <a:path w="3470148" h="3374136">
                <a:moveTo>
                  <a:pt x="3467100" y="868679"/>
                </a:moveTo>
                <a:lnTo>
                  <a:pt x="3459480" y="868679"/>
                </a:lnTo>
                <a:lnTo>
                  <a:pt x="3456432" y="871727"/>
                </a:lnTo>
                <a:lnTo>
                  <a:pt x="3456432" y="879348"/>
                </a:lnTo>
                <a:lnTo>
                  <a:pt x="3459480" y="880872"/>
                </a:lnTo>
                <a:lnTo>
                  <a:pt x="3467100" y="880872"/>
                </a:lnTo>
                <a:lnTo>
                  <a:pt x="3470148" y="879348"/>
                </a:lnTo>
                <a:lnTo>
                  <a:pt x="3470148" y="871727"/>
                </a:lnTo>
                <a:lnTo>
                  <a:pt x="3467100" y="868679"/>
                </a:lnTo>
                <a:close/>
              </a:path>
              <a:path w="3470148" h="3374136">
                <a:moveTo>
                  <a:pt x="3467100" y="894588"/>
                </a:moveTo>
                <a:lnTo>
                  <a:pt x="3459480" y="894588"/>
                </a:lnTo>
                <a:lnTo>
                  <a:pt x="3456432" y="897636"/>
                </a:lnTo>
                <a:lnTo>
                  <a:pt x="3456432" y="903732"/>
                </a:lnTo>
                <a:lnTo>
                  <a:pt x="3459480" y="906779"/>
                </a:lnTo>
                <a:lnTo>
                  <a:pt x="3467100" y="906779"/>
                </a:lnTo>
                <a:lnTo>
                  <a:pt x="3470148" y="903732"/>
                </a:lnTo>
                <a:lnTo>
                  <a:pt x="3470148" y="897636"/>
                </a:lnTo>
                <a:lnTo>
                  <a:pt x="3467100" y="894588"/>
                </a:lnTo>
                <a:close/>
              </a:path>
              <a:path w="3470148" h="3374136">
                <a:moveTo>
                  <a:pt x="3467100" y="918972"/>
                </a:moveTo>
                <a:lnTo>
                  <a:pt x="3459480" y="918972"/>
                </a:lnTo>
                <a:lnTo>
                  <a:pt x="3456432" y="922020"/>
                </a:lnTo>
                <a:lnTo>
                  <a:pt x="3456432" y="929513"/>
                </a:lnTo>
                <a:lnTo>
                  <a:pt x="3459480" y="932688"/>
                </a:lnTo>
                <a:lnTo>
                  <a:pt x="3467100" y="932688"/>
                </a:lnTo>
                <a:lnTo>
                  <a:pt x="3470148" y="929513"/>
                </a:lnTo>
                <a:lnTo>
                  <a:pt x="3470148" y="922020"/>
                </a:lnTo>
                <a:lnTo>
                  <a:pt x="3467100" y="918972"/>
                </a:lnTo>
                <a:close/>
              </a:path>
              <a:path w="3470148" h="3374136">
                <a:moveTo>
                  <a:pt x="3467100" y="944879"/>
                </a:moveTo>
                <a:lnTo>
                  <a:pt x="3459480" y="944879"/>
                </a:lnTo>
                <a:lnTo>
                  <a:pt x="3456432" y="947927"/>
                </a:lnTo>
                <a:lnTo>
                  <a:pt x="3456432" y="955548"/>
                </a:lnTo>
                <a:lnTo>
                  <a:pt x="3459480" y="957072"/>
                </a:lnTo>
                <a:lnTo>
                  <a:pt x="3467100" y="957072"/>
                </a:lnTo>
                <a:lnTo>
                  <a:pt x="3470148" y="955548"/>
                </a:lnTo>
                <a:lnTo>
                  <a:pt x="3470148" y="947927"/>
                </a:lnTo>
                <a:lnTo>
                  <a:pt x="3467100" y="944879"/>
                </a:lnTo>
                <a:close/>
              </a:path>
              <a:path w="3470148" h="3374136">
                <a:moveTo>
                  <a:pt x="3467100" y="970788"/>
                </a:moveTo>
                <a:lnTo>
                  <a:pt x="3459480" y="970788"/>
                </a:lnTo>
                <a:lnTo>
                  <a:pt x="3456432" y="973836"/>
                </a:lnTo>
                <a:lnTo>
                  <a:pt x="3456432" y="979932"/>
                </a:lnTo>
                <a:lnTo>
                  <a:pt x="3459480" y="982979"/>
                </a:lnTo>
                <a:lnTo>
                  <a:pt x="3467100" y="982979"/>
                </a:lnTo>
                <a:lnTo>
                  <a:pt x="3470148" y="979932"/>
                </a:lnTo>
                <a:lnTo>
                  <a:pt x="3470148" y="973836"/>
                </a:lnTo>
                <a:lnTo>
                  <a:pt x="3467100" y="970788"/>
                </a:lnTo>
                <a:close/>
              </a:path>
              <a:path w="3470148" h="3374136">
                <a:moveTo>
                  <a:pt x="3467100" y="995172"/>
                </a:moveTo>
                <a:lnTo>
                  <a:pt x="3459480" y="995172"/>
                </a:lnTo>
                <a:lnTo>
                  <a:pt x="3456432" y="998220"/>
                </a:lnTo>
                <a:lnTo>
                  <a:pt x="3456432" y="1005713"/>
                </a:lnTo>
                <a:lnTo>
                  <a:pt x="3459480" y="1008888"/>
                </a:lnTo>
                <a:lnTo>
                  <a:pt x="3467100" y="1008888"/>
                </a:lnTo>
                <a:lnTo>
                  <a:pt x="3470148" y="1005713"/>
                </a:lnTo>
                <a:lnTo>
                  <a:pt x="3470148" y="998220"/>
                </a:lnTo>
                <a:lnTo>
                  <a:pt x="3467100" y="995172"/>
                </a:lnTo>
                <a:close/>
              </a:path>
              <a:path w="3470148" h="3374136">
                <a:moveTo>
                  <a:pt x="3467100" y="1021080"/>
                </a:moveTo>
                <a:lnTo>
                  <a:pt x="3459480" y="1021080"/>
                </a:lnTo>
                <a:lnTo>
                  <a:pt x="3456432" y="1024127"/>
                </a:lnTo>
                <a:lnTo>
                  <a:pt x="3456432" y="1031748"/>
                </a:lnTo>
                <a:lnTo>
                  <a:pt x="3459480" y="1033271"/>
                </a:lnTo>
                <a:lnTo>
                  <a:pt x="3467100" y="1033271"/>
                </a:lnTo>
                <a:lnTo>
                  <a:pt x="3470148" y="1031748"/>
                </a:lnTo>
                <a:lnTo>
                  <a:pt x="3470148" y="1024127"/>
                </a:lnTo>
                <a:lnTo>
                  <a:pt x="3467100" y="1021080"/>
                </a:lnTo>
                <a:close/>
              </a:path>
              <a:path w="3470148" h="3374136">
                <a:moveTo>
                  <a:pt x="3467100" y="1046988"/>
                </a:moveTo>
                <a:lnTo>
                  <a:pt x="3459480" y="1046988"/>
                </a:lnTo>
                <a:lnTo>
                  <a:pt x="3456432" y="1050036"/>
                </a:lnTo>
                <a:lnTo>
                  <a:pt x="3456432" y="1056132"/>
                </a:lnTo>
                <a:lnTo>
                  <a:pt x="3459480" y="1059180"/>
                </a:lnTo>
                <a:lnTo>
                  <a:pt x="3467100" y="1059180"/>
                </a:lnTo>
                <a:lnTo>
                  <a:pt x="3470148" y="1056132"/>
                </a:lnTo>
                <a:lnTo>
                  <a:pt x="3470148" y="1050036"/>
                </a:lnTo>
                <a:lnTo>
                  <a:pt x="3467100" y="1046988"/>
                </a:lnTo>
                <a:close/>
              </a:path>
              <a:path w="3470148" h="3374136">
                <a:moveTo>
                  <a:pt x="3467100" y="1071371"/>
                </a:moveTo>
                <a:lnTo>
                  <a:pt x="3459480" y="1071371"/>
                </a:lnTo>
                <a:lnTo>
                  <a:pt x="3456432" y="1074420"/>
                </a:lnTo>
                <a:lnTo>
                  <a:pt x="3456432" y="1081913"/>
                </a:lnTo>
                <a:lnTo>
                  <a:pt x="3459480" y="1085088"/>
                </a:lnTo>
                <a:lnTo>
                  <a:pt x="3467100" y="1085088"/>
                </a:lnTo>
                <a:lnTo>
                  <a:pt x="3470148" y="1081913"/>
                </a:lnTo>
                <a:lnTo>
                  <a:pt x="3470148" y="1074420"/>
                </a:lnTo>
                <a:lnTo>
                  <a:pt x="3467100" y="1071371"/>
                </a:lnTo>
                <a:close/>
              </a:path>
              <a:path w="3470148" h="3374136">
                <a:moveTo>
                  <a:pt x="3467100" y="1097280"/>
                </a:moveTo>
                <a:lnTo>
                  <a:pt x="3459480" y="1097280"/>
                </a:lnTo>
                <a:lnTo>
                  <a:pt x="3456432" y="1100327"/>
                </a:lnTo>
                <a:lnTo>
                  <a:pt x="3456432" y="1107948"/>
                </a:lnTo>
                <a:lnTo>
                  <a:pt x="3459480" y="1109471"/>
                </a:lnTo>
                <a:lnTo>
                  <a:pt x="3467100" y="1109471"/>
                </a:lnTo>
                <a:lnTo>
                  <a:pt x="3470148" y="1107948"/>
                </a:lnTo>
                <a:lnTo>
                  <a:pt x="3470148" y="1100327"/>
                </a:lnTo>
                <a:lnTo>
                  <a:pt x="3467100" y="1097280"/>
                </a:lnTo>
                <a:close/>
              </a:path>
              <a:path w="3470148" h="3374136">
                <a:moveTo>
                  <a:pt x="3467100" y="1123188"/>
                </a:moveTo>
                <a:lnTo>
                  <a:pt x="3459480" y="1123188"/>
                </a:lnTo>
                <a:lnTo>
                  <a:pt x="3456432" y="1126236"/>
                </a:lnTo>
                <a:lnTo>
                  <a:pt x="3456432" y="1132332"/>
                </a:lnTo>
                <a:lnTo>
                  <a:pt x="3459480" y="1135380"/>
                </a:lnTo>
                <a:lnTo>
                  <a:pt x="3467100" y="1135380"/>
                </a:lnTo>
                <a:lnTo>
                  <a:pt x="3470148" y="1132332"/>
                </a:lnTo>
                <a:lnTo>
                  <a:pt x="3470148" y="1126236"/>
                </a:lnTo>
                <a:lnTo>
                  <a:pt x="3467100" y="1123188"/>
                </a:lnTo>
                <a:close/>
              </a:path>
              <a:path w="3470148" h="3374136">
                <a:moveTo>
                  <a:pt x="3467100" y="1147571"/>
                </a:moveTo>
                <a:lnTo>
                  <a:pt x="3459480" y="1147571"/>
                </a:lnTo>
                <a:lnTo>
                  <a:pt x="3456432" y="1150620"/>
                </a:lnTo>
                <a:lnTo>
                  <a:pt x="3456432" y="1158113"/>
                </a:lnTo>
                <a:lnTo>
                  <a:pt x="3459480" y="1161288"/>
                </a:lnTo>
                <a:lnTo>
                  <a:pt x="3467100" y="1161288"/>
                </a:lnTo>
                <a:lnTo>
                  <a:pt x="3470148" y="1158113"/>
                </a:lnTo>
                <a:lnTo>
                  <a:pt x="3470148" y="1150620"/>
                </a:lnTo>
                <a:lnTo>
                  <a:pt x="3467100" y="1147571"/>
                </a:lnTo>
                <a:close/>
              </a:path>
              <a:path w="3470148" h="3374136">
                <a:moveTo>
                  <a:pt x="3467100" y="1173480"/>
                </a:moveTo>
                <a:lnTo>
                  <a:pt x="3459480" y="1173480"/>
                </a:lnTo>
                <a:lnTo>
                  <a:pt x="3456432" y="1176527"/>
                </a:lnTo>
                <a:lnTo>
                  <a:pt x="3456432" y="1184148"/>
                </a:lnTo>
                <a:lnTo>
                  <a:pt x="3459480" y="1187195"/>
                </a:lnTo>
                <a:lnTo>
                  <a:pt x="3467100" y="1187195"/>
                </a:lnTo>
                <a:lnTo>
                  <a:pt x="3470148" y="1184148"/>
                </a:lnTo>
                <a:lnTo>
                  <a:pt x="3470148" y="1176527"/>
                </a:lnTo>
                <a:lnTo>
                  <a:pt x="3467100" y="1173480"/>
                </a:lnTo>
                <a:close/>
              </a:path>
              <a:path w="3470148" h="3374136">
                <a:moveTo>
                  <a:pt x="3467100" y="1199388"/>
                </a:moveTo>
                <a:lnTo>
                  <a:pt x="3459480" y="1199388"/>
                </a:lnTo>
                <a:lnTo>
                  <a:pt x="3456432" y="1202436"/>
                </a:lnTo>
                <a:lnTo>
                  <a:pt x="3456432" y="1208532"/>
                </a:lnTo>
                <a:lnTo>
                  <a:pt x="3459480" y="1211580"/>
                </a:lnTo>
                <a:lnTo>
                  <a:pt x="3467100" y="1211580"/>
                </a:lnTo>
                <a:lnTo>
                  <a:pt x="3470148" y="1208532"/>
                </a:lnTo>
                <a:lnTo>
                  <a:pt x="3470148" y="1202436"/>
                </a:lnTo>
                <a:lnTo>
                  <a:pt x="3467100" y="1199388"/>
                </a:lnTo>
                <a:close/>
              </a:path>
              <a:path w="3470148" h="3374136">
                <a:moveTo>
                  <a:pt x="3467100" y="1225295"/>
                </a:moveTo>
                <a:lnTo>
                  <a:pt x="3459480" y="1225295"/>
                </a:lnTo>
                <a:lnTo>
                  <a:pt x="3456432" y="1226820"/>
                </a:lnTo>
                <a:lnTo>
                  <a:pt x="3456432" y="1234313"/>
                </a:lnTo>
                <a:lnTo>
                  <a:pt x="3459480" y="1237488"/>
                </a:lnTo>
                <a:lnTo>
                  <a:pt x="3467100" y="1237488"/>
                </a:lnTo>
                <a:lnTo>
                  <a:pt x="3470148" y="1234313"/>
                </a:lnTo>
                <a:lnTo>
                  <a:pt x="3470148" y="1226820"/>
                </a:lnTo>
                <a:lnTo>
                  <a:pt x="3467100" y="1225295"/>
                </a:lnTo>
                <a:close/>
              </a:path>
              <a:path w="3470148" h="3374136">
                <a:moveTo>
                  <a:pt x="3467100" y="1249680"/>
                </a:moveTo>
                <a:lnTo>
                  <a:pt x="3459480" y="1249680"/>
                </a:lnTo>
                <a:lnTo>
                  <a:pt x="3456432" y="1252727"/>
                </a:lnTo>
                <a:lnTo>
                  <a:pt x="3456432" y="1260348"/>
                </a:lnTo>
                <a:lnTo>
                  <a:pt x="3459480" y="1263395"/>
                </a:lnTo>
                <a:lnTo>
                  <a:pt x="3467100" y="1263395"/>
                </a:lnTo>
                <a:lnTo>
                  <a:pt x="3470148" y="1260348"/>
                </a:lnTo>
                <a:lnTo>
                  <a:pt x="3470148" y="1252727"/>
                </a:lnTo>
                <a:lnTo>
                  <a:pt x="3467100" y="1249680"/>
                </a:lnTo>
                <a:close/>
              </a:path>
              <a:path w="3470148" h="3374136">
                <a:moveTo>
                  <a:pt x="3467100" y="1275588"/>
                </a:moveTo>
                <a:lnTo>
                  <a:pt x="3459480" y="1275588"/>
                </a:lnTo>
                <a:lnTo>
                  <a:pt x="3456432" y="1278636"/>
                </a:lnTo>
                <a:lnTo>
                  <a:pt x="3456432" y="1284732"/>
                </a:lnTo>
                <a:lnTo>
                  <a:pt x="3459480" y="1287780"/>
                </a:lnTo>
                <a:lnTo>
                  <a:pt x="3467100" y="1287780"/>
                </a:lnTo>
                <a:lnTo>
                  <a:pt x="3470148" y="1284732"/>
                </a:lnTo>
                <a:lnTo>
                  <a:pt x="3470148" y="1278636"/>
                </a:lnTo>
                <a:lnTo>
                  <a:pt x="3467100" y="1275588"/>
                </a:lnTo>
                <a:close/>
              </a:path>
              <a:path w="3470148" h="3374136">
                <a:moveTo>
                  <a:pt x="3467100" y="1301495"/>
                </a:moveTo>
                <a:lnTo>
                  <a:pt x="3459480" y="1301495"/>
                </a:lnTo>
                <a:lnTo>
                  <a:pt x="3456432" y="1303020"/>
                </a:lnTo>
                <a:lnTo>
                  <a:pt x="3456432" y="1310513"/>
                </a:lnTo>
                <a:lnTo>
                  <a:pt x="3459480" y="1313688"/>
                </a:lnTo>
                <a:lnTo>
                  <a:pt x="3467100" y="1313688"/>
                </a:lnTo>
                <a:lnTo>
                  <a:pt x="3470148" y="1310513"/>
                </a:lnTo>
                <a:lnTo>
                  <a:pt x="3470148" y="1303020"/>
                </a:lnTo>
                <a:lnTo>
                  <a:pt x="3467100" y="1301495"/>
                </a:lnTo>
                <a:close/>
              </a:path>
              <a:path w="3470148" h="3374136">
                <a:moveTo>
                  <a:pt x="3467100" y="1325880"/>
                </a:moveTo>
                <a:lnTo>
                  <a:pt x="3459480" y="1325880"/>
                </a:lnTo>
                <a:lnTo>
                  <a:pt x="3456432" y="1328927"/>
                </a:lnTo>
                <a:lnTo>
                  <a:pt x="3456432" y="1336548"/>
                </a:lnTo>
                <a:lnTo>
                  <a:pt x="3459480" y="1339595"/>
                </a:lnTo>
                <a:lnTo>
                  <a:pt x="3467100" y="1339595"/>
                </a:lnTo>
                <a:lnTo>
                  <a:pt x="3470148" y="1336548"/>
                </a:lnTo>
                <a:lnTo>
                  <a:pt x="3470148" y="1328927"/>
                </a:lnTo>
                <a:lnTo>
                  <a:pt x="3467100" y="1325880"/>
                </a:lnTo>
                <a:close/>
              </a:path>
              <a:path w="3470148" h="3374136">
                <a:moveTo>
                  <a:pt x="3467100" y="1351788"/>
                </a:moveTo>
                <a:lnTo>
                  <a:pt x="3459480" y="1351788"/>
                </a:lnTo>
                <a:lnTo>
                  <a:pt x="3456432" y="1354836"/>
                </a:lnTo>
                <a:lnTo>
                  <a:pt x="3456432" y="1360932"/>
                </a:lnTo>
                <a:lnTo>
                  <a:pt x="3459480" y="1363980"/>
                </a:lnTo>
                <a:lnTo>
                  <a:pt x="3467100" y="1363980"/>
                </a:lnTo>
                <a:lnTo>
                  <a:pt x="3470148" y="1360932"/>
                </a:lnTo>
                <a:lnTo>
                  <a:pt x="3470148" y="1354836"/>
                </a:lnTo>
                <a:lnTo>
                  <a:pt x="3467100" y="1351788"/>
                </a:lnTo>
                <a:close/>
              </a:path>
              <a:path w="3470148" h="3374136">
                <a:moveTo>
                  <a:pt x="3467100" y="1377695"/>
                </a:moveTo>
                <a:lnTo>
                  <a:pt x="3459480" y="1377695"/>
                </a:lnTo>
                <a:lnTo>
                  <a:pt x="3456432" y="1379220"/>
                </a:lnTo>
                <a:lnTo>
                  <a:pt x="3456432" y="1386713"/>
                </a:lnTo>
                <a:lnTo>
                  <a:pt x="3459480" y="1389888"/>
                </a:lnTo>
                <a:lnTo>
                  <a:pt x="3467100" y="1389888"/>
                </a:lnTo>
                <a:lnTo>
                  <a:pt x="3470148" y="1386713"/>
                </a:lnTo>
                <a:lnTo>
                  <a:pt x="3470148" y="1379220"/>
                </a:lnTo>
                <a:lnTo>
                  <a:pt x="3467100" y="1377695"/>
                </a:lnTo>
                <a:close/>
              </a:path>
              <a:path w="3470148" h="3374136">
                <a:moveTo>
                  <a:pt x="3467100" y="1402080"/>
                </a:moveTo>
                <a:lnTo>
                  <a:pt x="3459480" y="1402080"/>
                </a:lnTo>
                <a:lnTo>
                  <a:pt x="3456432" y="1405127"/>
                </a:lnTo>
                <a:lnTo>
                  <a:pt x="3456432" y="1412748"/>
                </a:lnTo>
                <a:lnTo>
                  <a:pt x="3459480" y="1415795"/>
                </a:lnTo>
                <a:lnTo>
                  <a:pt x="3467100" y="1415795"/>
                </a:lnTo>
                <a:lnTo>
                  <a:pt x="3470148" y="1412748"/>
                </a:lnTo>
                <a:lnTo>
                  <a:pt x="3470148" y="1405127"/>
                </a:lnTo>
                <a:lnTo>
                  <a:pt x="3467100" y="1402080"/>
                </a:lnTo>
                <a:close/>
              </a:path>
              <a:path w="3470148" h="3374136">
                <a:moveTo>
                  <a:pt x="3467100" y="1427988"/>
                </a:moveTo>
                <a:lnTo>
                  <a:pt x="3459480" y="1427988"/>
                </a:lnTo>
                <a:lnTo>
                  <a:pt x="3456432" y="1431036"/>
                </a:lnTo>
                <a:lnTo>
                  <a:pt x="3456432" y="1437132"/>
                </a:lnTo>
                <a:lnTo>
                  <a:pt x="3459480" y="1440180"/>
                </a:lnTo>
                <a:lnTo>
                  <a:pt x="3467100" y="1440180"/>
                </a:lnTo>
                <a:lnTo>
                  <a:pt x="3470148" y="1437132"/>
                </a:lnTo>
                <a:lnTo>
                  <a:pt x="3470148" y="1431036"/>
                </a:lnTo>
                <a:lnTo>
                  <a:pt x="3467100" y="1427988"/>
                </a:lnTo>
                <a:close/>
              </a:path>
              <a:path w="3470148" h="3374136">
                <a:moveTo>
                  <a:pt x="3467100" y="1453895"/>
                </a:moveTo>
                <a:lnTo>
                  <a:pt x="3459480" y="1453895"/>
                </a:lnTo>
                <a:lnTo>
                  <a:pt x="3456432" y="1455420"/>
                </a:lnTo>
                <a:lnTo>
                  <a:pt x="3456432" y="1462913"/>
                </a:lnTo>
                <a:lnTo>
                  <a:pt x="3459480" y="1466088"/>
                </a:lnTo>
                <a:lnTo>
                  <a:pt x="3467100" y="1466088"/>
                </a:lnTo>
                <a:lnTo>
                  <a:pt x="3470148" y="1462913"/>
                </a:lnTo>
                <a:lnTo>
                  <a:pt x="3470148" y="1455420"/>
                </a:lnTo>
                <a:lnTo>
                  <a:pt x="3467100" y="1453895"/>
                </a:lnTo>
                <a:close/>
              </a:path>
              <a:path w="3470148" h="3374136">
                <a:moveTo>
                  <a:pt x="3467100" y="1478280"/>
                </a:moveTo>
                <a:lnTo>
                  <a:pt x="3459480" y="1478280"/>
                </a:lnTo>
                <a:lnTo>
                  <a:pt x="3456432" y="1481327"/>
                </a:lnTo>
                <a:lnTo>
                  <a:pt x="3456432" y="1488948"/>
                </a:lnTo>
                <a:lnTo>
                  <a:pt x="3459480" y="1491995"/>
                </a:lnTo>
                <a:lnTo>
                  <a:pt x="3467100" y="1491995"/>
                </a:lnTo>
                <a:lnTo>
                  <a:pt x="3470148" y="1488948"/>
                </a:lnTo>
                <a:lnTo>
                  <a:pt x="3470148" y="1481327"/>
                </a:lnTo>
                <a:lnTo>
                  <a:pt x="3467100" y="1478280"/>
                </a:lnTo>
                <a:close/>
              </a:path>
              <a:path w="3470148" h="3374136">
                <a:moveTo>
                  <a:pt x="3467100" y="1504188"/>
                </a:moveTo>
                <a:lnTo>
                  <a:pt x="3459480" y="1504188"/>
                </a:lnTo>
                <a:lnTo>
                  <a:pt x="3456432" y="1507236"/>
                </a:lnTo>
                <a:lnTo>
                  <a:pt x="3456432" y="1513332"/>
                </a:lnTo>
                <a:lnTo>
                  <a:pt x="3459480" y="1516380"/>
                </a:lnTo>
                <a:lnTo>
                  <a:pt x="3467100" y="1516380"/>
                </a:lnTo>
                <a:lnTo>
                  <a:pt x="3470148" y="1513332"/>
                </a:lnTo>
                <a:lnTo>
                  <a:pt x="3470148" y="1507236"/>
                </a:lnTo>
                <a:lnTo>
                  <a:pt x="3467100" y="1504188"/>
                </a:lnTo>
                <a:close/>
              </a:path>
              <a:path w="3470148" h="3374136">
                <a:moveTo>
                  <a:pt x="3467100" y="1530095"/>
                </a:moveTo>
                <a:lnTo>
                  <a:pt x="3459480" y="1530095"/>
                </a:lnTo>
                <a:lnTo>
                  <a:pt x="3456432" y="1531620"/>
                </a:lnTo>
                <a:lnTo>
                  <a:pt x="3456432" y="1539113"/>
                </a:lnTo>
                <a:lnTo>
                  <a:pt x="3459480" y="1542288"/>
                </a:lnTo>
                <a:lnTo>
                  <a:pt x="3467100" y="1542288"/>
                </a:lnTo>
                <a:lnTo>
                  <a:pt x="3470148" y="1539113"/>
                </a:lnTo>
                <a:lnTo>
                  <a:pt x="3470148" y="1531620"/>
                </a:lnTo>
                <a:lnTo>
                  <a:pt x="3467100" y="1530095"/>
                </a:lnTo>
                <a:close/>
              </a:path>
              <a:path w="3470148" h="3374136">
                <a:moveTo>
                  <a:pt x="3467100" y="1554480"/>
                </a:moveTo>
                <a:lnTo>
                  <a:pt x="3459480" y="1554480"/>
                </a:lnTo>
                <a:lnTo>
                  <a:pt x="3456432" y="1557527"/>
                </a:lnTo>
                <a:lnTo>
                  <a:pt x="3456432" y="1565148"/>
                </a:lnTo>
                <a:lnTo>
                  <a:pt x="3459480" y="1568195"/>
                </a:lnTo>
                <a:lnTo>
                  <a:pt x="3467100" y="1568195"/>
                </a:lnTo>
                <a:lnTo>
                  <a:pt x="3470148" y="1565148"/>
                </a:lnTo>
                <a:lnTo>
                  <a:pt x="3470148" y="1557527"/>
                </a:lnTo>
                <a:lnTo>
                  <a:pt x="3467100" y="1554480"/>
                </a:lnTo>
                <a:close/>
              </a:path>
              <a:path w="3470148" h="3374136">
                <a:moveTo>
                  <a:pt x="3467100" y="1580388"/>
                </a:moveTo>
                <a:lnTo>
                  <a:pt x="3459480" y="1580388"/>
                </a:lnTo>
                <a:lnTo>
                  <a:pt x="3456432" y="1583436"/>
                </a:lnTo>
                <a:lnTo>
                  <a:pt x="3456432" y="1589532"/>
                </a:lnTo>
                <a:lnTo>
                  <a:pt x="3459480" y="1592580"/>
                </a:lnTo>
                <a:lnTo>
                  <a:pt x="3467100" y="1592580"/>
                </a:lnTo>
                <a:lnTo>
                  <a:pt x="3470148" y="1589532"/>
                </a:lnTo>
                <a:lnTo>
                  <a:pt x="3470148" y="1583436"/>
                </a:lnTo>
                <a:lnTo>
                  <a:pt x="3467100" y="1580388"/>
                </a:lnTo>
                <a:close/>
              </a:path>
              <a:path w="3470148" h="3374136">
                <a:moveTo>
                  <a:pt x="3467100" y="1606295"/>
                </a:moveTo>
                <a:lnTo>
                  <a:pt x="3459480" y="1606295"/>
                </a:lnTo>
                <a:lnTo>
                  <a:pt x="3456432" y="1609344"/>
                </a:lnTo>
                <a:lnTo>
                  <a:pt x="3456432" y="1615313"/>
                </a:lnTo>
                <a:lnTo>
                  <a:pt x="3459480" y="1618488"/>
                </a:lnTo>
                <a:lnTo>
                  <a:pt x="3467100" y="1618488"/>
                </a:lnTo>
                <a:lnTo>
                  <a:pt x="3470148" y="1615313"/>
                </a:lnTo>
                <a:lnTo>
                  <a:pt x="3470148" y="1609344"/>
                </a:lnTo>
                <a:lnTo>
                  <a:pt x="3467100" y="1606295"/>
                </a:lnTo>
                <a:close/>
              </a:path>
              <a:path w="3470148" h="3374136">
                <a:moveTo>
                  <a:pt x="3467100" y="1630680"/>
                </a:moveTo>
                <a:lnTo>
                  <a:pt x="3459480" y="1630680"/>
                </a:lnTo>
                <a:lnTo>
                  <a:pt x="3456432" y="1633727"/>
                </a:lnTo>
                <a:lnTo>
                  <a:pt x="3456432" y="1641348"/>
                </a:lnTo>
                <a:lnTo>
                  <a:pt x="3459480" y="1644395"/>
                </a:lnTo>
                <a:lnTo>
                  <a:pt x="3467100" y="1644395"/>
                </a:lnTo>
                <a:lnTo>
                  <a:pt x="3470148" y="1641348"/>
                </a:lnTo>
                <a:lnTo>
                  <a:pt x="3470148" y="1633727"/>
                </a:lnTo>
                <a:lnTo>
                  <a:pt x="3467100" y="1630680"/>
                </a:lnTo>
                <a:close/>
              </a:path>
              <a:path w="3470148" h="3374136">
                <a:moveTo>
                  <a:pt x="3467100" y="1656588"/>
                </a:moveTo>
                <a:lnTo>
                  <a:pt x="3459480" y="1656588"/>
                </a:lnTo>
                <a:lnTo>
                  <a:pt x="3456432" y="1659636"/>
                </a:lnTo>
                <a:lnTo>
                  <a:pt x="3456432" y="1665732"/>
                </a:lnTo>
                <a:lnTo>
                  <a:pt x="3459480" y="1668780"/>
                </a:lnTo>
                <a:lnTo>
                  <a:pt x="3467100" y="1668780"/>
                </a:lnTo>
                <a:lnTo>
                  <a:pt x="3470148" y="1665732"/>
                </a:lnTo>
                <a:lnTo>
                  <a:pt x="3470148" y="1659636"/>
                </a:lnTo>
                <a:lnTo>
                  <a:pt x="3467100" y="1656588"/>
                </a:lnTo>
                <a:close/>
              </a:path>
              <a:path w="3470148" h="3374136">
                <a:moveTo>
                  <a:pt x="3467100" y="1682495"/>
                </a:moveTo>
                <a:lnTo>
                  <a:pt x="3459480" y="1682495"/>
                </a:lnTo>
                <a:lnTo>
                  <a:pt x="3456432" y="1685544"/>
                </a:lnTo>
                <a:lnTo>
                  <a:pt x="3456432" y="1691513"/>
                </a:lnTo>
                <a:lnTo>
                  <a:pt x="3459480" y="1694688"/>
                </a:lnTo>
                <a:lnTo>
                  <a:pt x="3467100" y="1694688"/>
                </a:lnTo>
                <a:lnTo>
                  <a:pt x="3470148" y="1691513"/>
                </a:lnTo>
                <a:lnTo>
                  <a:pt x="3470148" y="1685544"/>
                </a:lnTo>
                <a:lnTo>
                  <a:pt x="3467100" y="1682495"/>
                </a:lnTo>
                <a:close/>
              </a:path>
              <a:path w="3470148" h="3374136">
                <a:moveTo>
                  <a:pt x="3467100" y="1706880"/>
                </a:moveTo>
                <a:lnTo>
                  <a:pt x="3459480" y="1706880"/>
                </a:lnTo>
                <a:lnTo>
                  <a:pt x="3456432" y="1709927"/>
                </a:lnTo>
                <a:lnTo>
                  <a:pt x="3456432" y="1717548"/>
                </a:lnTo>
                <a:lnTo>
                  <a:pt x="3459480" y="1720595"/>
                </a:lnTo>
                <a:lnTo>
                  <a:pt x="3467100" y="1720595"/>
                </a:lnTo>
                <a:lnTo>
                  <a:pt x="3470148" y="1717548"/>
                </a:lnTo>
                <a:lnTo>
                  <a:pt x="3470148" y="1709927"/>
                </a:lnTo>
                <a:lnTo>
                  <a:pt x="3467100" y="1706880"/>
                </a:lnTo>
                <a:close/>
              </a:path>
              <a:path w="3470148" h="3374136">
                <a:moveTo>
                  <a:pt x="3467100" y="1732788"/>
                </a:moveTo>
                <a:lnTo>
                  <a:pt x="3459480" y="1732788"/>
                </a:lnTo>
                <a:lnTo>
                  <a:pt x="3456432" y="1735836"/>
                </a:lnTo>
                <a:lnTo>
                  <a:pt x="3456432" y="1741932"/>
                </a:lnTo>
                <a:lnTo>
                  <a:pt x="3459480" y="1744980"/>
                </a:lnTo>
                <a:lnTo>
                  <a:pt x="3467100" y="1744980"/>
                </a:lnTo>
                <a:lnTo>
                  <a:pt x="3470148" y="1741932"/>
                </a:lnTo>
                <a:lnTo>
                  <a:pt x="3470148" y="1735836"/>
                </a:lnTo>
                <a:lnTo>
                  <a:pt x="3467100" y="1732788"/>
                </a:lnTo>
                <a:close/>
              </a:path>
              <a:path w="3470148" h="3374136">
                <a:moveTo>
                  <a:pt x="3467100" y="1758695"/>
                </a:moveTo>
                <a:lnTo>
                  <a:pt x="3459480" y="1758695"/>
                </a:lnTo>
                <a:lnTo>
                  <a:pt x="3456432" y="1761744"/>
                </a:lnTo>
                <a:lnTo>
                  <a:pt x="3456432" y="1767713"/>
                </a:lnTo>
                <a:lnTo>
                  <a:pt x="3459480" y="1770888"/>
                </a:lnTo>
                <a:lnTo>
                  <a:pt x="3467100" y="1770888"/>
                </a:lnTo>
                <a:lnTo>
                  <a:pt x="3470148" y="1767713"/>
                </a:lnTo>
                <a:lnTo>
                  <a:pt x="3470148" y="1761744"/>
                </a:lnTo>
                <a:lnTo>
                  <a:pt x="3467100" y="1758695"/>
                </a:lnTo>
                <a:close/>
              </a:path>
              <a:path w="3470148" h="3374136">
                <a:moveTo>
                  <a:pt x="3467100" y="1783080"/>
                </a:moveTo>
                <a:lnTo>
                  <a:pt x="3459480" y="1783080"/>
                </a:lnTo>
                <a:lnTo>
                  <a:pt x="3456432" y="1786127"/>
                </a:lnTo>
                <a:lnTo>
                  <a:pt x="3456432" y="1793748"/>
                </a:lnTo>
                <a:lnTo>
                  <a:pt x="3459480" y="1796795"/>
                </a:lnTo>
                <a:lnTo>
                  <a:pt x="3467100" y="1796795"/>
                </a:lnTo>
                <a:lnTo>
                  <a:pt x="3470148" y="1793748"/>
                </a:lnTo>
                <a:lnTo>
                  <a:pt x="3470148" y="1786127"/>
                </a:lnTo>
                <a:lnTo>
                  <a:pt x="3467100" y="1783080"/>
                </a:lnTo>
                <a:close/>
              </a:path>
              <a:path w="3470148" h="3374136">
                <a:moveTo>
                  <a:pt x="3467100" y="1808988"/>
                </a:moveTo>
                <a:lnTo>
                  <a:pt x="3459480" y="1808988"/>
                </a:lnTo>
                <a:lnTo>
                  <a:pt x="3456432" y="1812036"/>
                </a:lnTo>
                <a:lnTo>
                  <a:pt x="3456432" y="1819656"/>
                </a:lnTo>
                <a:lnTo>
                  <a:pt x="3459480" y="1821180"/>
                </a:lnTo>
                <a:lnTo>
                  <a:pt x="3467100" y="1821180"/>
                </a:lnTo>
                <a:lnTo>
                  <a:pt x="3470148" y="1819656"/>
                </a:lnTo>
                <a:lnTo>
                  <a:pt x="3470148" y="1812036"/>
                </a:lnTo>
                <a:lnTo>
                  <a:pt x="3467100" y="1808988"/>
                </a:lnTo>
                <a:close/>
              </a:path>
              <a:path w="3470148" h="3374136">
                <a:moveTo>
                  <a:pt x="3467100" y="1834895"/>
                </a:moveTo>
                <a:lnTo>
                  <a:pt x="3459480" y="1834895"/>
                </a:lnTo>
                <a:lnTo>
                  <a:pt x="3456432" y="1837944"/>
                </a:lnTo>
                <a:lnTo>
                  <a:pt x="3456432" y="1843913"/>
                </a:lnTo>
                <a:lnTo>
                  <a:pt x="3459480" y="1847088"/>
                </a:lnTo>
                <a:lnTo>
                  <a:pt x="3467100" y="1847088"/>
                </a:lnTo>
                <a:lnTo>
                  <a:pt x="3470148" y="1843913"/>
                </a:lnTo>
                <a:lnTo>
                  <a:pt x="3470148" y="1837944"/>
                </a:lnTo>
                <a:lnTo>
                  <a:pt x="3467100" y="1834895"/>
                </a:lnTo>
                <a:close/>
              </a:path>
              <a:path w="3470148" h="3374136">
                <a:moveTo>
                  <a:pt x="3467100" y="1859280"/>
                </a:moveTo>
                <a:lnTo>
                  <a:pt x="3459480" y="1859280"/>
                </a:lnTo>
                <a:lnTo>
                  <a:pt x="3456432" y="1862327"/>
                </a:lnTo>
                <a:lnTo>
                  <a:pt x="3456432" y="1869948"/>
                </a:lnTo>
                <a:lnTo>
                  <a:pt x="3459480" y="1872995"/>
                </a:lnTo>
                <a:lnTo>
                  <a:pt x="3467100" y="1872995"/>
                </a:lnTo>
                <a:lnTo>
                  <a:pt x="3470148" y="1869948"/>
                </a:lnTo>
                <a:lnTo>
                  <a:pt x="3470148" y="1862327"/>
                </a:lnTo>
                <a:lnTo>
                  <a:pt x="3467100" y="1859280"/>
                </a:lnTo>
                <a:close/>
              </a:path>
              <a:path w="3470148" h="3374136">
                <a:moveTo>
                  <a:pt x="3467100" y="1885188"/>
                </a:moveTo>
                <a:lnTo>
                  <a:pt x="3459480" y="1885188"/>
                </a:lnTo>
                <a:lnTo>
                  <a:pt x="3456432" y="1888236"/>
                </a:lnTo>
                <a:lnTo>
                  <a:pt x="3456432" y="1895856"/>
                </a:lnTo>
                <a:lnTo>
                  <a:pt x="3459480" y="1897380"/>
                </a:lnTo>
                <a:lnTo>
                  <a:pt x="3467100" y="1897380"/>
                </a:lnTo>
                <a:lnTo>
                  <a:pt x="3470148" y="1895856"/>
                </a:lnTo>
                <a:lnTo>
                  <a:pt x="3470148" y="1888236"/>
                </a:lnTo>
                <a:lnTo>
                  <a:pt x="3467100" y="1885188"/>
                </a:lnTo>
                <a:close/>
              </a:path>
              <a:path w="3470148" h="3374136">
                <a:moveTo>
                  <a:pt x="3467100" y="1911095"/>
                </a:moveTo>
                <a:lnTo>
                  <a:pt x="3459480" y="1911095"/>
                </a:lnTo>
                <a:lnTo>
                  <a:pt x="3456432" y="1914144"/>
                </a:lnTo>
                <a:lnTo>
                  <a:pt x="3456432" y="1920113"/>
                </a:lnTo>
                <a:lnTo>
                  <a:pt x="3459480" y="1923288"/>
                </a:lnTo>
                <a:lnTo>
                  <a:pt x="3467100" y="1923288"/>
                </a:lnTo>
                <a:lnTo>
                  <a:pt x="3470148" y="1920113"/>
                </a:lnTo>
                <a:lnTo>
                  <a:pt x="3470148" y="1914144"/>
                </a:lnTo>
                <a:lnTo>
                  <a:pt x="3467100" y="1911095"/>
                </a:lnTo>
                <a:close/>
              </a:path>
              <a:path w="3470148" h="3374136">
                <a:moveTo>
                  <a:pt x="3467100" y="1935480"/>
                </a:moveTo>
                <a:lnTo>
                  <a:pt x="3459480" y="1935480"/>
                </a:lnTo>
                <a:lnTo>
                  <a:pt x="3456432" y="1938527"/>
                </a:lnTo>
                <a:lnTo>
                  <a:pt x="3456432" y="1946148"/>
                </a:lnTo>
                <a:lnTo>
                  <a:pt x="3459480" y="1949195"/>
                </a:lnTo>
                <a:lnTo>
                  <a:pt x="3467100" y="1949195"/>
                </a:lnTo>
                <a:lnTo>
                  <a:pt x="3470148" y="1946148"/>
                </a:lnTo>
                <a:lnTo>
                  <a:pt x="3470148" y="1938527"/>
                </a:lnTo>
                <a:lnTo>
                  <a:pt x="3467100" y="1935480"/>
                </a:lnTo>
                <a:close/>
              </a:path>
              <a:path w="3470148" h="3374136">
                <a:moveTo>
                  <a:pt x="3467100" y="1961388"/>
                </a:moveTo>
                <a:lnTo>
                  <a:pt x="3459480" y="1961388"/>
                </a:lnTo>
                <a:lnTo>
                  <a:pt x="3456432" y="1964436"/>
                </a:lnTo>
                <a:lnTo>
                  <a:pt x="3456432" y="1972056"/>
                </a:lnTo>
                <a:lnTo>
                  <a:pt x="3459480" y="1973580"/>
                </a:lnTo>
                <a:lnTo>
                  <a:pt x="3467100" y="1973580"/>
                </a:lnTo>
                <a:lnTo>
                  <a:pt x="3470148" y="1972056"/>
                </a:lnTo>
                <a:lnTo>
                  <a:pt x="3470148" y="1964436"/>
                </a:lnTo>
                <a:lnTo>
                  <a:pt x="3467100" y="1961388"/>
                </a:lnTo>
                <a:close/>
              </a:path>
              <a:path w="3470148" h="3374136">
                <a:moveTo>
                  <a:pt x="3467100" y="1987295"/>
                </a:moveTo>
                <a:lnTo>
                  <a:pt x="3459480" y="1987295"/>
                </a:lnTo>
                <a:lnTo>
                  <a:pt x="3456432" y="1990344"/>
                </a:lnTo>
                <a:lnTo>
                  <a:pt x="3456432" y="1996313"/>
                </a:lnTo>
                <a:lnTo>
                  <a:pt x="3459480" y="1999488"/>
                </a:lnTo>
                <a:lnTo>
                  <a:pt x="3467100" y="1999488"/>
                </a:lnTo>
                <a:lnTo>
                  <a:pt x="3470148" y="1996313"/>
                </a:lnTo>
                <a:lnTo>
                  <a:pt x="3470148" y="1990344"/>
                </a:lnTo>
                <a:lnTo>
                  <a:pt x="3467100" y="1987295"/>
                </a:lnTo>
                <a:close/>
              </a:path>
              <a:path w="3470148" h="3374136">
                <a:moveTo>
                  <a:pt x="3467100" y="2011680"/>
                </a:moveTo>
                <a:lnTo>
                  <a:pt x="3459480" y="2011680"/>
                </a:lnTo>
                <a:lnTo>
                  <a:pt x="3456432" y="2014727"/>
                </a:lnTo>
                <a:lnTo>
                  <a:pt x="3456432" y="2022348"/>
                </a:lnTo>
                <a:lnTo>
                  <a:pt x="3459480" y="2025395"/>
                </a:lnTo>
                <a:lnTo>
                  <a:pt x="3467100" y="2025395"/>
                </a:lnTo>
                <a:lnTo>
                  <a:pt x="3470148" y="2022348"/>
                </a:lnTo>
                <a:lnTo>
                  <a:pt x="3470148" y="2014727"/>
                </a:lnTo>
                <a:lnTo>
                  <a:pt x="3467100" y="2011680"/>
                </a:lnTo>
                <a:close/>
              </a:path>
              <a:path w="3470148" h="3374136">
                <a:moveTo>
                  <a:pt x="3467100" y="2037588"/>
                </a:moveTo>
                <a:lnTo>
                  <a:pt x="3459480" y="2037588"/>
                </a:lnTo>
                <a:lnTo>
                  <a:pt x="3456432" y="2040636"/>
                </a:lnTo>
                <a:lnTo>
                  <a:pt x="3456432" y="2048256"/>
                </a:lnTo>
                <a:lnTo>
                  <a:pt x="3459480" y="2049780"/>
                </a:lnTo>
                <a:lnTo>
                  <a:pt x="3467100" y="2049780"/>
                </a:lnTo>
                <a:lnTo>
                  <a:pt x="3470148" y="2048256"/>
                </a:lnTo>
                <a:lnTo>
                  <a:pt x="3470148" y="2040636"/>
                </a:lnTo>
                <a:lnTo>
                  <a:pt x="3467100" y="2037588"/>
                </a:lnTo>
                <a:close/>
              </a:path>
              <a:path w="3470148" h="3374136">
                <a:moveTo>
                  <a:pt x="3467100" y="2063495"/>
                </a:moveTo>
                <a:lnTo>
                  <a:pt x="3459480" y="2063495"/>
                </a:lnTo>
                <a:lnTo>
                  <a:pt x="3456432" y="2066544"/>
                </a:lnTo>
                <a:lnTo>
                  <a:pt x="3456432" y="2072513"/>
                </a:lnTo>
                <a:lnTo>
                  <a:pt x="3459480" y="2075688"/>
                </a:lnTo>
                <a:lnTo>
                  <a:pt x="3467100" y="2075688"/>
                </a:lnTo>
                <a:lnTo>
                  <a:pt x="3470148" y="2072513"/>
                </a:lnTo>
                <a:lnTo>
                  <a:pt x="3470148" y="2066544"/>
                </a:lnTo>
                <a:lnTo>
                  <a:pt x="3467100" y="2063495"/>
                </a:lnTo>
                <a:close/>
              </a:path>
              <a:path w="3470148" h="3374136">
                <a:moveTo>
                  <a:pt x="3467100" y="2087880"/>
                </a:moveTo>
                <a:lnTo>
                  <a:pt x="3459480" y="2087880"/>
                </a:lnTo>
                <a:lnTo>
                  <a:pt x="3456432" y="2090927"/>
                </a:lnTo>
                <a:lnTo>
                  <a:pt x="3456432" y="2098548"/>
                </a:lnTo>
                <a:lnTo>
                  <a:pt x="3459480" y="2101596"/>
                </a:lnTo>
                <a:lnTo>
                  <a:pt x="3467100" y="2101596"/>
                </a:lnTo>
                <a:lnTo>
                  <a:pt x="3470148" y="2098548"/>
                </a:lnTo>
                <a:lnTo>
                  <a:pt x="3470148" y="2090927"/>
                </a:lnTo>
                <a:lnTo>
                  <a:pt x="3467100" y="2087880"/>
                </a:lnTo>
                <a:close/>
              </a:path>
              <a:path w="3470148" h="3374136">
                <a:moveTo>
                  <a:pt x="3467100" y="2113788"/>
                </a:moveTo>
                <a:lnTo>
                  <a:pt x="3459480" y="2113788"/>
                </a:lnTo>
                <a:lnTo>
                  <a:pt x="3456432" y="2116836"/>
                </a:lnTo>
                <a:lnTo>
                  <a:pt x="3456432" y="2124456"/>
                </a:lnTo>
                <a:lnTo>
                  <a:pt x="3459480" y="2125980"/>
                </a:lnTo>
                <a:lnTo>
                  <a:pt x="3467100" y="2125980"/>
                </a:lnTo>
                <a:lnTo>
                  <a:pt x="3470148" y="2124456"/>
                </a:lnTo>
                <a:lnTo>
                  <a:pt x="3470148" y="2116836"/>
                </a:lnTo>
                <a:lnTo>
                  <a:pt x="3467100" y="2113788"/>
                </a:lnTo>
                <a:close/>
              </a:path>
              <a:path w="3470148" h="3374136">
                <a:moveTo>
                  <a:pt x="3467100" y="2139696"/>
                </a:moveTo>
                <a:lnTo>
                  <a:pt x="3459480" y="2139696"/>
                </a:lnTo>
                <a:lnTo>
                  <a:pt x="3456432" y="2142744"/>
                </a:lnTo>
                <a:lnTo>
                  <a:pt x="3456432" y="2148713"/>
                </a:lnTo>
                <a:lnTo>
                  <a:pt x="3459480" y="2151888"/>
                </a:lnTo>
                <a:lnTo>
                  <a:pt x="3467100" y="2151888"/>
                </a:lnTo>
                <a:lnTo>
                  <a:pt x="3470148" y="2148713"/>
                </a:lnTo>
                <a:lnTo>
                  <a:pt x="3470148" y="2142744"/>
                </a:lnTo>
                <a:lnTo>
                  <a:pt x="3467100" y="2139696"/>
                </a:lnTo>
                <a:close/>
              </a:path>
              <a:path w="3470148" h="3374136">
                <a:moveTo>
                  <a:pt x="3467100" y="2164080"/>
                </a:moveTo>
                <a:lnTo>
                  <a:pt x="3459480" y="2164080"/>
                </a:lnTo>
                <a:lnTo>
                  <a:pt x="3456432" y="2167128"/>
                </a:lnTo>
                <a:lnTo>
                  <a:pt x="3456432" y="2174748"/>
                </a:lnTo>
                <a:lnTo>
                  <a:pt x="3459480" y="2177796"/>
                </a:lnTo>
                <a:lnTo>
                  <a:pt x="3467100" y="2177796"/>
                </a:lnTo>
                <a:lnTo>
                  <a:pt x="3470148" y="2174748"/>
                </a:lnTo>
                <a:lnTo>
                  <a:pt x="3470148" y="2167128"/>
                </a:lnTo>
                <a:lnTo>
                  <a:pt x="3467100" y="2164080"/>
                </a:lnTo>
                <a:close/>
              </a:path>
              <a:path w="3470148" h="3374136">
                <a:moveTo>
                  <a:pt x="3467100" y="2189988"/>
                </a:moveTo>
                <a:lnTo>
                  <a:pt x="3459480" y="2189988"/>
                </a:lnTo>
                <a:lnTo>
                  <a:pt x="3456432" y="2193036"/>
                </a:lnTo>
                <a:lnTo>
                  <a:pt x="3456432" y="2200656"/>
                </a:lnTo>
                <a:lnTo>
                  <a:pt x="3459480" y="2203704"/>
                </a:lnTo>
                <a:lnTo>
                  <a:pt x="3467100" y="2203704"/>
                </a:lnTo>
                <a:lnTo>
                  <a:pt x="3470148" y="2200656"/>
                </a:lnTo>
                <a:lnTo>
                  <a:pt x="3470148" y="2193036"/>
                </a:lnTo>
                <a:lnTo>
                  <a:pt x="3467100" y="2189988"/>
                </a:lnTo>
                <a:close/>
              </a:path>
              <a:path w="3470148" h="3374136">
                <a:moveTo>
                  <a:pt x="3467100" y="2215896"/>
                </a:moveTo>
                <a:lnTo>
                  <a:pt x="3459480" y="2215896"/>
                </a:lnTo>
                <a:lnTo>
                  <a:pt x="3456432" y="2218944"/>
                </a:lnTo>
                <a:lnTo>
                  <a:pt x="3456432" y="2224913"/>
                </a:lnTo>
                <a:lnTo>
                  <a:pt x="3459480" y="2228088"/>
                </a:lnTo>
                <a:lnTo>
                  <a:pt x="3467100" y="2228088"/>
                </a:lnTo>
                <a:lnTo>
                  <a:pt x="3470148" y="2224913"/>
                </a:lnTo>
                <a:lnTo>
                  <a:pt x="3470148" y="2218944"/>
                </a:lnTo>
                <a:lnTo>
                  <a:pt x="3467100" y="2215896"/>
                </a:lnTo>
                <a:close/>
              </a:path>
              <a:path w="3470148" h="3374136">
                <a:moveTo>
                  <a:pt x="3467100" y="2241804"/>
                </a:moveTo>
                <a:lnTo>
                  <a:pt x="3459480" y="2241804"/>
                </a:lnTo>
                <a:lnTo>
                  <a:pt x="3456432" y="2243328"/>
                </a:lnTo>
                <a:lnTo>
                  <a:pt x="3456432" y="2250948"/>
                </a:lnTo>
                <a:lnTo>
                  <a:pt x="3459480" y="2253996"/>
                </a:lnTo>
                <a:lnTo>
                  <a:pt x="3467100" y="2253996"/>
                </a:lnTo>
                <a:lnTo>
                  <a:pt x="3470148" y="2250948"/>
                </a:lnTo>
                <a:lnTo>
                  <a:pt x="3470148" y="2243328"/>
                </a:lnTo>
                <a:lnTo>
                  <a:pt x="3467100" y="2241804"/>
                </a:lnTo>
                <a:close/>
              </a:path>
              <a:path w="3470148" h="3374136">
                <a:moveTo>
                  <a:pt x="3467100" y="2266188"/>
                </a:moveTo>
                <a:lnTo>
                  <a:pt x="3459480" y="2266188"/>
                </a:lnTo>
                <a:lnTo>
                  <a:pt x="3456432" y="2269236"/>
                </a:lnTo>
                <a:lnTo>
                  <a:pt x="3456432" y="2276856"/>
                </a:lnTo>
                <a:lnTo>
                  <a:pt x="3459480" y="2279904"/>
                </a:lnTo>
                <a:lnTo>
                  <a:pt x="3467100" y="2279904"/>
                </a:lnTo>
                <a:lnTo>
                  <a:pt x="3470148" y="2276856"/>
                </a:lnTo>
                <a:lnTo>
                  <a:pt x="3470148" y="2269236"/>
                </a:lnTo>
                <a:lnTo>
                  <a:pt x="3467100" y="2266188"/>
                </a:lnTo>
                <a:close/>
              </a:path>
              <a:path w="3470148" h="3374136">
                <a:moveTo>
                  <a:pt x="3467100" y="2292096"/>
                </a:moveTo>
                <a:lnTo>
                  <a:pt x="3459480" y="2292096"/>
                </a:lnTo>
                <a:lnTo>
                  <a:pt x="3456432" y="2295144"/>
                </a:lnTo>
                <a:lnTo>
                  <a:pt x="3456432" y="2301113"/>
                </a:lnTo>
                <a:lnTo>
                  <a:pt x="3459480" y="2304288"/>
                </a:lnTo>
                <a:lnTo>
                  <a:pt x="3467100" y="2304288"/>
                </a:lnTo>
                <a:lnTo>
                  <a:pt x="3470148" y="2301113"/>
                </a:lnTo>
                <a:lnTo>
                  <a:pt x="3470148" y="2295144"/>
                </a:lnTo>
                <a:lnTo>
                  <a:pt x="3467100" y="2292096"/>
                </a:lnTo>
                <a:close/>
              </a:path>
              <a:path w="3470148" h="3374136">
                <a:moveTo>
                  <a:pt x="3467100" y="2318004"/>
                </a:moveTo>
                <a:lnTo>
                  <a:pt x="3459480" y="2318004"/>
                </a:lnTo>
                <a:lnTo>
                  <a:pt x="3456432" y="2319528"/>
                </a:lnTo>
                <a:lnTo>
                  <a:pt x="3456432" y="2327148"/>
                </a:lnTo>
                <a:lnTo>
                  <a:pt x="3459480" y="2330196"/>
                </a:lnTo>
                <a:lnTo>
                  <a:pt x="3467100" y="2330196"/>
                </a:lnTo>
                <a:lnTo>
                  <a:pt x="3470148" y="2327148"/>
                </a:lnTo>
                <a:lnTo>
                  <a:pt x="3470148" y="2319528"/>
                </a:lnTo>
                <a:lnTo>
                  <a:pt x="3467100" y="2318004"/>
                </a:lnTo>
                <a:close/>
              </a:path>
              <a:path w="3470148" h="3374136">
                <a:moveTo>
                  <a:pt x="3467100" y="2342388"/>
                </a:moveTo>
                <a:lnTo>
                  <a:pt x="3459480" y="2342388"/>
                </a:lnTo>
                <a:lnTo>
                  <a:pt x="3456432" y="2345436"/>
                </a:lnTo>
                <a:lnTo>
                  <a:pt x="3456432" y="2353056"/>
                </a:lnTo>
                <a:lnTo>
                  <a:pt x="3459480" y="2356104"/>
                </a:lnTo>
                <a:lnTo>
                  <a:pt x="3467100" y="2356104"/>
                </a:lnTo>
                <a:lnTo>
                  <a:pt x="3470148" y="2353056"/>
                </a:lnTo>
                <a:lnTo>
                  <a:pt x="3470148" y="2345436"/>
                </a:lnTo>
                <a:lnTo>
                  <a:pt x="3467100" y="2342388"/>
                </a:lnTo>
                <a:close/>
              </a:path>
              <a:path w="3470148" h="3374136">
                <a:moveTo>
                  <a:pt x="3467100" y="2368296"/>
                </a:moveTo>
                <a:lnTo>
                  <a:pt x="3459480" y="2368296"/>
                </a:lnTo>
                <a:lnTo>
                  <a:pt x="3456432" y="2371344"/>
                </a:lnTo>
                <a:lnTo>
                  <a:pt x="3456432" y="2377313"/>
                </a:lnTo>
                <a:lnTo>
                  <a:pt x="3459480" y="2380488"/>
                </a:lnTo>
                <a:lnTo>
                  <a:pt x="3467100" y="2380488"/>
                </a:lnTo>
                <a:lnTo>
                  <a:pt x="3470148" y="2377313"/>
                </a:lnTo>
                <a:lnTo>
                  <a:pt x="3470148" y="2371344"/>
                </a:lnTo>
                <a:lnTo>
                  <a:pt x="3467100" y="2368296"/>
                </a:lnTo>
                <a:close/>
              </a:path>
              <a:path w="3470148" h="3374136">
                <a:moveTo>
                  <a:pt x="3467100" y="2394204"/>
                </a:moveTo>
                <a:lnTo>
                  <a:pt x="3459480" y="2394204"/>
                </a:lnTo>
                <a:lnTo>
                  <a:pt x="3456432" y="2395728"/>
                </a:lnTo>
                <a:lnTo>
                  <a:pt x="3456432" y="2403348"/>
                </a:lnTo>
                <a:lnTo>
                  <a:pt x="3459480" y="2406396"/>
                </a:lnTo>
                <a:lnTo>
                  <a:pt x="3467100" y="2406396"/>
                </a:lnTo>
                <a:lnTo>
                  <a:pt x="3470148" y="2403348"/>
                </a:lnTo>
                <a:lnTo>
                  <a:pt x="3470148" y="2395728"/>
                </a:lnTo>
                <a:lnTo>
                  <a:pt x="3467100" y="2394204"/>
                </a:lnTo>
                <a:close/>
              </a:path>
              <a:path w="3470148" h="3374136">
                <a:moveTo>
                  <a:pt x="3467100" y="2418588"/>
                </a:moveTo>
                <a:lnTo>
                  <a:pt x="3459480" y="2418588"/>
                </a:lnTo>
                <a:lnTo>
                  <a:pt x="3456432" y="2421636"/>
                </a:lnTo>
                <a:lnTo>
                  <a:pt x="3456432" y="2429256"/>
                </a:lnTo>
                <a:lnTo>
                  <a:pt x="3459480" y="2432304"/>
                </a:lnTo>
                <a:lnTo>
                  <a:pt x="3467100" y="2432304"/>
                </a:lnTo>
                <a:lnTo>
                  <a:pt x="3470148" y="2429256"/>
                </a:lnTo>
                <a:lnTo>
                  <a:pt x="3470148" y="2421636"/>
                </a:lnTo>
                <a:lnTo>
                  <a:pt x="3467100" y="2418588"/>
                </a:lnTo>
                <a:close/>
              </a:path>
              <a:path w="3470148" h="3374136">
                <a:moveTo>
                  <a:pt x="3467100" y="2444496"/>
                </a:moveTo>
                <a:lnTo>
                  <a:pt x="3459480" y="2444496"/>
                </a:lnTo>
                <a:lnTo>
                  <a:pt x="3456432" y="2447544"/>
                </a:lnTo>
                <a:lnTo>
                  <a:pt x="3456432" y="2453513"/>
                </a:lnTo>
                <a:lnTo>
                  <a:pt x="3459480" y="2456688"/>
                </a:lnTo>
                <a:lnTo>
                  <a:pt x="3467100" y="2456688"/>
                </a:lnTo>
                <a:lnTo>
                  <a:pt x="3470148" y="2453513"/>
                </a:lnTo>
                <a:lnTo>
                  <a:pt x="3470148" y="2447544"/>
                </a:lnTo>
                <a:lnTo>
                  <a:pt x="3467100" y="2444496"/>
                </a:lnTo>
                <a:close/>
              </a:path>
              <a:path w="3470148" h="3374136">
                <a:moveTo>
                  <a:pt x="3467100" y="2470404"/>
                </a:moveTo>
                <a:lnTo>
                  <a:pt x="3459480" y="2470404"/>
                </a:lnTo>
                <a:lnTo>
                  <a:pt x="3456432" y="2471928"/>
                </a:lnTo>
                <a:lnTo>
                  <a:pt x="3456432" y="2479548"/>
                </a:lnTo>
                <a:lnTo>
                  <a:pt x="3459480" y="2482596"/>
                </a:lnTo>
                <a:lnTo>
                  <a:pt x="3467100" y="2482596"/>
                </a:lnTo>
                <a:lnTo>
                  <a:pt x="3470148" y="2479548"/>
                </a:lnTo>
                <a:lnTo>
                  <a:pt x="3470148" y="2471928"/>
                </a:lnTo>
                <a:lnTo>
                  <a:pt x="3467100" y="2470404"/>
                </a:lnTo>
                <a:close/>
              </a:path>
              <a:path w="3470148" h="3374136">
                <a:moveTo>
                  <a:pt x="3467100" y="2494788"/>
                </a:moveTo>
                <a:lnTo>
                  <a:pt x="3459480" y="2494788"/>
                </a:lnTo>
                <a:lnTo>
                  <a:pt x="3456432" y="2497836"/>
                </a:lnTo>
                <a:lnTo>
                  <a:pt x="3456432" y="2505456"/>
                </a:lnTo>
                <a:lnTo>
                  <a:pt x="3459480" y="2508504"/>
                </a:lnTo>
                <a:lnTo>
                  <a:pt x="3467100" y="2508504"/>
                </a:lnTo>
                <a:lnTo>
                  <a:pt x="3470148" y="2505456"/>
                </a:lnTo>
                <a:lnTo>
                  <a:pt x="3470148" y="2497836"/>
                </a:lnTo>
                <a:lnTo>
                  <a:pt x="3467100" y="2494788"/>
                </a:lnTo>
                <a:close/>
              </a:path>
              <a:path w="3470148" h="3374136">
                <a:moveTo>
                  <a:pt x="3467100" y="2520696"/>
                </a:moveTo>
                <a:lnTo>
                  <a:pt x="3459480" y="2520696"/>
                </a:lnTo>
                <a:lnTo>
                  <a:pt x="3456432" y="2523744"/>
                </a:lnTo>
                <a:lnTo>
                  <a:pt x="3456432" y="2529713"/>
                </a:lnTo>
                <a:lnTo>
                  <a:pt x="3459480" y="2532888"/>
                </a:lnTo>
                <a:lnTo>
                  <a:pt x="3467100" y="2532888"/>
                </a:lnTo>
                <a:lnTo>
                  <a:pt x="3470148" y="2529713"/>
                </a:lnTo>
                <a:lnTo>
                  <a:pt x="3470148" y="2523744"/>
                </a:lnTo>
                <a:lnTo>
                  <a:pt x="3467100" y="2520696"/>
                </a:lnTo>
                <a:close/>
              </a:path>
              <a:path w="3470148" h="3374136">
                <a:moveTo>
                  <a:pt x="3467100" y="2546604"/>
                </a:moveTo>
                <a:lnTo>
                  <a:pt x="3459480" y="2546604"/>
                </a:lnTo>
                <a:lnTo>
                  <a:pt x="3456432" y="2548128"/>
                </a:lnTo>
                <a:lnTo>
                  <a:pt x="3456432" y="2555748"/>
                </a:lnTo>
                <a:lnTo>
                  <a:pt x="3459480" y="2558796"/>
                </a:lnTo>
                <a:lnTo>
                  <a:pt x="3467100" y="2558796"/>
                </a:lnTo>
                <a:lnTo>
                  <a:pt x="3470148" y="2555748"/>
                </a:lnTo>
                <a:lnTo>
                  <a:pt x="3470148" y="2548128"/>
                </a:lnTo>
                <a:lnTo>
                  <a:pt x="3467100" y="2546604"/>
                </a:lnTo>
                <a:close/>
              </a:path>
              <a:path w="3470148" h="3374136">
                <a:moveTo>
                  <a:pt x="3467100" y="2570988"/>
                </a:moveTo>
                <a:lnTo>
                  <a:pt x="3459480" y="2570988"/>
                </a:lnTo>
                <a:lnTo>
                  <a:pt x="3456432" y="2574036"/>
                </a:lnTo>
                <a:lnTo>
                  <a:pt x="3456432" y="2581656"/>
                </a:lnTo>
                <a:lnTo>
                  <a:pt x="3459480" y="2584704"/>
                </a:lnTo>
                <a:lnTo>
                  <a:pt x="3467100" y="2584704"/>
                </a:lnTo>
                <a:lnTo>
                  <a:pt x="3470148" y="2581656"/>
                </a:lnTo>
                <a:lnTo>
                  <a:pt x="3470148" y="2574036"/>
                </a:lnTo>
                <a:lnTo>
                  <a:pt x="3467100" y="2570988"/>
                </a:lnTo>
                <a:close/>
              </a:path>
              <a:path w="3470148" h="3374136">
                <a:moveTo>
                  <a:pt x="3467100" y="2596896"/>
                </a:moveTo>
                <a:lnTo>
                  <a:pt x="3459480" y="2596896"/>
                </a:lnTo>
                <a:lnTo>
                  <a:pt x="3456432" y="2599944"/>
                </a:lnTo>
                <a:lnTo>
                  <a:pt x="3456432" y="2605913"/>
                </a:lnTo>
                <a:lnTo>
                  <a:pt x="3459480" y="2609088"/>
                </a:lnTo>
                <a:lnTo>
                  <a:pt x="3467100" y="2609088"/>
                </a:lnTo>
                <a:lnTo>
                  <a:pt x="3470148" y="2605913"/>
                </a:lnTo>
                <a:lnTo>
                  <a:pt x="3470148" y="2599944"/>
                </a:lnTo>
                <a:lnTo>
                  <a:pt x="3467100" y="2596896"/>
                </a:lnTo>
                <a:close/>
              </a:path>
              <a:path w="3470148" h="3374136">
                <a:moveTo>
                  <a:pt x="3467100" y="2622804"/>
                </a:moveTo>
                <a:lnTo>
                  <a:pt x="3459480" y="2622804"/>
                </a:lnTo>
                <a:lnTo>
                  <a:pt x="3456432" y="2625852"/>
                </a:lnTo>
                <a:lnTo>
                  <a:pt x="3456432" y="2631948"/>
                </a:lnTo>
                <a:lnTo>
                  <a:pt x="3459480" y="2634996"/>
                </a:lnTo>
                <a:lnTo>
                  <a:pt x="3467100" y="2634996"/>
                </a:lnTo>
                <a:lnTo>
                  <a:pt x="3470148" y="2631948"/>
                </a:lnTo>
                <a:lnTo>
                  <a:pt x="3470148" y="2625852"/>
                </a:lnTo>
                <a:lnTo>
                  <a:pt x="3467100" y="2622804"/>
                </a:lnTo>
                <a:close/>
              </a:path>
              <a:path w="3470148" h="3374136">
                <a:moveTo>
                  <a:pt x="3467100" y="2647188"/>
                </a:moveTo>
                <a:lnTo>
                  <a:pt x="3459480" y="2647188"/>
                </a:lnTo>
                <a:lnTo>
                  <a:pt x="3456432" y="2650236"/>
                </a:lnTo>
                <a:lnTo>
                  <a:pt x="3456432" y="2657856"/>
                </a:lnTo>
                <a:lnTo>
                  <a:pt x="3459480" y="2660904"/>
                </a:lnTo>
                <a:lnTo>
                  <a:pt x="3467100" y="2660904"/>
                </a:lnTo>
                <a:lnTo>
                  <a:pt x="3470148" y="2657856"/>
                </a:lnTo>
                <a:lnTo>
                  <a:pt x="3470148" y="2650236"/>
                </a:lnTo>
                <a:lnTo>
                  <a:pt x="3467100" y="2647188"/>
                </a:lnTo>
                <a:close/>
              </a:path>
              <a:path w="3470148" h="3374136">
                <a:moveTo>
                  <a:pt x="3467100" y="2673096"/>
                </a:moveTo>
                <a:lnTo>
                  <a:pt x="3459480" y="2673096"/>
                </a:lnTo>
                <a:lnTo>
                  <a:pt x="3456432" y="2676144"/>
                </a:lnTo>
                <a:lnTo>
                  <a:pt x="3456432" y="2682113"/>
                </a:lnTo>
                <a:lnTo>
                  <a:pt x="3459480" y="2685288"/>
                </a:lnTo>
                <a:lnTo>
                  <a:pt x="3467100" y="2685288"/>
                </a:lnTo>
                <a:lnTo>
                  <a:pt x="3470148" y="2682113"/>
                </a:lnTo>
                <a:lnTo>
                  <a:pt x="3470148" y="2676144"/>
                </a:lnTo>
                <a:lnTo>
                  <a:pt x="3467100" y="2673096"/>
                </a:lnTo>
                <a:close/>
              </a:path>
              <a:path w="3470148" h="3374136">
                <a:moveTo>
                  <a:pt x="3467100" y="2699004"/>
                </a:moveTo>
                <a:lnTo>
                  <a:pt x="3459480" y="2699004"/>
                </a:lnTo>
                <a:lnTo>
                  <a:pt x="3456432" y="2702052"/>
                </a:lnTo>
                <a:lnTo>
                  <a:pt x="3456432" y="2708148"/>
                </a:lnTo>
                <a:lnTo>
                  <a:pt x="3459480" y="2711196"/>
                </a:lnTo>
                <a:lnTo>
                  <a:pt x="3467100" y="2711196"/>
                </a:lnTo>
                <a:lnTo>
                  <a:pt x="3470148" y="2708148"/>
                </a:lnTo>
                <a:lnTo>
                  <a:pt x="3470148" y="2702052"/>
                </a:lnTo>
                <a:lnTo>
                  <a:pt x="3467100" y="2699004"/>
                </a:lnTo>
                <a:close/>
              </a:path>
              <a:path w="3470148" h="3374136">
                <a:moveTo>
                  <a:pt x="3467100" y="2723388"/>
                </a:moveTo>
                <a:lnTo>
                  <a:pt x="3459480" y="2723388"/>
                </a:lnTo>
                <a:lnTo>
                  <a:pt x="3456432" y="2726436"/>
                </a:lnTo>
                <a:lnTo>
                  <a:pt x="3456432" y="2734056"/>
                </a:lnTo>
                <a:lnTo>
                  <a:pt x="3459480" y="2737104"/>
                </a:lnTo>
                <a:lnTo>
                  <a:pt x="3467100" y="2737104"/>
                </a:lnTo>
                <a:lnTo>
                  <a:pt x="3470148" y="2734056"/>
                </a:lnTo>
                <a:lnTo>
                  <a:pt x="3470148" y="2726436"/>
                </a:lnTo>
                <a:lnTo>
                  <a:pt x="3467100" y="2723388"/>
                </a:lnTo>
                <a:close/>
              </a:path>
              <a:path w="3470148" h="3374136">
                <a:moveTo>
                  <a:pt x="3467100" y="2749296"/>
                </a:moveTo>
                <a:lnTo>
                  <a:pt x="3459480" y="2749296"/>
                </a:lnTo>
                <a:lnTo>
                  <a:pt x="3456432" y="2752344"/>
                </a:lnTo>
                <a:lnTo>
                  <a:pt x="3456432" y="2758313"/>
                </a:lnTo>
                <a:lnTo>
                  <a:pt x="3459480" y="2761488"/>
                </a:lnTo>
                <a:lnTo>
                  <a:pt x="3467100" y="2761488"/>
                </a:lnTo>
                <a:lnTo>
                  <a:pt x="3470148" y="2758313"/>
                </a:lnTo>
                <a:lnTo>
                  <a:pt x="3470148" y="2752344"/>
                </a:lnTo>
                <a:lnTo>
                  <a:pt x="3467100" y="2749296"/>
                </a:lnTo>
                <a:close/>
              </a:path>
              <a:path w="3470148" h="3374136">
                <a:moveTo>
                  <a:pt x="3467100" y="2775204"/>
                </a:moveTo>
                <a:lnTo>
                  <a:pt x="3459480" y="2775204"/>
                </a:lnTo>
                <a:lnTo>
                  <a:pt x="3456432" y="2778252"/>
                </a:lnTo>
                <a:lnTo>
                  <a:pt x="3456432" y="2784348"/>
                </a:lnTo>
                <a:lnTo>
                  <a:pt x="3459480" y="2787396"/>
                </a:lnTo>
                <a:lnTo>
                  <a:pt x="3467100" y="2787396"/>
                </a:lnTo>
                <a:lnTo>
                  <a:pt x="3470148" y="2784348"/>
                </a:lnTo>
                <a:lnTo>
                  <a:pt x="3470148" y="2778252"/>
                </a:lnTo>
                <a:lnTo>
                  <a:pt x="3467100" y="2775204"/>
                </a:lnTo>
                <a:close/>
              </a:path>
              <a:path w="3470148" h="3374136">
                <a:moveTo>
                  <a:pt x="3467100" y="2799588"/>
                </a:moveTo>
                <a:lnTo>
                  <a:pt x="3459480" y="2799588"/>
                </a:lnTo>
                <a:lnTo>
                  <a:pt x="3456432" y="2802636"/>
                </a:lnTo>
                <a:lnTo>
                  <a:pt x="3456432" y="2810256"/>
                </a:lnTo>
                <a:lnTo>
                  <a:pt x="3459480" y="2813304"/>
                </a:lnTo>
                <a:lnTo>
                  <a:pt x="3467100" y="2813304"/>
                </a:lnTo>
                <a:lnTo>
                  <a:pt x="3470148" y="2810256"/>
                </a:lnTo>
                <a:lnTo>
                  <a:pt x="3470148" y="2802636"/>
                </a:lnTo>
                <a:lnTo>
                  <a:pt x="3467100" y="2799588"/>
                </a:lnTo>
                <a:close/>
              </a:path>
              <a:path w="3470148" h="3374136">
                <a:moveTo>
                  <a:pt x="3467100" y="2825496"/>
                </a:moveTo>
                <a:lnTo>
                  <a:pt x="3459480" y="2825496"/>
                </a:lnTo>
                <a:lnTo>
                  <a:pt x="3456432" y="2828544"/>
                </a:lnTo>
                <a:lnTo>
                  <a:pt x="3456432" y="2836164"/>
                </a:lnTo>
                <a:lnTo>
                  <a:pt x="3459480" y="2837688"/>
                </a:lnTo>
                <a:lnTo>
                  <a:pt x="3467100" y="2837688"/>
                </a:lnTo>
                <a:lnTo>
                  <a:pt x="3470148" y="2836164"/>
                </a:lnTo>
                <a:lnTo>
                  <a:pt x="3470148" y="2828544"/>
                </a:lnTo>
                <a:lnTo>
                  <a:pt x="3467100" y="2825496"/>
                </a:lnTo>
                <a:close/>
              </a:path>
              <a:path w="3470148" h="3374136">
                <a:moveTo>
                  <a:pt x="3467100" y="2851404"/>
                </a:moveTo>
                <a:lnTo>
                  <a:pt x="3459480" y="2851404"/>
                </a:lnTo>
                <a:lnTo>
                  <a:pt x="3456432" y="2854452"/>
                </a:lnTo>
                <a:lnTo>
                  <a:pt x="3456432" y="2860548"/>
                </a:lnTo>
                <a:lnTo>
                  <a:pt x="3459480" y="2863596"/>
                </a:lnTo>
                <a:lnTo>
                  <a:pt x="3467100" y="2863596"/>
                </a:lnTo>
                <a:lnTo>
                  <a:pt x="3470148" y="2860548"/>
                </a:lnTo>
                <a:lnTo>
                  <a:pt x="3470148" y="2854452"/>
                </a:lnTo>
                <a:lnTo>
                  <a:pt x="3467100" y="2851404"/>
                </a:lnTo>
                <a:close/>
              </a:path>
              <a:path w="3470148" h="3374136">
                <a:moveTo>
                  <a:pt x="3467100" y="2875788"/>
                </a:moveTo>
                <a:lnTo>
                  <a:pt x="3459480" y="2875788"/>
                </a:lnTo>
                <a:lnTo>
                  <a:pt x="3456432" y="2878836"/>
                </a:lnTo>
                <a:lnTo>
                  <a:pt x="3456432" y="2886456"/>
                </a:lnTo>
                <a:lnTo>
                  <a:pt x="3459480" y="2889504"/>
                </a:lnTo>
                <a:lnTo>
                  <a:pt x="3467100" y="2889504"/>
                </a:lnTo>
                <a:lnTo>
                  <a:pt x="3470148" y="2886456"/>
                </a:lnTo>
                <a:lnTo>
                  <a:pt x="3470148" y="2878836"/>
                </a:lnTo>
                <a:lnTo>
                  <a:pt x="3467100" y="2875788"/>
                </a:lnTo>
                <a:close/>
              </a:path>
              <a:path w="3470148" h="3374136">
                <a:moveTo>
                  <a:pt x="3467100" y="2901696"/>
                </a:moveTo>
                <a:lnTo>
                  <a:pt x="3459480" y="2901696"/>
                </a:lnTo>
                <a:lnTo>
                  <a:pt x="3456432" y="2904744"/>
                </a:lnTo>
                <a:lnTo>
                  <a:pt x="3456432" y="2912364"/>
                </a:lnTo>
                <a:lnTo>
                  <a:pt x="3459480" y="2913888"/>
                </a:lnTo>
                <a:lnTo>
                  <a:pt x="3467100" y="2913888"/>
                </a:lnTo>
                <a:lnTo>
                  <a:pt x="3470148" y="2912364"/>
                </a:lnTo>
                <a:lnTo>
                  <a:pt x="3470148" y="2904744"/>
                </a:lnTo>
                <a:lnTo>
                  <a:pt x="3467100" y="2901696"/>
                </a:lnTo>
                <a:close/>
              </a:path>
              <a:path w="3470148" h="3374136">
                <a:moveTo>
                  <a:pt x="3467100" y="2927604"/>
                </a:moveTo>
                <a:lnTo>
                  <a:pt x="3459480" y="2927604"/>
                </a:lnTo>
                <a:lnTo>
                  <a:pt x="3456432" y="2930652"/>
                </a:lnTo>
                <a:lnTo>
                  <a:pt x="3456432" y="2936748"/>
                </a:lnTo>
                <a:lnTo>
                  <a:pt x="3459480" y="2939796"/>
                </a:lnTo>
                <a:lnTo>
                  <a:pt x="3467100" y="2939796"/>
                </a:lnTo>
                <a:lnTo>
                  <a:pt x="3470148" y="2936748"/>
                </a:lnTo>
                <a:lnTo>
                  <a:pt x="3470148" y="2930652"/>
                </a:lnTo>
                <a:lnTo>
                  <a:pt x="3467100" y="2927604"/>
                </a:lnTo>
                <a:close/>
              </a:path>
              <a:path w="3470148" h="3374136">
                <a:moveTo>
                  <a:pt x="3467100" y="2951988"/>
                </a:moveTo>
                <a:lnTo>
                  <a:pt x="3459480" y="2951988"/>
                </a:lnTo>
                <a:lnTo>
                  <a:pt x="3456432" y="2955036"/>
                </a:lnTo>
                <a:lnTo>
                  <a:pt x="3456432" y="2962656"/>
                </a:lnTo>
                <a:lnTo>
                  <a:pt x="3459480" y="2965704"/>
                </a:lnTo>
                <a:lnTo>
                  <a:pt x="3467100" y="2965704"/>
                </a:lnTo>
                <a:lnTo>
                  <a:pt x="3470148" y="2962656"/>
                </a:lnTo>
                <a:lnTo>
                  <a:pt x="3470148" y="2955036"/>
                </a:lnTo>
                <a:lnTo>
                  <a:pt x="3467100" y="2951988"/>
                </a:lnTo>
                <a:close/>
              </a:path>
              <a:path w="3470148" h="3374136">
                <a:moveTo>
                  <a:pt x="3467100" y="2977896"/>
                </a:moveTo>
                <a:lnTo>
                  <a:pt x="3459480" y="2977896"/>
                </a:lnTo>
                <a:lnTo>
                  <a:pt x="3456432" y="2980944"/>
                </a:lnTo>
                <a:lnTo>
                  <a:pt x="3456432" y="2988564"/>
                </a:lnTo>
                <a:lnTo>
                  <a:pt x="3459480" y="2990088"/>
                </a:lnTo>
                <a:lnTo>
                  <a:pt x="3467100" y="2990088"/>
                </a:lnTo>
                <a:lnTo>
                  <a:pt x="3470148" y="2988564"/>
                </a:lnTo>
                <a:lnTo>
                  <a:pt x="3470148" y="2980944"/>
                </a:lnTo>
                <a:lnTo>
                  <a:pt x="3467100" y="2977896"/>
                </a:lnTo>
                <a:close/>
              </a:path>
              <a:path w="3470148" h="3374136">
                <a:moveTo>
                  <a:pt x="3467100" y="3003804"/>
                </a:moveTo>
                <a:lnTo>
                  <a:pt x="3459480" y="3003804"/>
                </a:lnTo>
                <a:lnTo>
                  <a:pt x="3456432" y="3006852"/>
                </a:lnTo>
                <a:lnTo>
                  <a:pt x="3456432" y="3012948"/>
                </a:lnTo>
                <a:lnTo>
                  <a:pt x="3459480" y="3015996"/>
                </a:lnTo>
                <a:lnTo>
                  <a:pt x="3467100" y="3015996"/>
                </a:lnTo>
                <a:lnTo>
                  <a:pt x="3470148" y="3012948"/>
                </a:lnTo>
                <a:lnTo>
                  <a:pt x="3470148" y="3006852"/>
                </a:lnTo>
                <a:lnTo>
                  <a:pt x="3467100" y="3003804"/>
                </a:lnTo>
                <a:close/>
              </a:path>
              <a:path w="3470148" h="3374136">
                <a:moveTo>
                  <a:pt x="3467100" y="3028188"/>
                </a:moveTo>
                <a:lnTo>
                  <a:pt x="3459480" y="3028188"/>
                </a:lnTo>
                <a:lnTo>
                  <a:pt x="3456432" y="3031236"/>
                </a:lnTo>
                <a:lnTo>
                  <a:pt x="3456432" y="3038856"/>
                </a:lnTo>
                <a:lnTo>
                  <a:pt x="3459480" y="3041904"/>
                </a:lnTo>
                <a:lnTo>
                  <a:pt x="3467100" y="3041904"/>
                </a:lnTo>
                <a:lnTo>
                  <a:pt x="3470148" y="3038856"/>
                </a:lnTo>
                <a:lnTo>
                  <a:pt x="3470148" y="3031236"/>
                </a:lnTo>
                <a:lnTo>
                  <a:pt x="3467100" y="3028188"/>
                </a:lnTo>
                <a:close/>
              </a:path>
              <a:path w="3470148" h="3374136">
                <a:moveTo>
                  <a:pt x="3467100" y="3054096"/>
                </a:moveTo>
                <a:lnTo>
                  <a:pt x="3459480" y="3054096"/>
                </a:lnTo>
                <a:lnTo>
                  <a:pt x="3456432" y="3057144"/>
                </a:lnTo>
                <a:lnTo>
                  <a:pt x="3456432" y="3064764"/>
                </a:lnTo>
                <a:lnTo>
                  <a:pt x="3459480" y="3066288"/>
                </a:lnTo>
                <a:lnTo>
                  <a:pt x="3467100" y="3066288"/>
                </a:lnTo>
                <a:lnTo>
                  <a:pt x="3470148" y="3064764"/>
                </a:lnTo>
                <a:lnTo>
                  <a:pt x="3470148" y="3057144"/>
                </a:lnTo>
                <a:lnTo>
                  <a:pt x="3467100" y="3054096"/>
                </a:lnTo>
                <a:close/>
              </a:path>
              <a:path w="3470148" h="3374136">
                <a:moveTo>
                  <a:pt x="3467100" y="3080004"/>
                </a:moveTo>
                <a:lnTo>
                  <a:pt x="3459480" y="3080004"/>
                </a:lnTo>
                <a:lnTo>
                  <a:pt x="3456432" y="3083052"/>
                </a:lnTo>
                <a:lnTo>
                  <a:pt x="3456432" y="3089148"/>
                </a:lnTo>
                <a:lnTo>
                  <a:pt x="3459480" y="3092196"/>
                </a:lnTo>
                <a:lnTo>
                  <a:pt x="3467100" y="3092196"/>
                </a:lnTo>
                <a:lnTo>
                  <a:pt x="3470148" y="3089148"/>
                </a:lnTo>
                <a:lnTo>
                  <a:pt x="3470148" y="3083052"/>
                </a:lnTo>
                <a:lnTo>
                  <a:pt x="3467100" y="3080004"/>
                </a:lnTo>
                <a:close/>
              </a:path>
              <a:path w="3470148" h="3374136">
                <a:moveTo>
                  <a:pt x="3467100" y="3104388"/>
                </a:moveTo>
                <a:lnTo>
                  <a:pt x="3459480" y="3104388"/>
                </a:lnTo>
                <a:lnTo>
                  <a:pt x="3456432" y="3107436"/>
                </a:lnTo>
                <a:lnTo>
                  <a:pt x="3456432" y="3115056"/>
                </a:lnTo>
                <a:lnTo>
                  <a:pt x="3459480" y="3118104"/>
                </a:lnTo>
                <a:lnTo>
                  <a:pt x="3467100" y="3118104"/>
                </a:lnTo>
                <a:lnTo>
                  <a:pt x="3470148" y="3115056"/>
                </a:lnTo>
                <a:lnTo>
                  <a:pt x="3470148" y="3107436"/>
                </a:lnTo>
                <a:lnTo>
                  <a:pt x="3467100" y="3104388"/>
                </a:lnTo>
                <a:close/>
              </a:path>
              <a:path w="3470148" h="3374136">
                <a:moveTo>
                  <a:pt x="3467100" y="3130296"/>
                </a:moveTo>
                <a:lnTo>
                  <a:pt x="3459480" y="3130296"/>
                </a:lnTo>
                <a:lnTo>
                  <a:pt x="3456432" y="3133344"/>
                </a:lnTo>
                <a:lnTo>
                  <a:pt x="3456432" y="3140964"/>
                </a:lnTo>
                <a:lnTo>
                  <a:pt x="3459480" y="3142488"/>
                </a:lnTo>
                <a:lnTo>
                  <a:pt x="3467100" y="3142488"/>
                </a:lnTo>
                <a:lnTo>
                  <a:pt x="3470148" y="3140964"/>
                </a:lnTo>
                <a:lnTo>
                  <a:pt x="3470148" y="3133344"/>
                </a:lnTo>
                <a:lnTo>
                  <a:pt x="3467100" y="3130296"/>
                </a:lnTo>
                <a:close/>
              </a:path>
              <a:path w="3470148" h="3374136">
                <a:moveTo>
                  <a:pt x="3467100" y="3156204"/>
                </a:moveTo>
                <a:lnTo>
                  <a:pt x="3459480" y="3156204"/>
                </a:lnTo>
                <a:lnTo>
                  <a:pt x="3456432" y="3159252"/>
                </a:lnTo>
                <a:lnTo>
                  <a:pt x="3456432" y="3165348"/>
                </a:lnTo>
                <a:lnTo>
                  <a:pt x="3459480" y="3168396"/>
                </a:lnTo>
                <a:lnTo>
                  <a:pt x="3467100" y="3168396"/>
                </a:lnTo>
                <a:lnTo>
                  <a:pt x="3470148" y="3165348"/>
                </a:lnTo>
                <a:lnTo>
                  <a:pt x="3470148" y="3159252"/>
                </a:lnTo>
                <a:lnTo>
                  <a:pt x="3467100" y="3156204"/>
                </a:lnTo>
                <a:close/>
              </a:path>
              <a:path w="3470148" h="3374136">
                <a:moveTo>
                  <a:pt x="3467100" y="3182112"/>
                </a:moveTo>
                <a:lnTo>
                  <a:pt x="3459480" y="3182112"/>
                </a:lnTo>
                <a:lnTo>
                  <a:pt x="3456432" y="3183636"/>
                </a:lnTo>
                <a:lnTo>
                  <a:pt x="3456432" y="3191256"/>
                </a:lnTo>
                <a:lnTo>
                  <a:pt x="3459480" y="3194304"/>
                </a:lnTo>
                <a:lnTo>
                  <a:pt x="3467100" y="3194304"/>
                </a:lnTo>
                <a:lnTo>
                  <a:pt x="3470148" y="3191256"/>
                </a:lnTo>
                <a:lnTo>
                  <a:pt x="3470148" y="3183636"/>
                </a:lnTo>
                <a:lnTo>
                  <a:pt x="3467100" y="3182112"/>
                </a:lnTo>
                <a:close/>
              </a:path>
              <a:path w="3470148" h="3374136">
                <a:moveTo>
                  <a:pt x="3467100" y="3206496"/>
                </a:moveTo>
                <a:lnTo>
                  <a:pt x="3459480" y="3206496"/>
                </a:lnTo>
                <a:lnTo>
                  <a:pt x="3456432" y="3209544"/>
                </a:lnTo>
                <a:lnTo>
                  <a:pt x="3456432" y="3217164"/>
                </a:lnTo>
                <a:lnTo>
                  <a:pt x="3459480" y="3220212"/>
                </a:lnTo>
                <a:lnTo>
                  <a:pt x="3467100" y="3220212"/>
                </a:lnTo>
                <a:lnTo>
                  <a:pt x="3470148" y="3217164"/>
                </a:lnTo>
                <a:lnTo>
                  <a:pt x="3470148" y="3209544"/>
                </a:lnTo>
                <a:lnTo>
                  <a:pt x="3467100" y="3206496"/>
                </a:lnTo>
                <a:close/>
              </a:path>
              <a:path w="3470148" h="3374136">
                <a:moveTo>
                  <a:pt x="3467100" y="3232404"/>
                </a:moveTo>
                <a:lnTo>
                  <a:pt x="3459480" y="3232404"/>
                </a:lnTo>
                <a:lnTo>
                  <a:pt x="3456432" y="3235452"/>
                </a:lnTo>
                <a:lnTo>
                  <a:pt x="3456432" y="3241548"/>
                </a:lnTo>
                <a:lnTo>
                  <a:pt x="3459480" y="3244596"/>
                </a:lnTo>
                <a:lnTo>
                  <a:pt x="3467100" y="3244596"/>
                </a:lnTo>
                <a:lnTo>
                  <a:pt x="3470148" y="3241548"/>
                </a:lnTo>
                <a:lnTo>
                  <a:pt x="3470148" y="3235452"/>
                </a:lnTo>
                <a:lnTo>
                  <a:pt x="3467100" y="3232404"/>
                </a:lnTo>
                <a:close/>
              </a:path>
              <a:path w="3470148" h="3374136">
                <a:moveTo>
                  <a:pt x="3467100" y="3258312"/>
                </a:moveTo>
                <a:lnTo>
                  <a:pt x="3459480" y="3258312"/>
                </a:lnTo>
                <a:lnTo>
                  <a:pt x="3456432" y="3259836"/>
                </a:lnTo>
                <a:lnTo>
                  <a:pt x="3456432" y="3267455"/>
                </a:lnTo>
                <a:lnTo>
                  <a:pt x="3459480" y="3270504"/>
                </a:lnTo>
                <a:lnTo>
                  <a:pt x="3467100" y="3270504"/>
                </a:lnTo>
                <a:lnTo>
                  <a:pt x="3470148" y="3267455"/>
                </a:lnTo>
                <a:lnTo>
                  <a:pt x="3470148" y="3259836"/>
                </a:lnTo>
                <a:lnTo>
                  <a:pt x="3467100" y="3258312"/>
                </a:lnTo>
                <a:close/>
              </a:path>
              <a:path w="3470148" h="3374136">
                <a:moveTo>
                  <a:pt x="3467100" y="3282696"/>
                </a:moveTo>
                <a:lnTo>
                  <a:pt x="3459480" y="3282696"/>
                </a:lnTo>
                <a:lnTo>
                  <a:pt x="3456432" y="3285744"/>
                </a:lnTo>
                <a:lnTo>
                  <a:pt x="3456432" y="3293364"/>
                </a:lnTo>
                <a:lnTo>
                  <a:pt x="3459480" y="3296412"/>
                </a:lnTo>
                <a:lnTo>
                  <a:pt x="3467100" y="3296412"/>
                </a:lnTo>
                <a:lnTo>
                  <a:pt x="3470148" y="3293364"/>
                </a:lnTo>
                <a:lnTo>
                  <a:pt x="3470148" y="3285744"/>
                </a:lnTo>
                <a:lnTo>
                  <a:pt x="3467100" y="3282696"/>
                </a:lnTo>
                <a:close/>
              </a:path>
              <a:path w="3470148" h="3374136">
                <a:moveTo>
                  <a:pt x="3467100" y="3308604"/>
                </a:moveTo>
                <a:lnTo>
                  <a:pt x="3459480" y="3308604"/>
                </a:lnTo>
                <a:lnTo>
                  <a:pt x="3456432" y="3311652"/>
                </a:lnTo>
                <a:lnTo>
                  <a:pt x="3456432" y="3317748"/>
                </a:lnTo>
                <a:lnTo>
                  <a:pt x="3459480" y="3320796"/>
                </a:lnTo>
                <a:lnTo>
                  <a:pt x="3467100" y="3320796"/>
                </a:lnTo>
                <a:lnTo>
                  <a:pt x="3470148" y="3317748"/>
                </a:lnTo>
                <a:lnTo>
                  <a:pt x="3470148" y="3311652"/>
                </a:lnTo>
                <a:lnTo>
                  <a:pt x="3467100" y="3308604"/>
                </a:lnTo>
                <a:close/>
              </a:path>
              <a:path w="3470148" h="3374136">
                <a:moveTo>
                  <a:pt x="3467100" y="3334512"/>
                </a:moveTo>
                <a:lnTo>
                  <a:pt x="3459480" y="3334512"/>
                </a:lnTo>
                <a:lnTo>
                  <a:pt x="3456432" y="3336036"/>
                </a:lnTo>
                <a:lnTo>
                  <a:pt x="3456432" y="3343655"/>
                </a:lnTo>
                <a:lnTo>
                  <a:pt x="3459480" y="3346704"/>
                </a:lnTo>
                <a:lnTo>
                  <a:pt x="3467100" y="3346704"/>
                </a:lnTo>
                <a:lnTo>
                  <a:pt x="3470148" y="3343655"/>
                </a:lnTo>
                <a:lnTo>
                  <a:pt x="3470148" y="3336036"/>
                </a:lnTo>
                <a:lnTo>
                  <a:pt x="3467100" y="3334512"/>
                </a:lnTo>
                <a:close/>
              </a:path>
              <a:path w="3470148" h="3374136">
                <a:moveTo>
                  <a:pt x="3467100" y="3358896"/>
                </a:moveTo>
                <a:lnTo>
                  <a:pt x="3459480" y="3358896"/>
                </a:lnTo>
                <a:lnTo>
                  <a:pt x="3456432" y="3361944"/>
                </a:lnTo>
                <a:lnTo>
                  <a:pt x="3456432" y="3369564"/>
                </a:lnTo>
                <a:lnTo>
                  <a:pt x="3459480" y="3372612"/>
                </a:lnTo>
                <a:lnTo>
                  <a:pt x="3467100" y="3372612"/>
                </a:lnTo>
                <a:lnTo>
                  <a:pt x="3470148" y="3369564"/>
                </a:lnTo>
                <a:lnTo>
                  <a:pt x="3470148" y="3361944"/>
                </a:lnTo>
                <a:lnTo>
                  <a:pt x="3467100" y="3358896"/>
                </a:lnTo>
                <a:close/>
              </a:path>
              <a:path w="3470148" h="3374136">
                <a:moveTo>
                  <a:pt x="3444240" y="3361944"/>
                </a:moveTo>
                <a:lnTo>
                  <a:pt x="3436620" y="3361944"/>
                </a:lnTo>
                <a:lnTo>
                  <a:pt x="3433572" y="3364991"/>
                </a:lnTo>
                <a:lnTo>
                  <a:pt x="3433572" y="3372612"/>
                </a:lnTo>
                <a:lnTo>
                  <a:pt x="3436620" y="3374136"/>
                </a:lnTo>
                <a:lnTo>
                  <a:pt x="3444240" y="3374136"/>
                </a:lnTo>
                <a:lnTo>
                  <a:pt x="3447288" y="3372612"/>
                </a:lnTo>
                <a:lnTo>
                  <a:pt x="3447288" y="3364991"/>
                </a:lnTo>
                <a:lnTo>
                  <a:pt x="3444240" y="3361944"/>
                </a:lnTo>
                <a:close/>
              </a:path>
              <a:path w="3470148" h="3374136">
                <a:moveTo>
                  <a:pt x="3418332" y="3361944"/>
                </a:moveTo>
                <a:lnTo>
                  <a:pt x="3412236" y="3361944"/>
                </a:lnTo>
                <a:lnTo>
                  <a:pt x="3409188" y="3364991"/>
                </a:lnTo>
                <a:lnTo>
                  <a:pt x="3409188" y="3372612"/>
                </a:lnTo>
                <a:lnTo>
                  <a:pt x="3412236" y="3374136"/>
                </a:lnTo>
                <a:lnTo>
                  <a:pt x="3418332" y="3374136"/>
                </a:lnTo>
                <a:lnTo>
                  <a:pt x="3421380" y="3372612"/>
                </a:lnTo>
                <a:lnTo>
                  <a:pt x="3421380" y="3364991"/>
                </a:lnTo>
                <a:lnTo>
                  <a:pt x="3418332" y="3361944"/>
                </a:lnTo>
                <a:close/>
              </a:path>
              <a:path w="3470148" h="3374136">
                <a:moveTo>
                  <a:pt x="3392424" y="3361944"/>
                </a:moveTo>
                <a:lnTo>
                  <a:pt x="3386328" y="3361944"/>
                </a:lnTo>
                <a:lnTo>
                  <a:pt x="3383280" y="3364991"/>
                </a:lnTo>
                <a:lnTo>
                  <a:pt x="3383280" y="3372612"/>
                </a:lnTo>
                <a:lnTo>
                  <a:pt x="3386328" y="3374136"/>
                </a:lnTo>
                <a:lnTo>
                  <a:pt x="3392424" y="3374136"/>
                </a:lnTo>
                <a:lnTo>
                  <a:pt x="3395472" y="3372612"/>
                </a:lnTo>
                <a:lnTo>
                  <a:pt x="3395472" y="3364991"/>
                </a:lnTo>
                <a:lnTo>
                  <a:pt x="3392424" y="3361944"/>
                </a:lnTo>
                <a:close/>
              </a:path>
              <a:path w="3470148" h="3374136">
                <a:moveTo>
                  <a:pt x="3368040" y="3361944"/>
                </a:moveTo>
                <a:lnTo>
                  <a:pt x="3360420" y="3361944"/>
                </a:lnTo>
                <a:lnTo>
                  <a:pt x="3357372" y="3364991"/>
                </a:lnTo>
                <a:lnTo>
                  <a:pt x="3357372" y="3372612"/>
                </a:lnTo>
                <a:lnTo>
                  <a:pt x="3360420" y="3374136"/>
                </a:lnTo>
                <a:lnTo>
                  <a:pt x="3368040" y="3374136"/>
                </a:lnTo>
                <a:lnTo>
                  <a:pt x="3371088" y="3372612"/>
                </a:lnTo>
                <a:lnTo>
                  <a:pt x="3371088" y="3364991"/>
                </a:lnTo>
                <a:lnTo>
                  <a:pt x="3368040" y="3361944"/>
                </a:lnTo>
                <a:close/>
              </a:path>
              <a:path w="3470148" h="3374136">
                <a:moveTo>
                  <a:pt x="3342132" y="3361944"/>
                </a:moveTo>
                <a:lnTo>
                  <a:pt x="3336036" y="3361944"/>
                </a:lnTo>
                <a:lnTo>
                  <a:pt x="3332988" y="3364991"/>
                </a:lnTo>
                <a:lnTo>
                  <a:pt x="3332988" y="3372612"/>
                </a:lnTo>
                <a:lnTo>
                  <a:pt x="3336036" y="3374136"/>
                </a:lnTo>
                <a:lnTo>
                  <a:pt x="3342132" y="3374136"/>
                </a:lnTo>
                <a:lnTo>
                  <a:pt x="3345180" y="3372612"/>
                </a:lnTo>
                <a:lnTo>
                  <a:pt x="3345180" y="3364991"/>
                </a:lnTo>
                <a:lnTo>
                  <a:pt x="3342132" y="3361944"/>
                </a:lnTo>
                <a:close/>
              </a:path>
              <a:path w="3470148" h="3374136">
                <a:moveTo>
                  <a:pt x="3316224" y="3361944"/>
                </a:moveTo>
                <a:lnTo>
                  <a:pt x="3310128" y="3361944"/>
                </a:lnTo>
                <a:lnTo>
                  <a:pt x="3307080" y="3364991"/>
                </a:lnTo>
                <a:lnTo>
                  <a:pt x="3307080" y="3372612"/>
                </a:lnTo>
                <a:lnTo>
                  <a:pt x="3310128" y="3374136"/>
                </a:lnTo>
                <a:lnTo>
                  <a:pt x="3316224" y="3374136"/>
                </a:lnTo>
                <a:lnTo>
                  <a:pt x="3319272" y="3372612"/>
                </a:lnTo>
                <a:lnTo>
                  <a:pt x="3319272" y="3364991"/>
                </a:lnTo>
                <a:lnTo>
                  <a:pt x="3316224" y="3361944"/>
                </a:lnTo>
                <a:close/>
              </a:path>
              <a:path w="3470148" h="3374136">
                <a:moveTo>
                  <a:pt x="3291840" y="3361944"/>
                </a:moveTo>
                <a:lnTo>
                  <a:pt x="3284220" y="3361944"/>
                </a:lnTo>
                <a:lnTo>
                  <a:pt x="3281172" y="3364991"/>
                </a:lnTo>
                <a:lnTo>
                  <a:pt x="3281172" y="3372612"/>
                </a:lnTo>
                <a:lnTo>
                  <a:pt x="3284220" y="3374136"/>
                </a:lnTo>
                <a:lnTo>
                  <a:pt x="3291840" y="3374136"/>
                </a:lnTo>
                <a:lnTo>
                  <a:pt x="3294888" y="3372612"/>
                </a:lnTo>
                <a:lnTo>
                  <a:pt x="3294888" y="3364991"/>
                </a:lnTo>
                <a:lnTo>
                  <a:pt x="3291840" y="3361944"/>
                </a:lnTo>
                <a:close/>
              </a:path>
              <a:path w="3470148" h="3374136">
                <a:moveTo>
                  <a:pt x="3265932" y="3361944"/>
                </a:moveTo>
                <a:lnTo>
                  <a:pt x="3258312" y="3361944"/>
                </a:lnTo>
                <a:lnTo>
                  <a:pt x="3256788" y="3364991"/>
                </a:lnTo>
                <a:lnTo>
                  <a:pt x="3256788" y="3372612"/>
                </a:lnTo>
                <a:lnTo>
                  <a:pt x="3258312" y="3374136"/>
                </a:lnTo>
                <a:lnTo>
                  <a:pt x="3265932" y="3374136"/>
                </a:lnTo>
                <a:lnTo>
                  <a:pt x="3268980" y="3372612"/>
                </a:lnTo>
                <a:lnTo>
                  <a:pt x="3268980" y="3364991"/>
                </a:lnTo>
                <a:lnTo>
                  <a:pt x="3265932" y="3361944"/>
                </a:lnTo>
                <a:close/>
              </a:path>
              <a:path w="3470148" h="3374136">
                <a:moveTo>
                  <a:pt x="3240024" y="3361944"/>
                </a:moveTo>
                <a:lnTo>
                  <a:pt x="3233928" y="3361944"/>
                </a:lnTo>
                <a:lnTo>
                  <a:pt x="3230880" y="3364991"/>
                </a:lnTo>
                <a:lnTo>
                  <a:pt x="3230880" y="3372612"/>
                </a:lnTo>
                <a:lnTo>
                  <a:pt x="3233928" y="3374136"/>
                </a:lnTo>
                <a:lnTo>
                  <a:pt x="3240024" y="3374136"/>
                </a:lnTo>
                <a:lnTo>
                  <a:pt x="3243072" y="3372612"/>
                </a:lnTo>
                <a:lnTo>
                  <a:pt x="3243072" y="3364991"/>
                </a:lnTo>
                <a:lnTo>
                  <a:pt x="3240024" y="3361944"/>
                </a:lnTo>
                <a:close/>
              </a:path>
              <a:path w="3470148" h="3374136">
                <a:moveTo>
                  <a:pt x="3215640" y="3361944"/>
                </a:moveTo>
                <a:lnTo>
                  <a:pt x="3208020" y="3361944"/>
                </a:lnTo>
                <a:lnTo>
                  <a:pt x="3204972" y="3364991"/>
                </a:lnTo>
                <a:lnTo>
                  <a:pt x="3204972" y="3372612"/>
                </a:lnTo>
                <a:lnTo>
                  <a:pt x="3208020" y="3374136"/>
                </a:lnTo>
                <a:lnTo>
                  <a:pt x="3215640" y="3374136"/>
                </a:lnTo>
                <a:lnTo>
                  <a:pt x="3218688" y="3372612"/>
                </a:lnTo>
                <a:lnTo>
                  <a:pt x="3218688" y="3364991"/>
                </a:lnTo>
                <a:lnTo>
                  <a:pt x="3215640" y="3361944"/>
                </a:lnTo>
                <a:close/>
              </a:path>
              <a:path w="3470148" h="3374136">
                <a:moveTo>
                  <a:pt x="3189732" y="3361944"/>
                </a:moveTo>
                <a:lnTo>
                  <a:pt x="3182112" y="3361944"/>
                </a:lnTo>
                <a:lnTo>
                  <a:pt x="3180588" y="3364991"/>
                </a:lnTo>
                <a:lnTo>
                  <a:pt x="3180588" y="3372612"/>
                </a:lnTo>
                <a:lnTo>
                  <a:pt x="3182112" y="3374136"/>
                </a:lnTo>
                <a:lnTo>
                  <a:pt x="3189732" y="3374136"/>
                </a:lnTo>
                <a:lnTo>
                  <a:pt x="3192780" y="3372612"/>
                </a:lnTo>
                <a:lnTo>
                  <a:pt x="3192780" y="3364991"/>
                </a:lnTo>
                <a:lnTo>
                  <a:pt x="3189732" y="3361944"/>
                </a:lnTo>
                <a:close/>
              </a:path>
              <a:path w="3470148" h="3374136">
                <a:moveTo>
                  <a:pt x="3163824" y="3361944"/>
                </a:moveTo>
                <a:lnTo>
                  <a:pt x="3157728" y="3361944"/>
                </a:lnTo>
                <a:lnTo>
                  <a:pt x="3154680" y="3364991"/>
                </a:lnTo>
                <a:lnTo>
                  <a:pt x="3154680" y="3372612"/>
                </a:lnTo>
                <a:lnTo>
                  <a:pt x="3157728" y="3374136"/>
                </a:lnTo>
                <a:lnTo>
                  <a:pt x="3163824" y="3374136"/>
                </a:lnTo>
                <a:lnTo>
                  <a:pt x="3166872" y="3372612"/>
                </a:lnTo>
                <a:lnTo>
                  <a:pt x="3166872" y="3364991"/>
                </a:lnTo>
                <a:lnTo>
                  <a:pt x="3163824" y="3361944"/>
                </a:lnTo>
                <a:close/>
              </a:path>
              <a:path w="3470148" h="3374136">
                <a:moveTo>
                  <a:pt x="3139440" y="3361944"/>
                </a:moveTo>
                <a:lnTo>
                  <a:pt x="3131820" y="3361944"/>
                </a:lnTo>
                <a:lnTo>
                  <a:pt x="3128772" y="3364991"/>
                </a:lnTo>
                <a:lnTo>
                  <a:pt x="3128772" y="3372612"/>
                </a:lnTo>
                <a:lnTo>
                  <a:pt x="3131820" y="3374136"/>
                </a:lnTo>
                <a:lnTo>
                  <a:pt x="3139440" y="3374136"/>
                </a:lnTo>
                <a:lnTo>
                  <a:pt x="3142488" y="3372612"/>
                </a:lnTo>
                <a:lnTo>
                  <a:pt x="3142488" y="3364991"/>
                </a:lnTo>
                <a:lnTo>
                  <a:pt x="3139440" y="3361944"/>
                </a:lnTo>
                <a:close/>
              </a:path>
              <a:path w="3470148" h="3374136">
                <a:moveTo>
                  <a:pt x="3113532" y="3361944"/>
                </a:moveTo>
                <a:lnTo>
                  <a:pt x="3105912" y="3361944"/>
                </a:lnTo>
                <a:lnTo>
                  <a:pt x="3104388" y="3364991"/>
                </a:lnTo>
                <a:lnTo>
                  <a:pt x="3104388" y="3372612"/>
                </a:lnTo>
                <a:lnTo>
                  <a:pt x="3105912" y="3374136"/>
                </a:lnTo>
                <a:lnTo>
                  <a:pt x="3113532" y="3374136"/>
                </a:lnTo>
                <a:lnTo>
                  <a:pt x="3116580" y="3372612"/>
                </a:lnTo>
                <a:lnTo>
                  <a:pt x="3116580" y="3364991"/>
                </a:lnTo>
                <a:lnTo>
                  <a:pt x="3113532" y="3361944"/>
                </a:lnTo>
                <a:close/>
              </a:path>
              <a:path w="3470148" h="3374136">
                <a:moveTo>
                  <a:pt x="3087624" y="3361944"/>
                </a:moveTo>
                <a:lnTo>
                  <a:pt x="3081528" y="3361944"/>
                </a:lnTo>
                <a:lnTo>
                  <a:pt x="3078480" y="3364991"/>
                </a:lnTo>
                <a:lnTo>
                  <a:pt x="3078480" y="3372612"/>
                </a:lnTo>
                <a:lnTo>
                  <a:pt x="3081528" y="3374136"/>
                </a:lnTo>
                <a:lnTo>
                  <a:pt x="3087624" y="3374136"/>
                </a:lnTo>
                <a:lnTo>
                  <a:pt x="3090672" y="3372612"/>
                </a:lnTo>
                <a:lnTo>
                  <a:pt x="3090672" y="3364991"/>
                </a:lnTo>
                <a:lnTo>
                  <a:pt x="3087624" y="3361944"/>
                </a:lnTo>
                <a:close/>
              </a:path>
              <a:path w="3470148" h="3374136">
                <a:moveTo>
                  <a:pt x="3063240" y="3361944"/>
                </a:moveTo>
                <a:lnTo>
                  <a:pt x="3055620" y="3361944"/>
                </a:lnTo>
                <a:lnTo>
                  <a:pt x="3052572" y="3364991"/>
                </a:lnTo>
                <a:lnTo>
                  <a:pt x="3052572" y="3372612"/>
                </a:lnTo>
                <a:lnTo>
                  <a:pt x="3055620" y="3374136"/>
                </a:lnTo>
                <a:lnTo>
                  <a:pt x="3063240" y="3374136"/>
                </a:lnTo>
                <a:lnTo>
                  <a:pt x="3066288" y="3372612"/>
                </a:lnTo>
                <a:lnTo>
                  <a:pt x="3066288" y="3364991"/>
                </a:lnTo>
                <a:lnTo>
                  <a:pt x="3063240" y="3361944"/>
                </a:lnTo>
                <a:close/>
              </a:path>
              <a:path w="3470148" h="3374136">
                <a:moveTo>
                  <a:pt x="3037332" y="3361944"/>
                </a:moveTo>
                <a:lnTo>
                  <a:pt x="3029712" y="3361944"/>
                </a:lnTo>
                <a:lnTo>
                  <a:pt x="3028188" y="3364991"/>
                </a:lnTo>
                <a:lnTo>
                  <a:pt x="3028188" y="3372612"/>
                </a:lnTo>
                <a:lnTo>
                  <a:pt x="3029712" y="3374136"/>
                </a:lnTo>
                <a:lnTo>
                  <a:pt x="3037332" y="3374136"/>
                </a:lnTo>
                <a:lnTo>
                  <a:pt x="3040380" y="3372612"/>
                </a:lnTo>
                <a:lnTo>
                  <a:pt x="3040380" y="3364991"/>
                </a:lnTo>
                <a:lnTo>
                  <a:pt x="3037332" y="3361944"/>
                </a:lnTo>
                <a:close/>
              </a:path>
              <a:path w="3470148" h="3374136">
                <a:moveTo>
                  <a:pt x="3011424" y="3361944"/>
                </a:moveTo>
                <a:lnTo>
                  <a:pt x="3005328" y="3361944"/>
                </a:lnTo>
                <a:lnTo>
                  <a:pt x="3002280" y="3364991"/>
                </a:lnTo>
                <a:lnTo>
                  <a:pt x="3002280" y="3372612"/>
                </a:lnTo>
                <a:lnTo>
                  <a:pt x="3005328" y="3374136"/>
                </a:lnTo>
                <a:lnTo>
                  <a:pt x="3011424" y="3374136"/>
                </a:lnTo>
                <a:lnTo>
                  <a:pt x="3014472" y="3372612"/>
                </a:lnTo>
                <a:lnTo>
                  <a:pt x="3014472" y="3364991"/>
                </a:lnTo>
                <a:lnTo>
                  <a:pt x="3011424" y="3361944"/>
                </a:lnTo>
                <a:close/>
              </a:path>
              <a:path w="3470148" h="3374136">
                <a:moveTo>
                  <a:pt x="2987040" y="3361944"/>
                </a:moveTo>
                <a:lnTo>
                  <a:pt x="2979420" y="3361944"/>
                </a:lnTo>
                <a:lnTo>
                  <a:pt x="2976372" y="3364991"/>
                </a:lnTo>
                <a:lnTo>
                  <a:pt x="2976372" y="3372612"/>
                </a:lnTo>
                <a:lnTo>
                  <a:pt x="2979420" y="3374136"/>
                </a:lnTo>
                <a:lnTo>
                  <a:pt x="2987040" y="3374136"/>
                </a:lnTo>
                <a:lnTo>
                  <a:pt x="2990088" y="3372612"/>
                </a:lnTo>
                <a:lnTo>
                  <a:pt x="2990088" y="3364991"/>
                </a:lnTo>
                <a:lnTo>
                  <a:pt x="2987040" y="3361944"/>
                </a:lnTo>
                <a:close/>
              </a:path>
              <a:path w="3470148" h="3374136">
                <a:moveTo>
                  <a:pt x="2961132" y="3361944"/>
                </a:moveTo>
                <a:lnTo>
                  <a:pt x="2953512" y="3361944"/>
                </a:lnTo>
                <a:lnTo>
                  <a:pt x="2951988" y="3364991"/>
                </a:lnTo>
                <a:lnTo>
                  <a:pt x="2951988" y="3372612"/>
                </a:lnTo>
                <a:lnTo>
                  <a:pt x="2953512" y="3374136"/>
                </a:lnTo>
                <a:lnTo>
                  <a:pt x="2961132" y="3374136"/>
                </a:lnTo>
                <a:lnTo>
                  <a:pt x="2964180" y="3372612"/>
                </a:lnTo>
                <a:lnTo>
                  <a:pt x="2964180" y="3364991"/>
                </a:lnTo>
                <a:lnTo>
                  <a:pt x="2961132" y="3361944"/>
                </a:lnTo>
                <a:close/>
              </a:path>
              <a:path w="3470148" h="3374136">
                <a:moveTo>
                  <a:pt x="2935224" y="3361944"/>
                </a:moveTo>
                <a:lnTo>
                  <a:pt x="2929128" y="3361944"/>
                </a:lnTo>
                <a:lnTo>
                  <a:pt x="2926080" y="3364991"/>
                </a:lnTo>
                <a:lnTo>
                  <a:pt x="2926080" y="3372612"/>
                </a:lnTo>
                <a:lnTo>
                  <a:pt x="2929128" y="3374136"/>
                </a:lnTo>
                <a:lnTo>
                  <a:pt x="2935224" y="3374136"/>
                </a:lnTo>
                <a:lnTo>
                  <a:pt x="2938272" y="3372612"/>
                </a:lnTo>
                <a:lnTo>
                  <a:pt x="2938272" y="3364991"/>
                </a:lnTo>
                <a:lnTo>
                  <a:pt x="2935224" y="3361944"/>
                </a:lnTo>
                <a:close/>
              </a:path>
              <a:path w="3470148" h="3374136">
                <a:moveTo>
                  <a:pt x="2910840" y="3361944"/>
                </a:moveTo>
                <a:lnTo>
                  <a:pt x="2903220" y="3361944"/>
                </a:lnTo>
                <a:lnTo>
                  <a:pt x="2900172" y="3364991"/>
                </a:lnTo>
                <a:lnTo>
                  <a:pt x="2900172" y="3372612"/>
                </a:lnTo>
                <a:lnTo>
                  <a:pt x="2903220" y="3374136"/>
                </a:lnTo>
                <a:lnTo>
                  <a:pt x="2910840" y="3374136"/>
                </a:lnTo>
                <a:lnTo>
                  <a:pt x="2913888" y="3372612"/>
                </a:lnTo>
                <a:lnTo>
                  <a:pt x="2913888" y="3364991"/>
                </a:lnTo>
                <a:lnTo>
                  <a:pt x="2910840" y="3361944"/>
                </a:lnTo>
                <a:close/>
              </a:path>
              <a:path w="3470148" h="3374136">
                <a:moveTo>
                  <a:pt x="2884932" y="3361944"/>
                </a:moveTo>
                <a:lnTo>
                  <a:pt x="2877312" y="3361944"/>
                </a:lnTo>
                <a:lnTo>
                  <a:pt x="2874264" y="3364991"/>
                </a:lnTo>
                <a:lnTo>
                  <a:pt x="2874264" y="3372612"/>
                </a:lnTo>
                <a:lnTo>
                  <a:pt x="2877312" y="3374136"/>
                </a:lnTo>
                <a:lnTo>
                  <a:pt x="2884932" y="3374136"/>
                </a:lnTo>
                <a:lnTo>
                  <a:pt x="2887980" y="3372612"/>
                </a:lnTo>
                <a:lnTo>
                  <a:pt x="2887980" y="3364991"/>
                </a:lnTo>
                <a:lnTo>
                  <a:pt x="2884932" y="3361944"/>
                </a:lnTo>
                <a:close/>
              </a:path>
              <a:path w="3470148" h="3374136">
                <a:moveTo>
                  <a:pt x="2859024" y="3361944"/>
                </a:moveTo>
                <a:lnTo>
                  <a:pt x="2852928" y="3361944"/>
                </a:lnTo>
                <a:lnTo>
                  <a:pt x="2849880" y="3364991"/>
                </a:lnTo>
                <a:lnTo>
                  <a:pt x="2849880" y="3372612"/>
                </a:lnTo>
                <a:lnTo>
                  <a:pt x="2852928" y="3374136"/>
                </a:lnTo>
                <a:lnTo>
                  <a:pt x="2859024" y="3374136"/>
                </a:lnTo>
                <a:lnTo>
                  <a:pt x="2862072" y="3372612"/>
                </a:lnTo>
                <a:lnTo>
                  <a:pt x="2862072" y="3364991"/>
                </a:lnTo>
                <a:lnTo>
                  <a:pt x="2859024" y="3361944"/>
                </a:lnTo>
                <a:close/>
              </a:path>
              <a:path w="3470148" h="3374136">
                <a:moveTo>
                  <a:pt x="2834640" y="3361944"/>
                </a:moveTo>
                <a:lnTo>
                  <a:pt x="2827020" y="3361944"/>
                </a:lnTo>
                <a:lnTo>
                  <a:pt x="2823972" y="3364991"/>
                </a:lnTo>
                <a:lnTo>
                  <a:pt x="2823972" y="3372612"/>
                </a:lnTo>
                <a:lnTo>
                  <a:pt x="2827020" y="3374136"/>
                </a:lnTo>
                <a:lnTo>
                  <a:pt x="2834640" y="3374136"/>
                </a:lnTo>
                <a:lnTo>
                  <a:pt x="2836164" y="3372612"/>
                </a:lnTo>
                <a:lnTo>
                  <a:pt x="2836164" y="3364991"/>
                </a:lnTo>
                <a:lnTo>
                  <a:pt x="2834640" y="3361944"/>
                </a:lnTo>
                <a:close/>
              </a:path>
              <a:path w="3470148" h="3374136">
                <a:moveTo>
                  <a:pt x="2808732" y="3361944"/>
                </a:moveTo>
                <a:lnTo>
                  <a:pt x="2801112" y="3361944"/>
                </a:lnTo>
                <a:lnTo>
                  <a:pt x="2798064" y="3364991"/>
                </a:lnTo>
                <a:lnTo>
                  <a:pt x="2798064" y="3372612"/>
                </a:lnTo>
                <a:lnTo>
                  <a:pt x="2801112" y="3374136"/>
                </a:lnTo>
                <a:lnTo>
                  <a:pt x="2808732" y="3374136"/>
                </a:lnTo>
                <a:lnTo>
                  <a:pt x="2811780" y="3372612"/>
                </a:lnTo>
                <a:lnTo>
                  <a:pt x="2811780" y="3364991"/>
                </a:lnTo>
                <a:lnTo>
                  <a:pt x="2808732" y="3361944"/>
                </a:lnTo>
                <a:close/>
              </a:path>
              <a:path w="3470148" h="3374136">
                <a:moveTo>
                  <a:pt x="2782824" y="3361944"/>
                </a:moveTo>
                <a:lnTo>
                  <a:pt x="2776728" y="3361944"/>
                </a:lnTo>
                <a:lnTo>
                  <a:pt x="2773680" y="3364991"/>
                </a:lnTo>
                <a:lnTo>
                  <a:pt x="2773680" y="3372612"/>
                </a:lnTo>
                <a:lnTo>
                  <a:pt x="2776728" y="3374136"/>
                </a:lnTo>
                <a:lnTo>
                  <a:pt x="2782824" y="3374136"/>
                </a:lnTo>
                <a:lnTo>
                  <a:pt x="2785872" y="3372612"/>
                </a:lnTo>
                <a:lnTo>
                  <a:pt x="2785872" y="3364991"/>
                </a:lnTo>
                <a:lnTo>
                  <a:pt x="2782824" y="3361944"/>
                </a:lnTo>
                <a:close/>
              </a:path>
              <a:path w="3470148" h="3374136">
                <a:moveTo>
                  <a:pt x="2758440" y="3361944"/>
                </a:moveTo>
                <a:lnTo>
                  <a:pt x="2750820" y="3361944"/>
                </a:lnTo>
                <a:lnTo>
                  <a:pt x="2747772" y="3364991"/>
                </a:lnTo>
                <a:lnTo>
                  <a:pt x="2747772" y="3372612"/>
                </a:lnTo>
                <a:lnTo>
                  <a:pt x="2750820" y="3374136"/>
                </a:lnTo>
                <a:lnTo>
                  <a:pt x="2758440" y="3374136"/>
                </a:lnTo>
                <a:lnTo>
                  <a:pt x="2759964" y="3372612"/>
                </a:lnTo>
                <a:lnTo>
                  <a:pt x="2759964" y="3364991"/>
                </a:lnTo>
                <a:lnTo>
                  <a:pt x="2758440" y="3361944"/>
                </a:lnTo>
                <a:close/>
              </a:path>
              <a:path w="3470148" h="3374136">
                <a:moveTo>
                  <a:pt x="2732532" y="3361944"/>
                </a:moveTo>
                <a:lnTo>
                  <a:pt x="2724912" y="3361944"/>
                </a:lnTo>
                <a:lnTo>
                  <a:pt x="2721864" y="3364991"/>
                </a:lnTo>
                <a:lnTo>
                  <a:pt x="2721864" y="3372612"/>
                </a:lnTo>
                <a:lnTo>
                  <a:pt x="2724912" y="3374136"/>
                </a:lnTo>
                <a:lnTo>
                  <a:pt x="2732532" y="3374136"/>
                </a:lnTo>
                <a:lnTo>
                  <a:pt x="2735580" y="3372612"/>
                </a:lnTo>
                <a:lnTo>
                  <a:pt x="2735580" y="3364991"/>
                </a:lnTo>
                <a:lnTo>
                  <a:pt x="2732532" y="3361944"/>
                </a:lnTo>
                <a:close/>
              </a:path>
              <a:path w="3470148" h="3374136">
                <a:moveTo>
                  <a:pt x="2706624" y="3361944"/>
                </a:moveTo>
                <a:lnTo>
                  <a:pt x="2700528" y="3361944"/>
                </a:lnTo>
                <a:lnTo>
                  <a:pt x="2697480" y="3364991"/>
                </a:lnTo>
                <a:lnTo>
                  <a:pt x="2697480" y="3372612"/>
                </a:lnTo>
                <a:lnTo>
                  <a:pt x="2700528" y="3374136"/>
                </a:lnTo>
                <a:lnTo>
                  <a:pt x="2706624" y="3374136"/>
                </a:lnTo>
                <a:lnTo>
                  <a:pt x="2709672" y="3372612"/>
                </a:lnTo>
                <a:lnTo>
                  <a:pt x="2709672" y="3364991"/>
                </a:lnTo>
                <a:lnTo>
                  <a:pt x="2706624" y="3361944"/>
                </a:lnTo>
                <a:close/>
              </a:path>
              <a:path w="3470148" h="3374136">
                <a:moveTo>
                  <a:pt x="2682240" y="3361944"/>
                </a:moveTo>
                <a:lnTo>
                  <a:pt x="2674620" y="3361944"/>
                </a:lnTo>
                <a:lnTo>
                  <a:pt x="2671572" y="3364991"/>
                </a:lnTo>
                <a:lnTo>
                  <a:pt x="2671572" y="3372612"/>
                </a:lnTo>
                <a:lnTo>
                  <a:pt x="2674620" y="3374136"/>
                </a:lnTo>
                <a:lnTo>
                  <a:pt x="2682240" y="3374136"/>
                </a:lnTo>
                <a:lnTo>
                  <a:pt x="2683764" y="3372612"/>
                </a:lnTo>
                <a:lnTo>
                  <a:pt x="2683764" y="3364991"/>
                </a:lnTo>
                <a:lnTo>
                  <a:pt x="2682240" y="3361944"/>
                </a:lnTo>
                <a:close/>
              </a:path>
              <a:path w="3470148" h="3374136">
                <a:moveTo>
                  <a:pt x="2656332" y="3361944"/>
                </a:moveTo>
                <a:lnTo>
                  <a:pt x="2648712" y="3361944"/>
                </a:lnTo>
                <a:lnTo>
                  <a:pt x="2645664" y="3364991"/>
                </a:lnTo>
                <a:lnTo>
                  <a:pt x="2645664" y="3372612"/>
                </a:lnTo>
                <a:lnTo>
                  <a:pt x="2648712" y="3374136"/>
                </a:lnTo>
                <a:lnTo>
                  <a:pt x="2656332" y="3374136"/>
                </a:lnTo>
                <a:lnTo>
                  <a:pt x="2659380" y="3372612"/>
                </a:lnTo>
                <a:lnTo>
                  <a:pt x="2659380" y="3364991"/>
                </a:lnTo>
                <a:lnTo>
                  <a:pt x="2656332" y="3361944"/>
                </a:lnTo>
                <a:close/>
              </a:path>
              <a:path w="3470148" h="3374136">
                <a:moveTo>
                  <a:pt x="2630424" y="3361944"/>
                </a:moveTo>
                <a:lnTo>
                  <a:pt x="2624328" y="3361944"/>
                </a:lnTo>
                <a:lnTo>
                  <a:pt x="2621280" y="3364991"/>
                </a:lnTo>
                <a:lnTo>
                  <a:pt x="2621280" y="3372612"/>
                </a:lnTo>
                <a:lnTo>
                  <a:pt x="2624328" y="3374136"/>
                </a:lnTo>
                <a:lnTo>
                  <a:pt x="2630424" y="3374136"/>
                </a:lnTo>
                <a:lnTo>
                  <a:pt x="2633472" y="3372612"/>
                </a:lnTo>
                <a:lnTo>
                  <a:pt x="2633472" y="3364991"/>
                </a:lnTo>
                <a:lnTo>
                  <a:pt x="2630424" y="3361944"/>
                </a:lnTo>
                <a:close/>
              </a:path>
              <a:path w="3470148" h="3374136">
                <a:moveTo>
                  <a:pt x="2606040" y="3361944"/>
                </a:moveTo>
                <a:lnTo>
                  <a:pt x="2598420" y="3361944"/>
                </a:lnTo>
                <a:lnTo>
                  <a:pt x="2595372" y="3364991"/>
                </a:lnTo>
                <a:lnTo>
                  <a:pt x="2595372" y="3372612"/>
                </a:lnTo>
                <a:lnTo>
                  <a:pt x="2598420" y="3374136"/>
                </a:lnTo>
                <a:lnTo>
                  <a:pt x="2606040" y="3374136"/>
                </a:lnTo>
                <a:lnTo>
                  <a:pt x="2607564" y="3372612"/>
                </a:lnTo>
                <a:lnTo>
                  <a:pt x="2607564" y="3364991"/>
                </a:lnTo>
                <a:lnTo>
                  <a:pt x="2606040" y="3361944"/>
                </a:lnTo>
                <a:close/>
              </a:path>
              <a:path w="3470148" h="3374136">
                <a:moveTo>
                  <a:pt x="2580132" y="3361944"/>
                </a:moveTo>
                <a:lnTo>
                  <a:pt x="2572512" y="3361944"/>
                </a:lnTo>
                <a:lnTo>
                  <a:pt x="2569464" y="3364991"/>
                </a:lnTo>
                <a:lnTo>
                  <a:pt x="2569464" y="3372612"/>
                </a:lnTo>
                <a:lnTo>
                  <a:pt x="2572512" y="3374136"/>
                </a:lnTo>
                <a:lnTo>
                  <a:pt x="2580132" y="3374136"/>
                </a:lnTo>
                <a:lnTo>
                  <a:pt x="2583180" y="3372612"/>
                </a:lnTo>
                <a:lnTo>
                  <a:pt x="2583180" y="3364991"/>
                </a:lnTo>
                <a:lnTo>
                  <a:pt x="2580132" y="3361944"/>
                </a:lnTo>
                <a:close/>
              </a:path>
              <a:path w="3470148" h="3374136">
                <a:moveTo>
                  <a:pt x="2554224" y="3361944"/>
                </a:moveTo>
                <a:lnTo>
                  <a:pt x="2548128" y="3361944"/>
                </a:lnTo>
                <a:lnTo>
                  <a:pt x="2545080" y="3364991"/>
                </a:lnTo>
                <a:lnTo>
                  <a:pt x="2545080" y="3372612"/>
                </a:lnTo>
                <a:lnTo>
                  <a:pt x="2548128" y="3374136"/>
                </a:lnTo>
                <a:lnTo>
                  <a:pt x="2554224" y="3374136"/>
                </a:lnTo>
                <a:lnTo>
                  <a:pt x="2557272" y="3372612"/>
                </a:lnTo>
                <a:lnTo>
                  <a:pt x="2557272" y="3364991"/>
                </a:lnTo>
                <a:lnTo>
                  <a:pt x="2554224" y="3361944"/>
                </a:lnTo>
                <a:close/>
              </a:path>
              <a:path w="3470148" h="3374136">
                <a:moveTo>
                  <a:pt x="2529840" y="3361944"/>
                </a:moveTo>
                <a:lnTo>
                  <a:pt x="2522220" y="3361944"/>
                </a:lnTo>
                <a:lnTo>
                  <a:pt x="2519172" y="3364991"/>
                </a:lnTo>
                <a:lnTo>
                  <a:pt x="2519172" y="3372612"/>
                </a:lnTo>
                <a:lnTo>
                  <a:pt x="2522220" y="3374136"/>
                </a:lnTo>
                <a:lnTo>
                  <a:pt x="2529840" y="3374136"/>
                </a:lnTo>
                <a:lnTo>
                  <a:pt x="2531364" y="3372612"/>
                </a:lnTo>
                <a:lnTo>
                  <a:pt x="2531364" y="3364991"/>
                </a:lnTo>
                <a:lnTo>
                  <a:pt x="2529840" y="3361944"/>
                </a:lnTo>
                <a:close/>
              </a:path>
              <a:path w="3470148" h="3374136">
                <a:moveTo>
                  <a:pt x="2503932" y="3361944"/>
                </a:moveTo>
                <a:lnTo>
                  <a:pt x="2496312" y="3361944"/>
                </a:lnTo>
                <a:lnTo>
                  <a:pt x="2493264" y="3364991"/>
                </a:lnTo>
                <a:lnTo>
                  <a:pt x="2493264" y="3372612"/>
                </a:lnTo>
                <a:lnTo>
                  <a:pt x="2496312" y="3374136"/>
                </a:lnTo>
                <a:lnTo>
                  <a:pt x="2503932" y="3374136"/>
                </a:lnTo>
                <a:lnTo>
                  <a:pt x="2506980" y="3372612"/>
                </a:lnTo>
                <a:lnTo>
                  <a:pt x="2506980" y="3364991"/>
                </a:lnTo>
                <a:lnTo>
                  <a:pt x="2503932" y="3361944"/>
                </a:lnTo>
                <a:close/>
              </a:path>
              <a:path w="3470148" h="3374136">
                <a:moveTo>
                  <a:pt x="2478024" y="3361944"/>
                </a:moveTo>
                <a:lnTo>
                  <a:pt x="2471928" y="3361944"/>
                </a:lnTo>
                <a:lnTo>
                  <a:pt x="2468880" y="3364991"/>
                </a:lnTo>
                <a:lnTo>
                  <a:pt x="2468880" y="3372612"/>
                </a:lnTo>
                <a:lnTo>
                  <a:pt x="2471928" y="3374136"/>
                </a:lnTo>
                <a:lnTo>
                  <a:pt x="2478024" y="3374136"/>
                </a:lnTo>
                <a:lnTo>
                  <a:pt x="2481072" y="3372612"/>
                </a:lnTo>
                <a:lnTo>
                  <a:pt x="2481072" y="3364991"/>
                </a:lnTo>
                <a:lnTo>
                  <a:pt x="2478024" y="3361944"/>
                </a:lnTo>
                <a:close/>
              </a:path>
              <a:path w="3470148" h="3374136">
                <a:moveTo>
                  <a:pt x="2452116" y="3361944"/>
                </a:moveTo>
                <a:lnTo>
                  <a:pt x="2446020" y="3361944"/>
                </a:lnTo>
                <a:lnTo>
                  <a:pt x="2442972" y="3364991"/>
                </a:lnTo>
                <a:lnTo>
                  <a:pt x="2442972" y="3372612"/>
                </a:lnTo>
                <a:lnTo>
                  <a:pt x="2446020" y="3374136"/>
                </a:lnTo>
                <a:lnTo>
                  <a:pt x="2452116" y="3374136"/>
                </a:lnTo>
                <a:lnTo>
                  <a:pt x="2455164" y="3372612"/>
                </a:lnTo>
                <a:lnTo>
                  <a:pt x="2455164" y="3364991"/>
                </a:lnTo>
                <a:lnTo>
                  <a:pt x="2452116" y="3361944"/>
                </a:lnTo>
                <a:close/>
              </a:path>
              <a:path w="3470148" h="3374136">
                <a:moveTo>
                  <a:pt x="2427732" y="3361944"/>
                </a:moveTo>
                <a:lnTo>
                  <a:pt x="2420112" y="3361944"/>
                </a:lnTo>
                <a:lnTo>
                  <a:pt x="2417064" y="3364991"/>
                </a:lnTo>
                <a:lnTo>
                  <a:pt x="2417064" y="3372612"/>
                </a:lnTo>
                <a:lnTo>
                  <a:pt x="2420112" y="3374136"/>
                </a:lnTo>
                <a:lnTo>
                  <a:pt x="2427732" y="3374136"/>
                </a:lnTo>
                <a:lnTo>
                  <a:pt x="2430780" y="3372612"/>
                </a:lnTo>
                <a:lnTo>
                  <a:pt x="2430780" y="3364991"/>
                </a:lnTo>
                <a:lnTo>
                  <a:pt x="2427732" y="3361944"/>
                </a:lnTo>
                <a:close/>
              </a:path>
              <a:path w="3470148" h="3374136">
                <a:moveTo>
                  <a:pt x="2401824" y="3361944"/>
                </a:moveTo>
                <a:lnTo>
                  <a:pt x="2395728" y="3361944"/>
                </a:lnTo>
                <a:lnTo>
                  <a:pt x="2392680" y="3364991"/>
                </a:lnTo>
                <a:lnTo>
                  <a:pt x="2392680" y="3372612"/>
                </a:lnTo>
                <a:lnTo>
                  <a:pt x="2395728" y="3374136"/>
                </a:lnTo>
                <a:lnTo>
                  <a:pt x="2401824" y="3374136"/>
                </a:lnTo>
                <a:lnTo>
                  <a:pt x="2404872" y="3372612"/>
                </a:lnTo>
                <a:lnTo>
                  <a:pt x="2404872" y="3364991"/>
                </a:lnTo>
                <a:lnTo>
                  <a:pt x="2401824" y="3361944"/>
                </a:lnTo>
                <a:close/>
              </a:path>
              <a:path w="3470148" h="3374136">
                <a:moveTo>
                  <a:pt x="2375916" y="3361944"/>
                </a:moveTo>
                <a:lnTo>
                  <a:pt x="2369820" y="3361944"/>
                </a:lnTo>
                <a:lnTo>
                  <a:pt x="2366772" y="3364991"/>
                </a:lnTo>
                <a:lnTo>
                  <a:pt x="2366772" y="3372612"/>
                </a:lnTo>
                <a:lnTo>
                  <a:pt x="2369820" y="3374136"/>
                </a:lnTo>
                <a:lnTo>
                  <a:pt x="2375916" y="3374136"/>
                </a:lnTo>
                <a:lnTo>
                  <a:pt x="2378964" y="3372612"/>
                </a:lnTo>
                <a:lnTo>
                  <a:pt x="2378964" y="3364991"/>
                </a:lnTo>
                <a:lnTo>
                  <a:pt x="2375916" y="3361944"/>
                </a:lnTo>
                <a:close/>
              </a:path>
              <a:path w="3470148" h="3374136">
                <a:moveTo>
                  <a:pt x="2351532" y="3361944"/>
                </a:moveTo>
                <a:lnTo>
                  <a:pt x="2343912" y="3361944"/>
                </a:lnTo>
                <a:lnTo>
                  <a:pt x="2340864" y="3364991"/>
                </a:lnTo>
                <a:lnTo>
                  <a:pt x="2340864" y="3372612"/>
                </a:lnTo>
                <a:lnTo>
                  <a:pt x="2343912" y="3374136"/>
                </a:lnTo>
                <a:lnTo>
                  <a:pt x="2351532" y="3374136"/>
                </a:lnTo>
                <a:lnTo>
                  <a:pt x="2354580" y="3372612"/>
                </a:lnTo>
                <a:lnTo>
                  <a:pt x="2354580" y="3364991"/>
                </a:lnTo>
                <a:lnTo>
                  <a:pt x="2351532" y="3361944"/>
                </a:lnTo>
                <a:close/>
              </a:path>
              <a:path w="3470148" h="3374136">
                <a:moveTo>
                  <a:pt x="2325624" y="3361944"/>
                </a:moveTo>
                <a:lnTo>
                  <a:pt x="2319528" y="3361944"/>
                </a:lnTo>
                <a:lnTo>
                  <a:pt x="2316480" y="3364991"/>
                </a:lnTo>
                <a:lnTo>
                  <a:pt x="2316480" y="3372612"/>
                </a:lnTo>
                <a:lnTo>
                  <a:pt x="2319528" y="3374136"/>
                </a:lnTo>
                <a:lnTo>
                  <a:pt x="2325624" y="3374136"/>
                </a:lnTo>
                <a:lnTo>
                  <a:pt x="2328672" y="3372612"/>
                </a:lnTo>
                <a:lnTo>
                  <a:pt x="2328672" y="3364991"/>
                </a:lnTo>
                <a:lnTo>
                  <a:pt x="2325624" y="3361944"/>
                </a:lnTo>
                <a:close/>
              </a:path>
              <a:path w="3470148" h="3374136">
                <a:moveTo>
                  <a:pt x="2299716" y="3361944"/>
                </a:moveTo>
                <a:lnTo>
                  <a:pt x="2293620" y="3361944"/>
                </a:lnTo>
                <a:lnTo>
                  <a:pt x="2290572" y="3364991"/>
                </a:lnTo>
                <a:lnTo>
                  <a:pt x="2290572" y="3372612"/>
                </a:lnTo>
                <a:lnTo>
                  <a:pt x="2293620" y="3374136"/>
                </a:lnTo>
                <a:lnTo>
                  <a:pt x="2299716" y="3374136"/>
                </a:lnTo>
                <a:lnTo>
                  <a:pt x="2302764" y="3372612"/>
                </a:lnTo>
                <a:lnTo>
                  <a:pt x="2302764" y="3364991"/>
                </a:lnTo>
                <a:lnTo>
                  <a:pt x="2299716" y="3361944"/>
                </a:lnTo>
                <a:close/>
              </a:path>
              <a:path w="3470148" h="3374136">
                <a:moveTo>
                  <a:pt x="2275332" y="3361944"/>
                </a:moveTo>
                <a:lnTo>
                  <a:pt x="2267712" y="3361944"/>
                </a:lnTo>
                <a:lnTo>
                  <a:pt x="2264664" y="3364991"/>
                </a:lnTo>
                <a:lnTo>
                  <a:pt x="2264664" y="3372612"/>
                </a:lnTo>
                <a:lnTo>
                  <a:pt x="2267712" y="3374136"/>
                </a:lnTo>
                <a:lnTo>
                  <a:pt x="2275332" y="3374136"/>
                </a:lnTo>
                <a:lnTo>
                  <a:pt x="2278380" y="3372612"/>
                </a:lnTo>
                <a:lnTo>
                  <a:pt x="2278380" y="3364991"/>
                </a:lnTo>
                <a:lnTo>
                  <a:pt x="2275332" y="3361944"/>
                </a:lnTo>
                <a:close/>
              </a:path>
              <a:path w="3470148" h="3374136">
                <a:moveTo>
                  <a:pt x="2249424" y="3361944"/>
                </a:moveTo>
                <a:lnTo>
                  <a:pt x="2241804" y="3361944"/>
                </a:lnTo>
                <a:lnTo>
                  <a:pt x="2240280" y="3364991"/>
                </a:lnTo>
                <a:lnTo>
                  <a:pt x="2240280" y="3372612"/>
                </a:lnTo>
                <a:lnTo>
                  <a:pt x="2241804" y="3374136"/>
                </a:lnTo>
                <a:lnTo>
                  <a:pt x="2249424" y="3374136"/>
                </a:lnTo>
                <a:lnTo>
                  <a:pt x="2252472" y="3372612"/>
                </a:lnTo>
                <a:lnTo>
                  <a:pt x="2252472" y="3364991"/>
                </a:lnTo>
                <a:lnTo>
                  <a:pt x="2249424" y="3361944"/>
                </a:lnTo>
                <a:close/>
              </a:path>
              <a:path w="3470148" h="3374136">
                <a:moveTo>
                  <a:pt x="2223516" y="3361944"/>
                </a:moveTo>
                <a:lnTo>
                  <a:pt x="2217420" y="3361944"/>
                </a:lnTo>
                <a:lnTo>
                  <a:pt x="2214372" y="3364991"/>
                </a:lnTo>
                <a:lnTo>
                  <a:pt x="2214372" y="3372612"/>
                </a:lnTo>
                <a:lnTo>
                  <a:pt x="2217420" y="3374136"/>
                </a:lnTo>
                <a:lnTo>
                  <a:pt x="2223516" y="3374136"/>
                </a:lnTo>
                <a:lnTo>
                  <a:pt x="2226564" y="3372612"/>
                </a:lnTo>
                <a:lnTo>
                  <a:pt x="2226564" y="3364991"/>
                </a:lnTo>
                <a:lnTo>
                  <a:pt x="2223516" y="3361944"/>
                </a:lnTo>
                <a:close/>
              </a:path>
              <a:path w="3470148" h="3374136">
                <a:moveTo>
                  <a:pt x="2199132" y="3361944"/>
                </a:moveTo>
                <a:lnTo>
                  <a:pt x="2191512" y="3361944"/>
                </a:lnTo>
                <a:lnTo>
                  <a:pt x="2188464" y="3364991"/>
                </a:lnTo>
                <a:lnTo>
                  <a:pt x="2188464" y="3372612"/>
                </a:lnTo>
                <a:lnTo>
                  <a:pt x="2191512" y="3374136"/>
                </a:lnTo>
                <a:lnTo>
                  <a:pt x="2199132" y="3374136"/>
                </a:lnTo>
                <a:lnTo>
                  <a:pt x="2202180" y="3372612"/>
                </a:lnTo>
                <a:lnTo>
                  <a:pt x="2202180" y="3364991"/>
                </a:lnTo>
                <a:lnTo>
                  <a:pt x="2199132" y="3361944"/>
                </a:lnTo>
                <a:close/>
              </a:path>
              <a:path w="3470148" h="3374136">
                <a:moveTo>
                  <a:pt x="2173224" y="3361944"/>
                </a:moveTo>
                <a:lnTo>
                  <a:pt x="2165604" y="3361944"/>
                </a:lnTo>
                <a:lnTo>
                  <a:pt x="2164080" y="3364991"/>
                </a:lnTo>
                <a:lnTo>
                  <a:pt x="2164080" y="3372612"/>
                </a:lnTo>
                <a:lnTo>
                  <a:pt x="2165604" y="3374136"/>
                </a:lnTo>
                <a:lnTo>
                  <a:pt x="2173224" y="3374136"/>
                </a:lnTo>
                <a:lnTo>
                  <a:pt x="2176272" y="3372612"/>
                </a:lnTo>
                <a:lnTo>
                  <a:pt x="2176272" y="3364991"/>
                </a:lnTo>
                <a:lnTo>
                  <a:pt x="2173224" y="3361944"/>
                </a:lnTo>
                <a:close/>
              </a:path>
              <a:path w="3470148" h="3374136">
                <a:moveTo>
                  <a:pt x="2147316" y="3361944"/>
                </a:moveTo>
                <a:lnTo>
                  <a:pt x="2141220" y="3361944"/>
                </a:lnTo>
                <a:lnTo>
                  <a:pt x="2138172" y="3364991"/>
                </a:lnTo>
                <a:lnTo>
                  <a:pt x="2138172" y="3372612"/>
                </a:lnTo>
                <a:lnTo>
                  <a:pt x="2141220" y="3374136"/>
                </a:lnTo>
                <a:lnTo>
                  <a:pt x="2147316" y="3374136"/>
                </a:lnTo>
                <a:lnTo>
                  <a:pt x="2150364" y="3372612"/>
                </a:lnTo>
                <a:lnTo>
                  <a:pt x="2150364" y="3364991"/>
                </a:lnTo>
                <a:lnTo>
                  <a:pt x="2147316" y="3361944"/>
                </a:lnTo>
                <a:close/>
              </a:path>
              <a:path w="3470148" h="3374136">
                <a:moveTo>
                  <a:pt x="2122932" y="3361944"/>
                </a:moveTo>
                <a:lnTo>
                  <a:pt x="2115312" y="3361944"/>
                </a:lnTo>
                <a:lnTo>
                  <a:pt x="2112264" y="3364991"/>
                </a:lnTo>
                <a:lnTo>
                  <a:pt x="2112264" y="3372612"/>
                </a:lnTo>
                <a:lnTo>
                  <a:pt x="2115312" y="3374136"/>
                </a:lnTo>
                <a:lnTo>
                  <a:pt x="2122932" y="3374136"/>
                </a:lnTo>
                <a:lnTo>
                  <a:pt x="2125980" y="3372612"/>
                </a:lnTo>
                <a:lnTo>
                  <a:pt x="2125980" y="3364991"/>
                </a:lnTo>
                <a:lnTo>
                  <a:pt x="2122932" y="3361944"/>
                </a:lnTo>
                <a:close/>
              </a:path>
              <a:path w="3470148" h="3374136">
                <a:moveTo>
                  <a:pt x="2097024" y="3361944"/>
                </a:moveTo>
                <a:lnTo>
                  <a:pt x="2089404" y="3361944"/>
                </a:lnTo>
                <a:lnTo>
                  <a:pt x="2087880" y="3364991"/>
                </a:lnTo>
                <a:lnTo>
                  <a:pt x="2087880" y="3372612"/>
                </a:lnTo>
                <a:lnTo>
                  <a:pt x="2089404" y="3374136"/>
                </a:lnTo>
                <a:lnTo>
                  <a:pt x="2097024" y="3374136"/>
                </a:lnTo>
                <a:lnTo>
                  <a:pt x="2100072" y="3372612"/>
                </a:lnTo>
                <a:lnTo>
                  <a:pt x="2100072" y="3364991"/>
                </a:lnTo>
                <a:lnTo>
                  <a:pt x="2097024" y="3361944"/>
                </a:lnTo>
                <a:close/>
              </a:path>
              <a:path w="3470148" h="3374136">
                <a:moveTo>
                  <a:pt x="2071116" y="3361944"/>
                </a:moveTo>
                <a:lnTo>
                  <a:pt x="2065020" y="3361944"/>
                </a:lnTo>
                <a:lnTo>
                  <a:pt x="2061972" y="3364991"/>
                </a:lnTo>
                <a:lnTo>
                  <a:pt x="2061972" y="3372612"/>
                </a:lnTo>
                <a:lnTo>
                  <a:pt x="2065020" y="3374136"/>
                </a:lnTo>
                <a:lnTo>
                  <a:pt x="2071116" y="3374136"/>
                </a:lnTo>
                <a:lnTo>
                  <a:pt x="2074164" y="3372612"/>
                </a:lnTo>
                <a:lnTo>
                  <a:pt x="2074164" y="3364991"/>
                </a:lnTo>
                <a:lnTo>
                  <a:pt x="2071116" y="3361944"/>
                </a:lnTo>
                <a:close/>
              </a:path>
              <a:path w="3470148" h="3374136">
                <a:moveTo>
                  <a:pt x="2046732" y="3361944"/>
                </a:moveTo>
                <a:lnTo>
                  <a:pt x="2039112" y="3361944"/>
                </a:lnTo>
                <a:lnTo>
                  <a:pt x="2036064" y="3364991"/>
                </a:lnTo>
                <a:lnTo>
                  <a:pt x="2036064" y="3372612"/>
                </a:lnTo>
                <a:lnTo>
                  <a:pt x="2039112" y="3374136"/>
                </a:lnTo>
                <a:lnTo>
                  <a:pt x="2046732" y="3374136"/>
                </a:lnTo>
                <a:lnTo>
                  <a:pt x="2049780" y="3372612"/>
                </a:lnTo>
                <a:lnTo>
                  <a:pt x="2049780" y="3364991"/>
                </a:lnTo>
                <a:lnTo>
                  <a:pt x="2046732" y="3361944"/>
                </a:lnTo>
                <a:close/>
              </a:path>
              <a:path w="3470148" h="3374136">
                <a:moveTo>
                  <a:pt x="2020824" y="3361944"/>
                </a:moveTo>
                <a:lnTo>
                  <a:pt x="2013204" y="3361944"/>
                </a:lnTo>
                <a:lnTo>
                  <a:pt x="2011680" y="3364991"/>
                </a:lnTo>
                <a:lnTo>
                  <a:pt x="2011680" y="3372612"/>
                </a:lnTo>
                <a:lnTo>
                  <a:pt x="2013204" y="3374136"/>
                </a:lnTo>
                <a:lnTo>
                  <a:pt x="2020824" y="3374136"/>
                </a:lnTo>
                <a:lnTo>
                  <a:pt x="2023872" y="3372612"/>
                </a:lnTo>
                <a:lnTo>
                  <a:pt x="2023872" y="3364991"/>
                </a:lnTo>
                <a:lnTo>
                  <a:pt x="2020824" y="3361944"/>
                </a:lnTo>
                <a:close/>
              </a:path>
              <a:path w="3470148" h="3374136">
                <a:moveTo>
                  <a:pt x="1994916" y="3361944"/>
                </a:moveTo>
                <a:lnTo>
                  <a:pt x="1988820" y="3361944"/>
                </a:lnTo>
                <a:lnTo>
                  <a:pt x="1985772" y="3364991"/>
                </a:lnTo>
                <a:lnTo>
                  <a:pt x="1985772" y="3372612"/>
                </a:lnTo>
                <a:lnTo>
                  <a:pt x="1988820" y="3374136"/>
                </a:lnTo>
                <a:lnTo>
                  <a:pt x="1994916" y="3374136"/>
                </a:lnTo>
                <a:lnTo>
                  <a:pt x="1997964" y="3372612"/>
                </a:lnTo>
                <a:lnTo>
                  <a:pt x="1997964" y="3364991"/>
                </a:lnTo>
                <a:lnTo>
                  <a:pt x="1994916" y="3361944"/>
                </a:lnTo>
                <a:close/>
              </a:path>
              <a:path w="3470148" h="3374136">
                <a:moveTo>
                  <a:pt x="1970532" y="3361944"/>
                </a:moveTo>
                <a:lnTo>
                  <a:pt x="1962912" y="3361944"/>
                </a:lnTo>
                <a:lnTo>
                  <a:pt x="1959864" y="3364991"/>
                </a:lnTo>
                <a:lnTo>
                  <a:pt x="1959864" y="3372612"/>
                </a:lnTo>
                <a:lnTo>
                  <a:pt x="1962912" y="3374136"/>
                </a:lnTo>
                <a:lnTo>
                  <a:pt x="1970532" y="3374136"/>
                </a:lnTo>
                <a:lnTo>
                  <a:pt x="1973580" y="3372612"/>
                </a:lnTo>
                <a:lnTo>
                  <a:pt x="1973580" y="3364991"/>
                </a:lnTo>
                <a:lnTo>
                  <a:pt x="1970532" y="3361944"/>
                </a:lnTo>
                <a:close/>
              </a:path>
              <a:path w="3470148" h="3374136">
                <a:moveTo>
                  <a:pt x="1944624" y="3361944"/>
                </a:moveTo>
                <a:lnTo>
                  <a:pt x="1937004" y="3361944"/>
                </a:lnTo>
                <a:lnTo>
                  <a:pt x="1935480" y="3364991"/>
                </a:lnTo>
                <a:lnTo>
                  <a:pt x="1935480" y="3372612"/>
                </a:lnTo>
                <a:lnTo>
                  <a:pt x="1937004" y="3374136"/>
                </a:lnTo>
                <a:lnTo>
                  <a:pt x="1944624" y="3374136"/>
                </a:lnTo>
                <a:lnTo>
                  <a:pt x="1947672" y="3372612"/>
                </a:lnTo>
                <a:lnTo>
                  <a:pt x="1947672" y="3364991"/>
                </a:lnTo>
                <a:lnTo>
                  <a:pt x="1944624" y="3361944"/>
                </a:lnTo>
                <a:close/>
              </a:path>
              <a:path w="3470148" h="3374136">
                <a:moveTo>
                  <a:pt x="1918716" y="3361944"/>
                </a:moveTo>
                <a:lnTo>
                  <a:pt x="1912620" y="3361944"/>
                </a:lnTo>
                <a:lnTo>
                  <a:pt x="1909572" y="3364991"/>
                </a:lnTo>
                <a:lnTo>
                  <a:pt x="1909572" y="3372612"/>
                </a:lnTo>
                <a:lnTo>
                  <a:pt x="1912620" y="3374136"/>
                </a:lnTo>
                <a:lnTo>
                  <a:pt x="1918716" y="3374136"/>
                </a:lnTo>
                <a:lnTo>
                  <a:pt x="1921764" y="3372612"/>
                </a:lnTo>
                <a:lnTo>
                  <a:pt x="1921764" y="3364991"/>
                </a:lnTo>
                <a:lnTo>
                  <a:pt x="1918716" y="3361944"/>
                </a:lnTo>
                <a:close/>
              </a:path>
              <a:path w="3470148" h="3374136">
                <a:moveTo>
                  <a:pt x="1894332" y="3361944"/>
                </a:moveTo>
                <a:lnTo>
                  <a:pt x="1886712" y="3361944"/>
                </a:lnTo>
                <a:lnTo>
                  <a:pt x="1883664" y="3364991"/>
                </a:lnTo>
                <a:lnTo>
                  <a:pt x="1883664" y="3372612"/>
                </a:lnTo>
                <a:lnTo>
                  <a:pt x="1886712" y="3374136"/>
                </a:lnTo>
                <a:lnTo>
                  <a:pt x="1894332" y="3374136"/>
                </a:lnTo>
                <a:lnTo>
                  <a:pt x="1897380" y="3372612"/>
                </a:lnTo>
                <a:lnTo>
                  <a:pt x="1897380" y="3364991"/>
                </a:lnTo>
                <a:lnTo>
                  <a:pt x="1894332" y="3361944"/>
                </a:lnTo>
                <a:close/>
              </a:path>
              <a:path w="3470148" h="3374136">
                <a:moveTo>
                  <a:pt x="1868424" y="3361944"/>
                </a:moveTo>
                <a:lnTo>
                  <a:pt x="1860804" y="3361944"/>
                </a:lnTo>
                <a:lnTo>
                  <a:pt x="1857756" y="3364991"/>
                </a:lnTo>
                <a:lnTo>
                  <a:pt x="1857756" y="3372612"/>
                </a:lnTo>
                <a:lnTo>
                  <a:pt x="1860804" y="3374136"/>
                </a:lnTo>
                <a:lnTo>
                  <a:pt x="1868424" y="3374136"/>
                </a:lnTo>
                <a:lnTo>
                  <a:pt x="1871472" y="3372612"/>
                </a:lnTo>
                <a:lnTo>
                  <a:pt x="1871472" y="3364991"/>
                </a:lnTo>
                <a:lnTo>
                  <a:pt x="1868424" y="3361944"/>
                </a:lnTo>
                <a:close/>
              </a:path>
              <a:path w="3470148" h="3374136">
                <a:moveTo>
                  <a:pt x="1842516" y="3361944"/>
                </a:moveTo>
                <a:lnTo>
                  <a:pt x="1836420" y="3361944"/>
                </a:lnTo>
                <a:lnTo>
                  <a:pt x="1833372" y="3364991"/>
                </a:lnTo>
                <a:lnTo>
                  <a:pt x="1833372" y="3372612"/>
                </a:lnTo>
                <a:lnTo>
                  <a:pt x="1836420" y="3374136"/>
                </a:lnTo>
                <a:lnTo>
                  <a:pt x="1842516" y="3374136"/>
                </a:lnTo>
                <a:lnTo>
                  <a:pt x="1845564" y="3372612"/>
                </a:lnTo>
                <a:lnTo>
                  <a:pt x="1845564" y="3364991"/>
                </a:lnTo>
                <a:lnTo>
                  <a:pt x="1842516" y="3361944"/>
                </a:lnTo>
                <a:close/>
              </a:path>
              <a:path w="3470148" h="3374136">
                <a:moveTo>
                  <a:pt x="1818132" y="3361944"/>
                </a:moveTo>
                <a:lnTo>
                  <a:pt x="1810512" y="3361944"/>
                </a:lnTo>
                <a:lnTo>
                  <a:pt x="1807464" y="3364991"/>
                </a:lnTo>
                <a:lnTo>
                  <a:pt x="1807464" y="3372612"/>
                </a:lnTo>
                <a:lnTo>
                  <a:pt x="1810512" y="3374136"/>
                </a:lnTo>
                <a:lnTo>
                  <a:pt x="1818132" y="3374136"/>
                </a:lnTo>
                <a:lnTo>
                  <a:pt x="1819656" y="3372612"/>
                </a:lnTo>
                <a:lnTo>
                  <a:pt x="1819656" y="3364991"/>
                </a:lnTo>
                <a:lnTo>
                  <a:pt x="1818132" y="3361944"/>
                </a:lnTo>
                <a:close/>
              </a:path>
              <a:path w="3470148" h="3374136">
                <a:moveTo>
                  <a:pt x="1792224" y="3361944"/>
                </a:moveTo>
                <a:lnTo>
                  <a:pt x="1784604" y="3361944"/>
                </a:lnTo>
                <a:lnTo>
                  <a:pt x="1781556" y="3364991"/>
                </a:lnTo>
                <a:lnTo>
                  <a:pt x="1781556" y="3372612"/>
                </a:lnTo>
                <a:lnTo>
                  <a:pt x="1784604" y="3374136"/>
                </a:lnTo>
                <a:lnTo>
                  <a:pt x="1792224" y="3374136"/>
                </a:lnTo>
                <a:lnTo>
                  <a:pt x="1795272" y="3372612"/>
                </a:lnTo>
                <a:lnTo>
                  <a:pt x="1795272" y="3364991"/>
                </a:lnTo>
                <a:lnTo>
                  <a:pt x="1792224" y="3361944"/>
                </a:lnTo>
                <a:close/>
              </a:path>
              <a:path w="3470148" h="3374136">
                <a:moveTo>
                  <a:pt x="1766316" y="3361944"/>
                </a:moveTo>
                <a:lnTo>
                  <a:pt x="1760220" y="3361944"/>
                </a:lnTo>
                <a:lnTo>
                  <a:pt x="1757172" y="3364991"/>
                </a:lnTo>
                <a:lnTo>
                  <a:pt x="1757172" y="3372612"/>
                </a:lnTo>
                <a:lnTo>
                  <a:pt x="1760220" y="3374136"/>
                </a:lnTo>
                <a:lnTo>
                  <a:pt x="1766316" y="3374136"/>
                </a:lnTo>
                <a:lnTo>
                  <a:pt x="1769364" y="3372612"/>
                </a:lnTo>
                <a:lnTo>
                  <a:pt x="1769364" y="3364991"/>
                </a:lnTo>
                <a:lnTo>
                  <a:pt x="1766316" y="3361944"/>
                </a:lnTo>
                <a:close/>
              </a:path>
              <a:path w="3470148" h="3374136">
                <a:moveTo>
                  <a:pt x="1741932" y="3361944"/>
                </a:moveTo>
                <a:lnTo>
                  <a:pt x="1734312" y="3361944"/>
                </a:lnTo>
                <a:lnTo>
                  <a:pt x="1731264" y="3364991"/>
                </a:lnTo>
                <a:lnTo>
                  <a:pt x="1731264" y="3372612"/>
                </a:lnTo>
                <a:lnTo>
                  <a:pt x="1734312" y="3374136"/>
                </a:lnTo>
                <a:lnTo>
                  <a:pt x="1741932" y="3374136"/>
                </a:lnTo>
                <a:lnTo>
                  <a:pt x="1743456" y="3372612"/>
                </a:lnTo>
                <a:lnTo>
                  <a:pt x="1743456" y="3364991"/>
                </a:lnTo>
                <a:lnTo>
                  <a:pt x="1741932" y="3361944"/>
                </a:lnTo>
                <a:close/>
              </a:path>
              <a:path w="3470148" h="3374136">
                <a:moveTo>
                  <a:pt x="1716024" y="3361944"/>
                </a:moveTo>
                <a:lnTo>
                  <a:pt x="1708404" y="3361944"/>
                </a:lnTo>
                <a:lnTo>
                  <a:pt x="1705356" y="3364991"/>
                </a:lnTo>
                <a:lnTo>
                  <a:pt x="1705356" y="3372612"/>
                </a:lnTo>
                <a:lnTo>
                  <a:pt x="1708404" y="3374136"/>
                </a:lnTo>
                <a:lnTo>
                  <a:pt x="1716024" y="3374136"/>
                </a:lnTo>
                <a:lnTo>
                  <a:pt x="1719072" y="3372612"/>
                </a:lnTo>
                <a:lnTo>
                  <a:pt x="1719072" y="3364991"/>
                </a:lnTo>
                <a:lnTo>
                  <a:pt x="1716024" y="3361944"/>
                </a:lnTo>
                <a:close/>
              </a:path>
              <a:path w="3470148" h="3374136">
                <a:moveTo>
                  <a:pt x="1690116" y="3361944"/>
                </a:moveTo>
                <a:lnTo>
                  <a:pt x="1684020" y="3361944"/>
                </a:lnTo>
                <a:lnTo>
                  <a:pt x="1680972" y="3364991"/>
                </a:lnTo>
                <a:lnTo>
                  <a:pt x="1680972" y="3372612"/>
                </a:lnTo>
                <a:lnTo>
                  <a:pt x="1684020" y="3374136"/>
                </a:lnTo>
                <a:lnTo>
                  <a:pt x="1690116" y="3374136"/>
                </a:lnTo>
                <a:lnTo>
                  <a:pt x="1693164" y="3372612"/>
                </a:lnTo>
                <a:lnTo>
                  <a:pt x="1693164" y="3364991"/>
                </a:lnTo>
                <a:lnTo>
                  <a:pt x="1690116" y="3361944"/>
                </a:lnTo>
                <a:close/>
              </a:path>
              <a:path w="3470148" h="3374136">
                <a:moveTo>
                  <a:pt x="1665732" y="3361944"/>
                </a:moveTo>
                <a:lnTo>
                  <a:pt x="1658112" y="3361944"/>
                </a:lnTo>
                <a:lnTo>
                  <a:pt x="1655064" y="3364991"/>
                </a:lnTo>
                <a:lnTo>
                  <a:pt x="1655064" y="3372612"/>
                </a:lnTo>
                <a:lnTo>
                  <a:pt x="1658112" y="3374136"/>
                </a:lnTo>
                <a:lnTo>
                  <a:pt x="1665732" y="3374136"/>
                </a:lnTo>
                <a:lnTo>
                  <a:pt x="1667256" y="3372612"/>
                </a:lnTo>
                <a:lnTo>
                  <a:pt x="1667256" y="3364991"/>
                </a:lnTo>
                <a:lnTo>
                  <a:pt x="1665732" y="3361944"/>
                </a:lnTo>
                <a:close/>
              </a:path>
              <a:path w="3470148" h="3374136">
                <a:moveTo>
                  <a:pt x="1639824" y="3361944"/>
                </a:moveTo>
                <a:lnTo>
                  <a:pt x="1632204" y="3361944"/>
                </a:lnTo>
                <a:lnTo>
                  <a:pt x="1629156" y="3364991"/>
                </a:lnTo>
                <a:lnTo>
                  <a:pt x="1629156" y="3372612"/>
                </a:lnTo>
                <a:lnTo>
                  <a:pt x="1632204" y="3374136"/>
                </a:lnTo>
                <a:lnTo>
                  <a:pt x="1639824" y="3374136"/>
                </a:lnTo>
                <a:lnTo>
                  <a:pt x="1642872" y="3372612"/>
                </a:lnTo>
                <a:lnTo>
                  <a:pt x="1642872" y="3364991"/>
                </a:lnTo>
                <a:lnTo>
                  <a:pt x="1639824" y="3361944"/>
                </a:lnTo>
                <a:close/>
              </a:path>
              <a:path w="3470148" h="3374136">
                <a:moveTo>
                  <a:pt x="1613916" y="3361944"/>
                </a:moveTo>
                <a:lnTo>
                  <a:pt x="1607820" y="3361944"/>
                </a:lnTo>
                <a:lnTo>
                  <a:pt x="1604772" y="3364991"/>
                </a:lnTo>
                <a:lnTo>
                  <a:pt x="1604772" y="3372612"/>
                </a:lnTo>
                <a:lnTo>
                  <a:pt x="1607820" y="3374136"/>
                </a:lnTo>
                <a:lnTo>
                  <a:pt x="1613916" y="3374136"/>
                </a:lnTo>
                <a:lnTo>
                  <a:pt x="1616964" y="3372612"/>
                </a:lnTo>
                <a:lnTo>
                  <a:pt x="1616964" y="3364991"/>
                </a:lnTo>
                <a:lnTo>
                  <a:pt x="1613916" y="3361944"/>
                </a:lnTo>
                <a:close/>
              </a:path>
              <a:path w="3470148" h="3374136">
                <a:moveTo>
                  <a:pt x="1589532" y="3361944"/>
                </a:moveTo>
                <a:lnTo>
                  <a:pt x="1581912" y="3361944"/>
                </a:lnTo>
                <a:lnTo>
                  <a:pt x="1578864" y="3364991"/>
                </a:lnTo>
                <a:lnTo>
                  <a:pt x="1578864" y="3372612"/>
                </a:lnTo>
                <a:lnTo>
                  <a:pt x="1581912" y="3374136"/>
                </a:lnTo>
                <a:lnTo>
                  <a:pt x="1589532" y="3374136"/>
                </a:lnTo>
                <a:lnTo>
                  <a:pt x="1591056" y="3372612"/>
                </a:lnTo>
                <a:lnTo>
                  <a:pt x="1591056" y="3364991"/>
                </a:lnTo>
                <a:lnTo>
                  <a:pt x="1589532" y="3361944"/>
                </a:lnTo>
                <a:close/>
              </a:path>
              <a:path w="3470148" h="3374136">
                <a:moveTo>
                  <a:pt x="1563624" y="3361944"/>
                </a:moveTo>
                <a:lnTo>
                  <a:pt x="1556004" y="3361944"/>
                </a:lnTo>
                <a:lnTo>
                  <a:pt x="1552956" y="3364991"/>
                </a:lnTo>
                <a:lnTo>
                  <a:pt x="1552956" y="3372612"/>
                </a:lnTo>
                <a:lnTo>
                  <a:pt x="1556004" y="3374136"/>
                </a:lnTo>
                <a:lnTo>
                  <a:pt x="1563624" y="3374136"/>
                </a:lnTo>
                <a:lnTo>
                  <a:pt x="1566672" y="3372612"/>
                </a:lnTo>
                <a:lnTo>
                  <a:pt x="1566672" y="3364991"/>
                </a:lnTo>
                <a:lnTo>
                  <a:pt x="1563624" y="3361944"/>
                </a:lnTo>
                <a:close/>
              </a:path>
              <a:path w="3470148" h="3374136">
                <a:moveTo>
                  <a:pt x="1537716" y="3361944"/>
                </a:moveTo>
                <a:lnTo>
                  <a:pt x="1531620" y="3361944"/>
                </a:lnTo>
                <a:lnTo>
                  <a:pt x="1528572" y="3364991"/>
                </a:lnTo>
                <a:lnTo>
                  <a:pt x="1528572" y="3372612"/>
                </a:lnTo>
                <a:lnTo>
                  <a:pt x="1531620" y="3374136"/>
                </a:lnTo>
                <a:lnTo>
                  <a:pt x="1537716" y="3374136"/>
                </a:lnTo>
                <a:lnTo>
                  <a:pt x="1540764" y="3372612"/>
                </a:lnTo>
                <a:lnTo>
                  <a:pt x="1540764" y="3364991"/>
                </a:lnTo>
                <a:lnTo>
                  <a:pt x="1537716" y="3361944"/>
                </a:lnTo>
                <a:close/>
              </a:path>
              <a:path w="3470148" h="3374136">
                <a:moveTo>
                  <a:pt x="1513332" y="3361944"/>
                </a:moveTo>
                <a:lnTo>
                  <a:pt x="1505712" y="3361944"/>
                </a:lnTo>
                <a:lnTo>
                  <a:pt x="1502664" y="3364991"/>
                </a:lnTo>
                <a:lnTo>
                  <a:pt x="1502664" y="3372612"/>
                </a:lnTo>
                <a:lnTo>
                  <a:pt x="1505712" y="3374136"/>
                </a:lnTo>
                <a:lnTo>
                  <a:pt x="1513332" y="3374136"/>
                </a:lnTo>
                <a:lnTo>
                  <a:pt x="1514856" y="3372612"/>
                </a:lnTo>
                <a:lnTo>
                  <a:pt x="1514856" y="3364991"/>
                </a:lnTo>
                <a:lnTo>
                  <a:pt x="1513332" y="3361944"/>
                </a:lnTo>
                <a:close/>
              </a:path>
              <a:path w="3470148" h="3374136">
                <a:moveTo>
                  <a:pt x="1487424" y="3361944"/>
                </a:moveTo>
                <a:lnTo>
                  <a:pt x="1479804" y="3361944"/>
                </a:lnTo>
                <a:lnTo>
                  <a:pt x="1476756" y="3364991"/>
                </a:lnTo>
                <a:lnTo>
                  <a:pt x="1476756" y="3372612"/>
                </a:lnTo>
                <a:lnTo>
                  <a:pt x="1479804" y="3374136"/>
                </a:lnTo>
                <a:lnTo>
                  <a:pt x="1487424" y="3374136"/>
                </a:lnTo>
                <a:lnTo>
                  <a:pt x="1490472" y="3372612"/>
                </a:lnTo>
                <a:lnTo>
                  <a:pt x="1490472" y="3364991"/>
                </a:lnTo>
                <a:lnTo>
                  <a:pt x="1487424" y="3361944"/>
                </a:lnTo>
                <a:close/>
              </a:path>
              <a:path w="3470148" h="3374136">
                <a:moveTo>
                  <a:pt x="1461516" y="3361944"/>
                </a:moveTo>
                <a:lnTo>
                  <a:pt x="1455420" y="3361944"/>
                </a:lnTo>
                <a:lnTo>
                  <a:pt x="1452372" y="3364991"/>
                </a:lnTo>
                <a:lnTo>
                  <a:pt x="1452372" y="3372612"/>
                </a:lnTo>
                <a:lnTo>
                  <a:pt x="1455420" y="3374136"/>
                </a:lnTo>
                <a:lnTo>
                  <a:pt x="1461516" y="3374136"/>
                </a:lnTo>
                <a:lnTo>
                  <a:pt x="1464564" y="3372612"/>
                </a:lnTo>
                <a:lnTo>
                  <a:pt x="1464564" y="3364991"/>
                </a:lnTo>
                <a:lnTo>
                  <a:pt x="1461516" y="3361944"/>
                </a:lnTo>
                <a:close/>
              </a:path>
              <a:path w="3470148" h="3374136">
                <a:moveTo>
                  <a:pt x="1435608" y="3361944"/>
                </a:moveTo>
                <a:lnTo>
                  <a:pt x="1429512" y="3361944"/>
                </a:lnTo>
                <a:lnTo>
                  <a:pt x="1426464" y="3364991"/>
                </a:lnTo>
                <a:lnTo>
                  <a:pt x="1426464" y="3372612"/>
                </a:lnTo>
                <a:lnTo>
                  <a:pt x="1429512" y="3374136"/>
                </a:lnTo>
                <a:lnTo>
                  <a:pt x="1435608" y="3374136"/>
                </a:lnTo>
                <a:lnTo>
                  <a:pt x="1438656" y="3372612"/>
                </a:lnTo>
                <a:lnTo>
                  <a:pt x="1438656" y="3364991"/>
                </a:lnTo>
                <a:lnTo>
                  <a:pt x="1435608" y="3361944"/>
                </a:lnTo>
                <a:close/>
              </a:path>
              <a:path w="3470148" h="3374136">
                <a:moveTo>
                  <a:pt x="1411224" y="3361944"/>
                </a:moveTo>
                <a:lnTo>
                  <a:pt x="1403604" y="3361944"/>
                </a:lnTo>
                <a:lnTo>
                  <a:pt x="1400556" y="3364991"/>
                </a:lnTo>
                <a:lnTo>
                  <a:pt x="1400556" y="3372612"/>
                </a:lnTo>
                <a:lnTo>
                  <a:pt x="1403604" y="3374136"/>
                </a:lnTo>
                <a:lnTo>
                  <a:pt x="1411224" y="3374136"/>
                </a:lnTo>
                <a:lnTo>
                  <a:pt x="1414272" y="3372612"/>
                </a:lnTo>
                <a:lnTo>
                  <a:pt x="1414272" y="3364991"/>
                </a:lnTo>
                <a:lnTo>
                  <a:pt x="1411224" y="3361944"/>
                </a:lnTo>
                <a:close/>
              </a:path>
              <a:path w="3470148" h="3374136">
                <a:moveTo>
                  <a:pt x="1385316" y="3361944"/>
                </a:moveTo>
                <a:lnTo>
                  <a:pt x="1379220" y="3361944"/>
                </a:lnTo>
                <a:lnTo>
                  <a:pt x="1376172" y="3364991"/>
                </a:lnTo>
                <a:lnTo>
                  <a:pt x="1376172" y="3372612"/>
                </a:lnTo>
                <a:lnTo>
                  <a:pt x="1379220" y="3374136"/>
                </a:lnTo>
                <a:lnTo>
                  <a:pt x="1385316" y="3374136"/>
                </a:lnTo>
                <a:lnTo>
                  <a:pt x="1388364" y="3372612"/>
                </a:lnTo>
                <a:lnTo>
                  <a:pt x="1388364" y="3364991"/>
                </a:lnTo>
                <a:lnTo>
                  <a:pt x="1385316" y="3361944"/>
                </a:lnTo>
                <a:close/>
              </a:path>
              <a:path w="3470148" h="3374136">
                <a:moveTo>
                  <a:pt x="1359408" y="3361944"/>
                </a:moveTo>
                <a:lnTo>
                  <a:pt x="1353312" y="3361944"/>
                </a:lnTo>
                <a:lnTo>
                  <a:pt x="1350264" y="3364991"/>
                </a:lnTo>
                <a:lnTo>
                  <a:pt x="1350264" y="3372612"/>
                </a:lnTo>
                <a:lnTo>
                  <a:pt x="1353312" y="3374136"/>
                </a:lnTo>
                <a:lnTo>
                  <a:pt x="1359408" y="3374136"/>
                </a:lnTo>
                <a:lnTo>
                  <a:pt x="1362456" y="3372612"/>
                </a:lnTo>
                <a:lnTo>
                  <a:pt x="1362456" y="3364991"/>
                </a:lnTo>
                <a:lnTo>
                  <a:pt x="1359408" y="3361944"/>
                </a:lnTo>
                <a:close/>
              </a:path>
              <a:path w="3470148" h="3374136">
                <a:moveTo>
                  <a:pt x="1335024" y="3361944"/>
                </a:moveTo>
                <a:lnTo>
                  <a:pt x="1327404" y="3361944"/>
                </a:lnTo>
                <a:lnTo>
                  <a:pt x="1324356" y="3364991"/>
                </a:lnTo>
                <a:lnTo>
                  <a:pt x="1324356" y="3372612"/>
                </a:lnTo>
                <a:lnTo>
                  <a:pt x="1327404" y="3374136"/>
                </a:lnTo>
                <a:lnTo>
                  <a:pt x="1335024" y="3374136"/>
                </a:lnTo>
                <a:lnTo>
                  <a:pt x="1338072" y="3372612"/>
                </a:lnTo>
                <a:lnTo>
                  <a:pt x="1338072" y="3364991"/>
                </a:lnTo>
                <a:lnTo>
                  <a:pt x="1335024" y="3361944"/>
                </a:lnTo>
                <a:close/>
              </a:path>
              <a:path w="3470148" h="3374136">
                <a:moveTo>
                  <a:pt x="1309116" y="3361944"/>
                </a:moveTo>
                <a:lnTo>
                  <a:pt x="1303020" y="3361944"/>
                </a:lnTo>
                <a:lnTo>
                  <a:pt x="1299972" y="3364991"/>
                </a:lnTo>
                <a:lnTo>
                  <a:pt x="1299972" y="3372612"/>
                </a:lnTo>
                <a:lnTo>
                  <a:pt x="1303020" y="3374136"/>
                </a:lnTo>
                <a:lnTo>
                  <a:pt x="1309116" y="3374136"/>
                </a:lnTo>
                <a:lnTo>
                  <a:pt x="1312164" y="3372612"/>
                </a:lnTo>
                <a:lnTo>
                  <a:pt x="1312164" y="3364991"/>
                </a:lnTo>
                <a:lnTo>
                  <a:pt x="1309116" y="3361944"/>
                </a:lnTo>
                <a:close/>
              </a:path>
              <a:path w="3470148" h="3374136">
                <a:moveTo>
                  <a:pt x="1283208" y="3361944"/>
                </a:moveTo>
                <a:lnTo>
                  <a:pt x="1277112" y="3361944"/>
                </a:lnTo>
                <a:lnTo>
                  <a:pt x="1274064" y="3364991"/>
                </a:lnTo>
                <a:lnTo>
                  <a:pt x="1274064" y="3372612"/>
                </a:lnTo>
                <a:lnTo>
                  <a:pt x="1277112" y="3374136"/>
                </a:lnTo>
                <a:lnTo>
                  <a:pt x="1283208" y="3374136"/>
                </a:lnTo>
                <a:lnTo>
                  <a:pt x="1286256" y="3372612"/>
                </a:lnTo>
                <a:lnTo>
                  <a:pt x="1286256" y="3364991"/>
                </a:lnTo>
                <a:lnTo>
                  <a:pt x="1283208" y="3361944"/>
                </a:lnTo>
                <a:close/>
              </a:path>
              <a:path w="3470148" h="3374136">
                <a:moveTo>
                  <a:pt x="1258824" y="3361944"/>
                </a:moveTo>
                <a:lnTo>
                  <a:pt x="1251204" y="3361944"/>
                </a:lnTo>
                <a:lnTo>
                  <a:pt x="1248156" y="3364991"/>
                </a:lnTo>
                <a:lnTo>
                  <a:pt x="1248156" y="3372612"/>
                </a:lnTo>
                <a:lnTo>
                  <a:pt x="1251204" y="3374136"/>
                </a:lnTo>
                <a:lnTo>
                  <a:pt x="1258824" y="3374136"/>
                </a:lnTo>
                <a:lnTo>
                  <a:pt x="1261872" y="3372612"/>
                </a:lnTo>
                <a:lnTo>
                  <a:pt x="1261872" y="3364991"/>
                </a:lnTo>
                <a:lnTo>
                  <a:pt x="1258824" y="3361944"/>
                </a:lnTo>
                <a:close/>
              </a:path>
              <a:path w="3470148" h="3374136">
                <a:moveTo>
                  <a:pt x="1232916" y="3361944"/>
                </a:moveTo>
                <a:lnTo>
                  <a:pt x="1225296" y="3361944"/>
                </a:lnTo>
                <a:lnTo>
                  <a:pt x="1223772" y="3364991"/>
                </a:lnTo>
                <a:lnTo>
                  <a:pt x="1223772" y="3372612"/>
                </a:lnTo>
                <a:lnTo>
                  <a:pt x="1225296" y="3374136"/>
                </a:lnTo>
                <a:lnTo>
                  <a:pt x="1232916" y="3374136"/>
                </a:lnTo>
                <a:lnTo>
                  <a:pt x="1235964" y="3372612"/>
                </a:lnTo>
                <a:lnTo>
                  <a:pt x="1235964" y="3364991"/>
                </a:lnTo>
                <a:lnTo>
                  <a:pt x="1232916" y="3361944"/>
                </a:lnTo>
                <a:close/>
              </a:path>
              <a:path w="3470148" h="3374136">
                <a:moveTo>
                  <a:pt x="1207008" y="3361944"/>
                </a:moveTo>
                <a:lnTo>
                  <a:pt x="1200912" y="3361944"/>
                </a:lnTo>
                <a:lnTo>
                  <a:pt x="1197864" y="3364991"/>
                </a:lnTo>
                <a:lnTo>
                  <a:pt x="1197864" y="3372612"/>
                </a:lnTo>
                <a:lnTo>
                  <a:pt x="1200912" y="3374136"/>
                </a:lnTo>
                <a:lnTo>
                  <a:pt x="1207008" y="3374136"/>
                </a:lnTo>
                <a:lnTo>
                  <a:pt x="1210056" y="3372612"/>
                </a:lnTo>
                <a:lnTo>
                  <a:pt x="1210056" y="3364991"/>
                </a:lnTo>
                <a:lnTo>
                  <a:pt x="1207008" y="3361944"/>
                </a:lnTo>
                <a:close/>
              </a:path>
              <a:path w="3470148" h="3374136">
                <a:moveTo>
                  <a:pt x="1182624" y="3361944"/>
                </a:moveTo>
                <a:lnTo>
                  <a:pt x="1175004" y="3361944"/>
                </a:lnTo>
                <a:lnTo>
                  <a:pt x="1171956" y="3364991"/>
                </a:lnTo>
                <a:lnTo>
                  <a:pt x="1171956" y="3372612"/>
                </a:lnTo>
                <a:lnTo>
                  <a:pt x="1175004" y="3374136"/>
                </a:lnTo>
                <a:lnTo>
                  <a:pt x="1182624" y="3374136"/>
                </a:lnTo>
                <a:lnTo>
                  <a:pt x="1185672" y="3372612"/>
                </a:lnTo>
                <a:lnTo>
                  <a:pt x="1185672" y="3364991"/>
                </a:lnTo>
                <a:lnTo>
                  <a:pt x="1182624" y="3361944"/>
                </a:lnTo>
                <a:close/>
              </a:path>
              <a:path w="3470148" h="3374136">
                <a:moveTo>
                  <a:pt x="1156716" y="3361944"/>
                </a:moveTo>
                <a:lnTo>
                  <a:pt x="1149096" y="3361944"/>
                </a:lnTo>
                <a:lnTo>
                  <a:pt x="1147572" y="3364991"/>
                </a:lnTo>
                <a:lnTo>
                  <a:pt x="1147572" y="3372612"/>
                </a:lnTo>
                <a:lnTo>
                  <a:pt x="1149096" y="3374136"/>
                </a:lnTo>
                <a:lnTo>
                  <a:pt x="1156716" y="3374136"/>
                </a:lnTo>
                <a:lnTo>
                  <a:pt x="1159764" y="3372612"/>
                </a:lnTo>
                <a:lnTo>
                  <a:pt x="1159764" y="3364991"/>
                </a:lnTo>
                <a:lnTo>
                  <a:pt x="1156716" y="3361944"/>
                </a:lnTo>
                <a:close/>
              </a:path>
              <a:path w="3470148" h="3374136">
                <a:moveTo>
                  <a:pt x="1130808" y="3361944"/>
                </a:moveTo>
                <a:lnTo>
                  <a:pt x="1124712" y="3361944"/>
                </a:lnTo>
                <a:lnTo>
                  <a:pt x="1121664" y="3364991"/>
                </a:lnTo>
                <a:lnTo>
                  <a:pt x="1121664" y="3372612"/>
                </a:lnTo>
                <a:lnTo>
                  <a:pt x="1124712" y="3374136"/>
                </a:lnTo>
                <a:lnTo>
                  <a:pt x="1130808" y="3374136"/>
                </a:lnTo>
                <a:lnTo>
                  <a:pt x="1133856" y="3372612"/>
                </a:lnTo>
                <a:lnTo>
                  <a:pt x="1133856" y="3364991"/>
                </a:lnTo>
                <a:lnTo>
                  <a:pt x="1130808" y="3361944"/>
                </a:lnTo>
                <a:close/>
              </a:path>
              <a:path w="3470148" h="3374136">
                <a:moveTo>
                  <a:pt x="1106424" y="3361944"/>
                </a:moveTo>
                <a:lnTo>
                  <a:pt x="1098804" y="3361944"/>
                </a:lnTo>
                <a:lnTo>
                  <a:pt x="1095756" y="3364991"/>
                </a:lnTo>
                <a:lnTo>
                  <a:pt x="1095756" y="3372612"/>
                </a:lnTo>
                <a:lnTo>
                  <a:pt x="1098804" y="3374136"/>
                </a:lnTo>
                <a:lnTo>
                  <a:pt x="1106424" y="3374136"/>
                </a:lnTo>
                <a:lnTo>
                  <a:pt x="1109472" y="3372612"/>
                </a:lnTo>
                <a:lnTo>
                  <a:pt x="1109472" y="3364991"/>
                </a:lnTo>
                <a:lnTo>
                  <a:pt x="1106424" y="3361944"/>
                </a:lnTo>
                <a:close/>
              </a:path>
              <a:path w="3470148" h="3374136">
                <a:moveTo>
                  <a:pt x="1080516" y="3361944"/>
                </a:moveTo>
                <a:lnTo>
                  <a:pt x="1072896" y="3361944"/>
                </a:lnTo>
                <a:lnTo>
                  <a:pt x="1071372" y="3364991"/>
                </a:lnTo>
                <a:lnTo>
                  <a:pt x="1071372" y="3372612"/>
                </a:lnTo>
                <a:lnTo>
                  <a:pt x="1072896" y="3374136"/>
                </a:lnTo>
                <a:lnTo>
                  <a:pt x="1080516" y="3374136"/>
                </a:lnTo>
                <a:lnTo>
                  <a:pt x="1083564" y="3372612"/>
                </a:lnTo>
                <a:lnTo>
                  <a:pt x="1083564" y="3364991"/>
                </a:lnTo>
                <a:lnTo>
                  <a:pt x="1080516" y="3361944"/>
                </a:lnTo>
                <a:close/>
              </a:path>
              <a:path w="3470148" h="3374136">
                <a:moveTo>
                  <a:pt x="1054608" y="3361944"/>
                </a:moveTo>
                <a:lnTo>
                  <a:pt x="1048512" y="3361944"/>
                </a:lnTo>
                <a:lnTo>
                  <a:pt x="1045464" y="3364991"/>
                </a:lnTo>
                <a:lnTo>
                  <a:pt x="1045464" y="3372612"/>
                </a:lnTo>
                <a:lnTo>
                  <a:pt x="1048512" y="3374136"/>
                </a:lnTo>
                <a:lnTo>
                  <a:pt x="1054608" y="3374136"/>
                </a:lnTo>
                <a:lnTo>
                  <a:pt x="1057656" y="3372612"/>
                </a:lnTo>
                <a:lnTo>
                  <a:pt x="1057656" y="3364991"/>
                </a:lnTo>
                <a:lnTo>
                  <a:pt x="1054608" y="3361944"/>
                </a:lnTo>
                <a:close/>
              </a:path>
              <a:path w="3470148" h="3374136">
                <a:moveTo>
                  <a:pt x="1030224" y="3361944"/>
                </a:moveTo>
                <a:lnTo>
                  <a:pt x="1022604" y="3361944"/>
                </a:lnTo>
                <a:lnTo>
                  <a:pt x="1019556" y="3364991"/>
                </a:lnTo>
                <a:lnTo>
                  <a:pt x="1019556" y="3372612"/>
                </a:lnTo>
                <a:lnTo>
                  <a:pt x="1022604" y="3374136"/>
                </a:lnTo>
                <a:lnTo>
                  <a:pt x="1030224" y="3374136"/>
                </a:lnTo>
                <a:lnTo>
                  <a:pt x="1033272" y="3372612"/>
                </a:lnTo>
                <a:lnTo>
                  <a:pt x="1033272" y="3364991"/>
                </a:lnTo>
                <a:lnTo>
                  <a:pt x="1030224" y="3361944"/>
                </a:lnTo>
                <a:close/>
              </a:path>
              <a:path w="3470148" h="3374136">
                <a:moveTo>
                  <a:pt x="1004316" y="3361944"/>
                </a:moveTo>
                <a:lnTo>
                  <a:pt x="996696" y="3361944"/>
                </a:lnTo>
                <a:lnTo>
                  <a:pt x="995172" y="3364991"/>
                </a:lnTo>
                <a:lnTo>
                  <a:pt x="995172" y="3372612"/>
                </a:lnTo>
                <a:lnTo>
                  <a:pt x="996696" y="3374136"/>
                </a:lnTo>
                <a:lnTo>
                  <a:pt x="1004316" y="3374136"/>
                </a:lnTo>
                <a:lnTo>
                  <a:pt x="1007364" y="3372612"/>
                </a:lnTo>
                <a:lnTo>
                  <a:pt x="1007364" y="3364991"/>
                </a:lnTo>
                <a:lnTo>
                  <a:pt x="1004316" y="3361944"/>
                </a:lnTo>
                <a:close/>
              </a:path>
              <a:path w="3470148" h="3374136">
                <a:moveTo>
                  <a:pt x="978408" y="3361944"/>
                </a:moveTo>
                <a:lnTo>
                  <a:pt x="972312" y="3361944"/>
                </a:lnTo>
                <a:lnTo>
                  <a:pt x="969264" y="3364991"/>
                </a:lnTo>
                <a:lnTo>
                  <a:pt x="969264" y="3372612"/>
                </a:lnTo>
                <a:lnTo>
                  <a:pt x="972312" y="3374136"/>
                </a:lnTo>
                <a:lnTo>
                  <a:pt x="978408" y="3374136"/>
                </a:lnTo>
                <a:lnTo>
                  <a:pt x="981456" y="3372612"/>
                </a:lnTo>
                <a:lnTo>
                  <a:pt x="981456" y="3364991"/>
                </a:lnTo>
                <a:lnTo>
                  <a:pt x="978408" y="3361944"/>
                </a:lnTo>
                <a:close/>
              </a:path>
              <a:path w="3470148" h="3374136">
                <a:moveTo>
                  <a:pt x="954024" y="3361944"/>
                </a:moveTo>
                <a:lnTo>
                  <a:pt x="946404" y="3361944"/>
                </a:lnTo>
                <a:lnTo>
                  <a:pt x="943356" y="3364991"/>
                </a:lnTo>
                <a:lnTo>
                  <a:pt x="943356" y="3372612"/>
                </a:lnTo>
                <a:lnTo>
                  <a:pt x="946404" y="3374136"/>
                </a:lnTo>
                <a:lnTo>
                  <a:pt x="954024" y="3374136"/>
                </a:lnTo>
                <a:lnTo>
                  <a:pt x="957072" y="3372612"/>
                </a:lnTo>
                <a:lnTo>
                  <a:pt x="957072" y="3364991"/>
                </a:lnTo>
                <a:lnTo>
                  <a:pt x="954024" y="3361944"/>
                </a:lnTo>
                <a:close/>
              </a:path>
              <a:path w="3470148" h="3374136">
                <a:moveTo>
                  <a:pt x="928116" y="3361944"/>
                </a:moveTo>
                <a:lnTo>
                  <a:pt x="920496" y="3361944"/>
                </a:lnTo>
                <a:lnTo>
                  <a:pt x="918972" y="3364991"/>
                </a:lnTo>
                <a:lnTo>
                  <a:pt x="918972" y="3372612"/>
                </a:lnTo>
                <a:lnTo>
                  <a:pt x="920496" y="3374136"/>
                </a:lnTo>
                <a:lnTo>
                  <a:pt x="928116" y="3374136"/>
                </a:lnTo>
                <a:lnTo>
                  <a:pt x="931164" y="3372612"/>
                </a:lnTo>
                <a:lnTo>
                  <a:pt x="931164" y="3364991"/>
                </a:lnTo>
                <a:lnTo>
                  <a:pt x="928116" y="3361944"/>
                </a:lnTo>
                <a:close/>
              </a:path>
              <a:path w="3470148" h="3374136">
                <a:moveTo>
                  <a:pt x="902208" y="3361944"/>
                </a:moveTo>
                <a:lnTo>
                  <a:pt x="896112" y="3361944"/>
                </a:lnTo>
                <a:lnTo>
                  <a:pt x="893064" y="3364991"/>
                </a:lnTo>
                <a:lnTo>
                  <a:pt x="893064" y="3372612"/>
                </a:lnTo>
                <a:lnTo>
                  <a:pt x="896112" y="3374136"/>
                </a:lnTo>
                <a:lnTo>
                  <a:pt x="902208" y="3374136"/>
                </a:lnTo>
                <a:lnTo>
                  <a:pt x="905256" y="3372612"/>
                </a:lnTo>
                <a:lnTo>
                  <a:pt x="905256" y="3364991"/>
                </a:lnTo>
                <a:lnTo>
                  <a:pt x="902208" y="3361944"/>
                </a:lnTo>
                <a:close/>
              </a:path>
              <a:path w="3470148" h="3374136">
                <a:moveTo>
                  <a:pt x="877824" y="3361944"/>
                </a:moveTo>
                <a:lnTo>
                  <a:pt x="870204" y="3361944"/>
                </a:lnTo>
                <a:lnTo>
                  <a:pt x="867156" y="3364991"/>
                </a:lnTo>
                <a:lnTo>
                  <a:pt x="867156" y="3372612"/>
                </a:lnTo>
                <a:lnTo>
                  <a:pt x="870204" y="3374136"/>
                </a:lnTo>
                <a:lnTo>
                  <a:pt x="877824" y="3374136"/>
                </a:lnTo>
                <a:lnTo>
                  <a:pt x="880872" y="3372612"/>
                </a:lnTo>
                <a:lnTo>
                  <a:pt x="880872" y="3364991"/>
                </a:lnTo>
                <a:lnTo>
                  <a:pt x="877824" y="3361944"/>
                </a:lnTo>
                <a:close/>
              </a:path>
              <a:path w="3470148" h="3374136">
                <a:moveTo>
                  <a:pt x="851916" y="3361944"/>
                </a:moveTo>
                <a:lnTo>
                  <a:pt x="844296" y="3361944"/>
                </a:lnTo>
                <a:lnTo>
                  <a:pt x="841248" y="3364991"/>
                </a:lnTo>
                <a:lnTo>
                  <a:pt x="841248" y="3372612"/>
                </a:lnTo>
                <a:lnTo>
                  <a:pt x="844296" y="3374136"/>
                </a:lnTo>
                <a:lnTo>
                  <a:pt x="851916" y="3374136"/>
                </a:lnTo>
                <a:lnTo>
                  <a:pt x="854964" y="3372612"/>
                </a:lnTo>
                <a:lnTo>
                  <a:pt x="854964" y="3364991"/>
                </a:lnTo>
                <a:lnTo>
                  <a:pt x="851916" y="3361944"/>
                </a:lnTo>
                <a:close/>
              </a:path>
              <a:path w="3470148" h="3374136">
                <a:moveTo>
                  <a:pt x="826008" y="3361944"/>
                </a:moveTo>
                <a:lnTo>
                  <a:pt x="819912" y="3361944"/>
                </a:lnTo>
                <a:lnTo>
                  <a:pt x="816864" y="3364991"/>
                </a:lnTo>
                <a:lnTo>
                  <a:pt x="816864" y="3372612"/>
                </a:lnTo>
                <a:lnTo>
                  <a:pt x="819912" y="3374136"/>
                </a:lnTo>
                <a:lnTo>
                  <a:pt x="826008" y="3374136"/>
                </a:lnTo>
                <a:lnTo>
                  <a:pt x="829056" y="3372612"/>
                </a:lnTo>
                <a:lnTo>
                  <a:pt x="829056" y="3364991"/>
                </a:lnTo>
                <a:lnTo>
                  <a:pt x="826008" y="3361944"/>
                </a:lnTo>
                <a:close/>
              </a:path>
              <a:path w="3470148" h="3374136">
                <a:moveTo>
                  <a:pt x="801624" y="3361944"/>
                </a:moveTo>
                <a:lnTo>
                  <a:pt x="794004" y="3361944"/>
                </a:lnTo>
                <a:lnTo>
                  <a:pt x="790956" y="3364991"/>
                </a:lnTo>
                <a:lnTo>
                  <a:pt x="790956" y="3372612"/>
                </a:lnTo>
                <a:lnTo>
                  <a:pt x="794004" y="3374136"/>
                </a:lnTo>
                <a:lnTo>
                  <a:pt x="801624" y="3374136"/>
                </a:lnTo>
                <a:lnTo>
                  <a:pt x="803148" y="3372612"/>
                </a:lnTo>
                <a:lnTo>
                  <a:pt x="803148" y="3364991"/>
                </a:lnTo>
                <a:lnTo>
                  <a:pt x="801624" y="3361944"/>
                </a:lnTo>
                <a:close/>
              </a:path>
              <a:path w="3470148" h="3374136">
                <a:moveTo>
                  <a:pt x="775716" y="3361944"/>
                </a:moveTo>
                <a:lnTo>
                  <a:pt x="768096" y="3361944"/>
                </a:lnTo>
                <a:lnTo>
                  <a:pt x="765048" y="3364991"/>
                </a:lnTo>
                <a:lnTo>
                  <a:pt x="765048" y="3372612"/>
                </a:lnTo>
                <a:lnTo>
                  <a:pt x="768096" y="3374136"/>
                </a:lnTo>
                <a:lnTo>
                  <a:pt x="775716" y="3374136"/>
                </a:lnTo>
                <a:lnTo>
                  <a:pt x="778764" y="3372612"/>
                </a:lnTo>
                <a:lnTo>
                  <a:pt x="778764" y="3364991"/>
                </a:lnTo>
                <a:lnTo>
                  <a:pt x="775716" y="3361944"/>
                </a:lnTo>
                <a:close/>
              </a:path>
              <a:path w="3470148" h="3374136">
                <a:moveTo>
                  <a:pt x="749808" y="3361944"/>
                </a:moveTo>
                <a:lnTo>
                  <a:pt x="743712" y="3361944"/>
                </a:lnTo>
                <a:lnTo>
                  <a:pt x="740664" y="3364991"/>
                </a:lnTo>
                <a:lnTo>
                  <a:pt x="740664" y="3372612"/>
                </a:lnTo>
                <a:lnTo>
                  <a:pt x="743712" y="3374136"/>
                </a:lnTo>
                <a:lnTo>
                  <a:pt x="749808" y="3374136"/>
                </a:lnTo>
                <a:lnTo>
                  <a:pt x="752856" y="3372612"/>
                </a:lnTo>
                <a:lnTo>
                  <a:pt x="752856" y="3364991"/>
                </a:lnTo>
                <a:lnTo>
                  <a:pt x="749808" y="3361944"/>
                </a:lnTo>
                <a:close/>
              </a:path>
              <a:path w="3470148" h="3374136">
                <a:moveTo>
                  <a:pt x="725424" y="3361944"/>
                </a:moveTo>
                <a:lnTo>
                  <a:pt x="717804" y="3361944"/>
                </a:lnTo>
                <a:lnTo>
                  <a:pt x="714756" y="3364991"/>
                </a:lnTo>
                <a:lnTo>
                  <a:pt x="714756" y="3372612"/>
                </a:lnTo>
                <a:lnTo>
                  <a:pt x="717804" y="3374136"/>
                </a:lnTo>
                <a:lnTo>
                  <a:pt x="725424" y="3374136"/>
                </a:lnTo>
                <a:lnTo>
                  <a:pt x="726948" y="3372612"/>
                </a:lnTo>
                <a:lnTo>
                  <a:pt x="726948" y="3364991"/>
                </a:lnTo>
                <a:lnTo>
                  <a:pt x="725424" y="3361944"/>
                </a:lnTo>
                <a:close/>
              </a:path>
              <a:path w="3470148" h="3374136">
                <a:moveTo>
                  <a:pt x="699516" y="3361944"/>
                </a:moveTo>
                <a:lnTo>
                  <a:pt x="691896" y="3361944"/>
                </a:lnTo>
                <a:lnTo>
                  <a:pt x="688848" y="3364991"/>
                </a:lnTo>
                <a:lnTo>
                  <a:pt x="688848" y="3372612"/>
                </a:lnTo>
                <a:lnTo>
                  <a:pt x="691896" y="3374136"/>
                </a:lnTo>
                <a:lnTo>
                  <a:pt x="699516" y="3374136"/>
                </a:lnTo>
                <a:lnTo>
                  <a:pt x="702564" y="3372612"/>
                </a:lnTo>
                <a:lnTo>
                  <a:pt x="702564" y="3364991"/>
                </a:lnTo>
                <a:lnTo>
                  <a:pt x="699516" y="3361944"/>
                </a:lnTo>
                <a:close/>
              </a:path>
              <a:path w="3470148" h="3374136">
                <a:moveTo>
                  <a:pt x="673608" y="3361944"/>
                </a:moveTo>
                <a:lnTo>
                  <a:pt x="667512" y="3361944"/>
                </a:lnTo>
                <a:lnTo>
                  <a:pt x="664464" y="3364991"/>
                </a:lnTo>
                <a:lnTo>
                  <a:pt x="664464" y="3372612"/>
                </a:lnTo>
                <a:lnTo>
                  <a:pt x="667512" y="3374136"/>
                </a:lnTo>
                <a:lnTo>
                  <a:pt x="673608" y="3374136"/>
                </a:lnTo>
                <a:lnTo>
                  <a:pt x="676656" y="3372612"/>
                </a:lnTo>
                <a:lnTo>
                  <a:pt x="676656" y="3364991"/>
                </a:lnTo>
                <a:lnTo>
                  <a:pt x="673608" y="3361944"/>
                </a:lnTo>
                <a:close/>
              </a:path>
              <a:path w="3470148" h="3374136">
                <a:moveTo>
                  <a:pt x="649224" y="3361944"/>
                </a:moveTo>
                <a:lnTo>
                  <a:pt x="641604" y="3361944"/>
                </a:lnTo>
                <a:lnTo>
                  <a:pt x="638556" y="3364991"/>
                </a:lnTo>
                <a:lnTo>
                  <a:pt x="638556" y="3372612"/>
                </a:lnTo>
                <a:lnTo>
                  <a:pt x="641604" y="3374136"/>
                </a:lnTo>
                <a:lnTo>
                  <a:pt x="649224" y="3374136"/>
                </a:lnTo>
                <a:lnTo>
                  <a:pt x="650748" y="3372612"/>
                </a:lnTo>
                <a:lnTo>
                  <a:pt x="650748" y="3364991"/>
                </a:lnTo>
                <a:lnTo>
                  <a:pt x="649224" y="3361944"/>
                </a:lnTo>
                <a:close/>
              </a:path>
              <a:path w="3470148" h="3374136">
                <a:moveTo>
                  <a:pt x="623316" y="3361944"/>
                </a:moveTo>
                <a:lnTo>
                  <a:pt x="615696" y="3361944"/>
                </a:lnTo>
                <a:lnTo>
                  <a:pt x="612648" y="3364991"/>
                </a:lnTo>
                <a:lnTo>
                  <a:pt x="612648" y="3372612"/>
                </a:lnTo>
                <a:lnTo>
                  <a:pt x="615696" y="3374136"/>
                </a:lnTo>
                <a:lnTo>
                  <a:pt x="623316" y="3374136"/>
                </a:lnTo>
                <a:lnTo>
                  <a:pt x="626364" y="3372612"/>
                </a:lnTo>
                <a:lnTo>
                  <a:pt x="626364" y="3364991"/>
                </a:lnTo>
                <a:lnTo>
                  <a:pt x="623316" y="3361944"/>
                </a:lnTo>
                <a:close/>
              </a:path>
              <a:path w="3470148" h="3374136">
                <a:moveTo>
                  <a:pt x="597408" y="3361944"/>
                </a:moveTo>
                <a:lnTo>
                  <a:pt x="591312" y="3361944"/>
                </a:lnTo>
                <a:lnTo>
                  <a:pt x="588264" y="3364991"/>
                </a:lnTo>
                <a:lnTo>
                  <a:pt x="588264" y="3372612"/>
                </a:lnTo>
                <a:lnTo>
                  <a:pt x="591312" y="3374136"/>
                </a:lnTo>
                <a:lnTo>
                  <a:pt x="597408" y="3374136"/>
                </a:lnTo>
                <a:lnTo>
                  <a:pt x="600456" y="3372612"/>
                </a:lnTo>
                <a:lnTo>
                  <a:pt x="600456" y="3364991"/>
                </a:lnTo>
                <a:lnTo>
                  <a:pt x="597408" y="3361944"/>
                </a:lnTo>
                <a:close/>
              </a:path>
              <a:path w="3470148" h="3374136">
                <a:moveTo>
                  <a:pt x="573024" y="3361944"/>
                </a:moveTo>
                <a:lnTo>
                  <a:pt x="565404" y="3361944"/>
                </a:lnTo>
                <a:lnTo>
                  <a:pt x="562356" y="3364991"/>
                </a:lnTo>
                <a:lnTo>
                  <a:pt x="562356" y="3372612"/>
                </a:lnTo>
                <a:lnTo>
                  <a:pt x="565404" y="3374136"/>
                </a:lnTo>
                <a:lnTo>
                  <a:pt x="573024" y="3374136"/>
                </a:lnTo>
                <a:lnTo>
                  <a:pt x="574548" y="3372612"/>
                </a:lnTo>
                <a:lnTo>
                  <a:pt x="574548" y="3364991"/>
                </a:lnTo>
                <a:lnTo>
                  <a:pt x="573024" y="3361944"/>
                </a:lnTo>
                <a:close/>
              </a:path>
              <a:path w="3470148" h="3374136">
                <a:moveTo>
                  <a:pt x="547116" y="3361944"/>
                </a:moveTo>
                <a:lnTo>
                  <a:pt x="539496" y="3361944"/>
                </a:lnTo>
                <a:lnTo>
                  <a:pt x="536448" y="3364991"/>
                </a:lnTo>
                <a:lnTo>
                  <a:pt x="536448" y="3372612"/>
                </a:lnTo>
                <a:lnTo>
                  <a:pt x="539496" y="3374136"/>
                </a:lnTo>
                <a:lnTo>
                  <a:pt x="547116" y="3374136"/>
                </a:lnTo>
                <a:lnTo>
                  <a:pt x="550164" y="3372612"/>
                </a:lnTo>
                <a:lnTo>
                  <a:pt x="550164" y="3364991"/>
                </a:lnTo>
                <a:lnTo>
                  <a:pt x="547116" y="3361944"/>
                </a:lnTo>
                <a:close/>
              </a:path>
              <a:path w="3470148" h="3374136">
                <a:moveTo>
                  <a:pt x="521208" y="3361944"/>
                </a:moveTo>
                <a:lnTo>
                  <a:pt x="515112" y="3361944"/>
                </a:lnTo>
                <a:lnTo>
                  <a:pt x="512064" y="3364991"/>
                </a:lnTo>
                <a:lnTo>
                  <a:pt x="512064" y="3372612"/>
                </a:lnTo>
                <a:lnTo>
                  <a:pt x="515112" y="3374136"/>
                </a:lnTo>
                <a:lnTo>
                  <a:pt x="521208" y="3374136"/>
                </a:lnTo>
                <a:lnTo>
                  <a:pt x="524256" y="3372612"/>
                </a:lnTo>
                <a:lnTo>
                  <a:pt x="524256" y="3364991"/>
                </a:lnTo>
                <a:lnTo>
                  <a:pt x="521208" y="3361944"/>
                </a:lnTo>
                <a:close/>
              </a:path>
              <a:path w="3470148" h="3374136">
                <a:moveTo>
                  <a:pt x="496824" y="3361944"/>
                </a:moveTo>
                <a:lnTo>
                  <a:pt x="489204" y="3361944"/>
                </a:lnTo>
                <a:lnTo>
                  <a:pt x="486156" y="3364991"/>
                </a:lnTo>
                <a:lnTo>
                  <a:pt x="486156" y="3372612"/>
                </a:lnTo>
                <a:lnTo>
                  <a:pt x="489204" y="3374136"/>
                </a:lnTo>
                <a:lnTo>
                  <a:pt x="496824" y="3374136"/>
                </a:lnTo>
                <a:lnTo>
                  <a:pt x="498348" y="3372612"/>
                </a:lnTo>
                <a:lnTo>
                  <a:pt x="498348" y="3364991"/>
                </a:lnTo>
                <a:lnTo>
                  <a:pt x="496824" y="3361944"/>
                </a:lnTo>
                <a:close/>
              </a:path>
              <a:path w="3470148" h="3374136">
                <a:moveTo>
                  <a:pt x="470916" y="3361944"/>
                </a:moveTo>
                <a:lnTo>
                  <a:pt x="463296" y="3361944"/>
                </a:lnTo>
                <a:lnTo>
                  <a:pt x="460248" y="3364991"/>
                </a:lnTo>
                <a:lnTo>
                  <a:pt x="460248" y="3372612"/>
                </a:lnTo>
                <a:lnTo>
                  <a:pt x="463296" y="3374136"/>
                </a:lnTo>
                <a:lnTo>
                  <a:pt x="470916" y="3374136"/>
                </a:lnTo>
                <a:lnTo>
                  <a:pt x="473964" y="3372612"/>
                </a:lnTo>
                <a:lnTo>
                  <a:pt x="473964" y="3364991"/>
                </a:lnTo>
                <a:lnTo>
                  <a:pt x="470916" y="3361944"/>
                </a:lnTo>
                <a:close/>
              </a:path>
              <a:path w="3470148" h="3374136">
                <a:moveTo>
                  <a:pt x="445008" y="3361944"/>
                </a:moveTo>
                <a:lnTo>
                  <a:pt x="438912" y="3361944"/>
                </a:lnTo>
                <a:lnTo>
                  <a:pt x="435864" y="3364991"/>
                </a:lnTo>
                <a:lnTo>
                  <a:pt x="435864" y="3372612"/>
                </a:lnTo>
                <a:lnTo>
                  <a:pt x="438912" y="3374136"/>
                </a:lnTo>
                <a:lnTo>
                  <a:pt x="445008" y="3374136"/>
                </a:lnTo>
                <a:lnTo>
                  <a:pt x="448056" y="3372612"/>
                </a:lnTo>
                <a:lnTo>
                  <a:pt x="448056" y="3364991"/>
                </a:lnTo>
                <a:lnTo>
                  <a:pt x="445008" y="3361944"/>
                </a:lnTo>
                <a:close/>
              </a:path>
              <a:path w="3470148" h="3374136">
                <a:moveTo>
                  <a:pt x="419100" y="3361944"/>
                </a:moveTo>
                <a:lnTo>
                  <a:pt x="413004" y="3361944"/>
                </a:lnTo>
                <a:lnTo>
                  <a:pt x="409956" y="3364991"/>
                </a:lnTo>
                <a:lnTo>
                  <a:pt x="409956" y="3372612"/>
                </a:lnTo>
                <a:lnTo>
                  <a:pt x="413004" y="3374136"/>
                </a:lnTo>
                <a:lnTo>
                  <a:pt x="419100" y="3374136"/>
                </a:lnTo>
                <a:lnTo>
                  <a:pt x="422148" y="3372612"/>
                </a:lnTo>
                <a:lnTo>
                  <a:pt x="422148" y="3364991"/>
                </a:lnTo>
                <a:lnTo>
                  <a:pt x="419100" y="3361944"/>
                </a:lnTo>
                <a:close/>
              </a:path>
              <a:path w="3470148" h="3374136">
                <a:moveTo>
                  <a:pt x="394716" y="3361944"/>
                </a:moveTo>
                <a:lnTo>
                  <a:pt x="387096" y="3361944"/>
                </a:lnTo>
                <a:lnTo>
                  <a:pt x="384048" y="3364991"/>
                </a:lnTo>
                <a:lnTo>
                  <a:pt x="384048" y="3372612"/>
                </a:lnTo>
                <a:lnTo>
                  <a:pt x="387096" y="3374136"/>
                </a:lnTo>
                <a:lnTo>
                  <a:pt x="394716" y="3374136"/>
                </a:lnTo>
                <a:lnTo>
                  <a:pt x="397764" y="3372612"/>
                </a:lnTo>
                <a:lnTo>
                  <a:pt x="397764" y="3364991"/>
                </a:lnTo>
                <a:lnTo>
                  <a:pt x="394716" y="3361944"/>
                </a:lnTo>
                <a:close/>
              </a:path>
              <a:path w="3470148" h="3374136">
                <a:moveTo>
                  <a:pt x="368808" y="3361944"/>
                </a:moveTo>
                <a:lnTo>
                  <a:pt x="362712" y="3361944"/>
                </a:lnTo>
                <a:lnTo>
                  <a:pt x="359664" y="3364991"/>
                </a:lnTo>
                <a:lnTo>
                  <a:pt x="359664" y="3372612"/>
                </a:lnTo>
                <a:lnTo>
                  <a:pt x="362712" y="3374136"/>
                </a:lnTo>
                <a:lnTo>
                  <a:pt x="368808" y="3374136"/>
                </a:lnTo>
                <a:lnTo>
                  <a:pt x="371856" y="3372612"/>
                </a:lnTo>
                <a:lnTo>
                  <a:pt x="371856" y="3364991"/>
                </a:lnTo>
                <a:lnTo>
                  <a:pt x="368808" y="3361944"/>
                </a:lnTo>
                <a:close/>
              </a:path>
              <a:path w="3470148" h="3374136">
                <a:moveTo>
                  <a:pt x="342900" y="3361944"/>
                </a:moveTo>
                <a:lnTo>
                  <a:pt x="336804" y="3361944"/>
                </a:lnTo>
                <a:lnTo>
                  <a:pt x="333756" y="3364991"/>
                </a:lnTo>
                <a:lnTo>
                  <a:pt x="333756" y="3372612"/>
                </a:lnTo>
                <a:lnTo>
                  <a:pt x="336804" y="3374136"/>
                </a:lnTo>
                <a:lnTo>
                  <a:pt x="342900" y="3374136"/>
                </a:lnTo>
                <a:lnTo>
                  <a:pt x="345948" y="3372612"/>
                </a:lnTo>
                <a:lnTo>
                  <a:pt x="345948" y="3364991"/>
                </a:lnTo>
                <a:lnTo>
                  <a:pt x="342900" y="3361944"/>
                </a:lnTo>
                <a:close/>
              </a:path>
              <a:path w="3470148" h="3374136">
                <a:moveTo>
                  <a:pt x="318516" y="3361944"/>
                </a:moveTo>
                <a:lnTo>
                  <a:pt x="310896" y="3361944"/>
                </a:lnTo>
                <a:lnTo>
                  <a:pt x="307848" y="3364991"/>
                </a:lnTo>
                <a:lnTo>
                  <a:pt x="307848" y="3372612"/>
                </a:lnTo>
                <a:lnTo>
                  <a:pt x="310896" y="3374136"/>
                </a:lnTo>
                <a:lnTo>
                  <a:pt x="318516" y="3374136"/>
                </a:lnTo>
                <a:lnTo>
                  <a:pt x="321564" y="3372612"/>
                </a:lnTo>
                <a:lnTo>
                  <a:pt x="321564" y="3364991"/>
                </a:lnTo>
                <a:lnTo>
                  <a:pt x="318516" y="3361944"/>
                </a:lnTo>
                <a:close/>
              </a:path>
              <a:path w="3470148" h="3374136">
                <a:moveTo>
                  <a:pt x="292608" y="3361944"/>
                </a:moveTo>
                <a:lnTo>
                  <a:pt x="286512" y="3361944"/>
                </a:lnTo>
                <a:lnTo>
                  <a:pt x="283464" y="3364991"/>
                </a:lnTo>
                <a:lnTo>
                  <a:pt x="283464" y="3372612"/>
                </a:lnTo>
                <a:lnTo>
                  <a:pt x="286512" y="3374136"/>
                </a:lnTo>
                <a:lnTo>
                  <a:pt x="292608" y="3374136"/>
                </a:lnTo>
                <a:lnTo>
                  <a:pt x="295656" y="3372612"/>
                </a:lnTo>
                <a:lnTo>
                  <a:pt x="295656" y="3364991"/>
                </a:lnTo>
                <a:lnTo>
                  <a:pt x="292608" y="3361944"/>
                </a:lnTo>
                <a:close/>
              </a:path>
              <a:path w="3470148" h="3374136">
                <a:moveTo>
                  <a:pt x="266700" y="3361944"/>
                </a:moveTo>
                <a:lnTo>
                  <a:pt x="260604" y="3361944"/>
                </a:lnTo>
                <a:lnTo>
                  <a:pt x="257556" y="3364991"/>
                </a:lnTo>
                <a:lnTo>
                  <a:pt x="257556" y="3372612"/>
                </a:lnTo>
                <a:lnTo>
                  <a:pt x="260604" y="3374136"/>
                </a:lnTo>
                <a:lnTo>
                  <a:pt x="266700" y="3374136"/>
                </a:lnTo>
                <a:lnTo>
                  <a:pt x="269748" y="3372612"/>
                </a:lnTo>
                <a:lnTo>
                  <a:pt x="269748" y="3364991"/>
                </a:lnTo>
                <a:lnTo>
                  <a:pt x="266700" y="3361944"/>
                </a:lnTo>
                <a:close/>
              </a:path>
              <a:path w="3470148" h="3374136">
                <a:moveTo>
                  <a:pt x="242316" y="3361944"/>
                </a:moveTo>
                <a:lnTo>
                  <a:pt x="234696" y="3361944"/>
                </a:lnTo>
                <a:lnTo>
                  <a:pt x="231648" y="3364991"/>
                </a:lnTo>
                <a:lnTo>
                  <a:pt x="231648" y="3372612"/>
                </a:lnTo>
                <a:lnTo>
                  <a:pt x="234696" y="3374136"/>
                </a:lnTo>
                <a:lnTo>
                  <a:pt x="242316" y="3374136"/>
                </a:lnTo>
                <a:lnTo>
                  <a:pt x="245364" y="3372612"/>
                </a:lnTo>
                <a:lnTo>
                  <a:pt x="245364" y="3364991"/>
                </a:lnTo>
                <a:lnTo>
                  <a:pt x="242316" y="3361944"/>
                </a:lnTo>
                <a:close/>
              </a:path>
              <a:path w="3470148" h="3374136">
                <a:moveTo>
                  <a:pt x="216408" y="3361944"/>
                </a:moveTo>
                <a:lnTo>
                  <a:pt x="208787" y="3361944"/>
                </a:lnTo>
                <a:lnTo>
                  <a:pt x="207264" y="3364991"/>
                </a:lnTo>
                <a:lnTo>
                  <a:pt x="207264" y="3372612"/>
                </a:lnTo>
                <a:lnTo>
                  <a:pt x="208787" y="3374136"/>
                </a:lnTo>
                <a:lnTo>
                  <a:pt x="216408" y="3374136"/>
                </a:lnTo>
                <a:lnTo>
                  <a:pt x="219456" y="3372612"/>
                </a:lnTo>
                <a:lnTo>
                  <a:pt x="219456" y="3364991"/>
                </a:lnTo>
                <a:lnTo>
                  <a:pt x="216408" y="3361944"/>
                </a:lnTo>
                <a:close/>
              </a:path>
              <a:path w="3470148" h="3374136">
                <a:moveTo>
                  <a:pt x="190500" y="3361944"/>
                </a:moveTo>
                <a:lnTo>
                  <a:pt x="184404" y="3361944"/>
                </a:lnTo>
                <a:lnTo>
                  <a:pt x="181356" y="3364991"/>
                </a:lnTo>
                <a:lnTo>
                  <a:pt x="181356" y="3372612"/>
                </a:lnTo>
                <a:lnTo>
                  <a:pt x="184404" y="3374136"/>
                </a:lnTo>
                <a:lnTo>
                  <a:pt x="190500" y="3374136"/>
                </a:lnTo>
                <a:lnTo>
                  <a:pt x="193548" y="3372612"/>
                </a:lnTo>
                <a:lnTo>
                  <a:pt x="193548" y="3364991"/>
                </a:lnTo>
                <a:lnTo>
                  <a:pt x="190500" y="3361944"/>
                </a:lnTo>
                <a:close/>
              </a:path>
              <a:path w="3470148" h="3374136">
                <a:moveTo>
                  <a:pt x="166116" y="3361944"/>
                </a:moveTo>
                <a:lnTo>
                  <a:pt x="158496" y="3361944"/>
                </a:lnTo>
                <a:lnTo>
                  <a:pt x="155448" y="3364991"/>
                </a:lnTo>
                <a:lnTo>
                  <a:pt x="155448" y="3372612"/>
                </a:lnTo>
                <a:lnTo>
                  <a:pt x="158496" y="3374136"/>
                </a:lnTo>
                <a:lnTo>
                  <a:pt x="166116" y="3374136"/>
                </a:lnTo>
                <a:lnTo>
                  <a:pt x="169164" y="3372612"/>
                </a:lnTo>
                <a:lnTo>
                  <a:pt x="169164" y="3364991"/>
                </a:lnTo>
                <a:lnTo>
                  <a:pt x="166116" y="3361944"/>
                </a:lnTo>
                <a:close/>
              </a:path>
              <a:path w="3470148" h="3374136">
                <a:moveTo>
                  <a:pt x="140208" y="3361944"/>
                </a:moveTo>
                <a:lnTo>
                  <a:pt x="132587" y="3361944"/>
                </a:lnTo>
                <a:lnTo>
                  <a:pt x="131064" y="3364991"/>
                </a:lnTo>
                <a:lnTo>
                  <a:pt x="131064" y="3372612"/>
                </a:lnTo>
                <a:lnTo>
                  <a:pt x="132587" y="3374136"/>
                </a:lnTo>
                <a:lnTo>
                  <a:pt x="140208" y="3374136"/>
                </a:lnTo>
                <a:lnTo>
                  <a:pt x="143256" y="3372612"/>
                </a:lnTo>
                <a:lnTo>
                  <a:pt x="143256" y="3364991"/>
                </a:lnTo>
                <a:lnTo>
                  <a:pt x="140208" y="3361944"/>
                </a:lnTo>
                <a:close/>
              </a:path>
              <a:path w="3470148" h="3374136">
                <a:moveTo>
                  <a:pt x="114300" y="3361944"/>
                </a:moveTo>
                <a:lnTo>
                  <a:pt x="108204" y="3361944"/>
                </a:lnTo>
                <a:lnTo>
                  <a:pt x="105156" y="3364991"/>
                </a:lnTo>
                <a:lnTo>
                  <a:pt x="105156" y="3372612"/>
                </a:lnTo>
                <a:lnTo>
                  <a:pt x="108204" y="3374136"/>
                </a:lnTo>
                <a:lnTo>
                  <a:pt x="114300" y="3374136"/>
                </a:lnTo>
                <a:lnTo>
                  <a:pt x="117348" y="3372612"/>
                </a:lnTo>
                <a:lnTo>
                  <a:pt x="117348" y="3364991"/>
                </a:lnTo>
                <a:lnTo>
                  <a:pt x="114300" y="3361944"/>
                </a:lnTo>
                <a:close/>
              </a:path>
              <a:path w="3470148" h="3374136">
                <a:moveTo>
                  <a:pt x="89916" y="3361944"/>
                </a:moveTo>
                <a:lnTo>
                  <a:pt x="82296" y="3361944"/>
                </a:lnTo>
                <a:lnTo>
                  <a:pt x="79248" y="3364991"/>
                </a:lnTo>
                <a:lnTo>
                  <a:pt x="79248" y="3372612"/>
                </a:lnTo>
                <a:lnTo>
                  <a:pt x="82296" y="3374136"/>
                </a:lnTo>
                <a:lnTo>
                  <a:pt x="89916" y="3374136"/>
                </a:lnTo>
                <a:lnTo>
                  <a:pt x="92964" y="3372612"/>
                </a:lnTo>
                <a:lnTo>
                  <a:pt x="92964" y="3364991"/>
                </a:lnTo>
                <a:lnTo>
                  <a:pt x="89916" y="3361944"/>
                </a:lnTo>
                <a:close/>
              </a:path>
              <a:path w="3470148" h="3374136">
                <a:moveTo>
                  <a:pt x="64008" y="3361944"/>
                </a:moveTo>
                <a:lnTo>
                  <a:pt x="56387" y="3361944"/>
                </a:lnTo>
                <a:lnTo>
                  <a:pt x="54864" y="3364991"/>
                </a:lnTo>
                <a:lnTo>
                  <a:pt x="54864" y="3372612"/>
                </a:lnTo>
                <a:lnTo>
                  <a:pt x="56387" y="3374136"/>
                </a:lnTo>
                <a:lnTo>
                  <a:pt x="64008" y="3374136"/>
                </a:lnTo>
                <a:lnTo>
                  <a:pt x="67056" y="3372612"/>
                </a:lnTo>
                <a:lnTo>
                  <a:pt x="67056" y="3364991"/>
                </a:lnTo>
                <a:lnTo>
                  <a:pt x="64008" y="3361944"/>
                </a:lnTo>
                <a:close/>
              </a:path>
              <a:path w="3470148" h="3374136">
                <a:moveTo>
                  <a:pt x="38100" y="3361944"/>
                </a:moveTo>
                <a:lnTo>
                  <a:pt x="32004" y="3361944"/>
                </a:lnTo>
                <a:lnTo>
                  <a:pt x="28956" y="3364991"/>
                </a:lnTo>
                <a:lnTo>
                  <a:pt x="28956" y="3372612"/>
                </a:lnTo>
                <a:lnTo>
                  <a:pt x="32004" y="3374136"/>
                </a:lnTo>
                <a:lnTo>
                  <a:pt x="38100" y="3374136"/>
                </a:lnTo>
                <a:lnTo>
                  <a:pt x="41148" y="3372612"/>
                </a:lnTo>
                <a:lnTo>
                  <a:pt x="41148" y="3364991"/>
                </a:lnTo>
                <a:lnTo>
                  <a:pt x="38100" y="3361944"/>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5024628" y="3869563"/>
            <a:ext cx="1684020" cy="1905000"/>
          </a:xfrm>
          <a:custGeom>
            <a:avLst/>
            <a:gdLst/>
            <a:ahLst/>
            <a:cxnLst/>
            <a:rect l="l" t="t" r="r" b="b"/>
            <a:pathLst>
              <a:path w="1684020" h="1905000">
                <a:moveTo>
                  <a:pt x="0" y="0"/>
                </a:moveTo>
                <a:lnTo>
                  <a:pt x="1684020" y="0"/>
                </a:lnTo>
                <a:lnTo>
                  <a:pt x="1684020" y="1905000"/>
                </a:lnTo>
                <a:lnTo>
                  <a:pt x="0" y="1905000"/>
                </a:lnTo>
                <a:lnTo>
                  <a:pt x="0" y="0"/>
                </a:lnTo>
                <a:close/>
              </a:path>
            </a:pathLst>
          </a:custGeom>
          <a:solidFill>
            <a:srgbClr val="99897A"/>
          </a:solidFill>
        </p:spPr>
        <p:txBody>
          <a:bodyPr wrap="square" lIns="0" tIns="0" rIns="0" bIns="0" rtlCol="0">
            <a:noAutofit/>
          </a:bodyPr>
          <a:lstStyle/>
          <a:p>
            <a:endParaRPr/>
          </a:p>
        </p:txBody>
      </p:sp>
      <p:sp>
        <p:nvSpPr>
          <p:cNvPr id="12" name="object 12"/>
          <p:cNvSpPr/>
          <p:nvPr/>
        </p:nvSpPr>
        <p:spPr>
          <a:xfrm>
            <a:off x="5018532" y="3863466"/>
            <a:ext cx="1696212" cy="1917192"/>
          </a:xfrm>
          <a:custGeom>
            <a:avLst/>
            <a:gdLst/>
            <a:ahLst/>
            <a:cxnLst/>
            <a:rect l="l" t="t" r="r" b="b"/>
            <a:pathLst>
              <a:path w="1696211" h="1917192">
                <a:moveTo>
                  <a:pt x="1696212" y="0"/>
                </a:moveTo>
                <a:lnTo>
                  <a:pt x="0" y="0"/>
                </a:lnTo>
                <a:lnTo>
                  <a:pt x="0" y="1917192"/>
                </a:lnTo>
                <a:lnTo>
                  <a:pt x="1696212" y="1917192"/>
                </a:lnTo>
                <a:lnTo>
                  <a:pt x="1696212" y="1911096"/>
                </a:lnTo>
                <a:lnTo>
                  <a:pt x="12191" y="1911096"/>
                </a:lnTo>
                <a:lnTo>
                  <a:pt x="6095" y="1905000"/>
                </a:lnTo>
                <a:lnTo>
                  <a:pt x="12191" y="1905000"/>
                </a:lnTo>
                <a:lnTo>
                  <a:pt x="12191" y="12192"/>
                </a:lnTo>
                <a:lnTo>
                  <a:pt x="6095" y="12192"/>
                </a:lnTo>
                <a:lnTo>
                  <a:pt x="12191" y="6096"/>
                </a:lnTo>
                <a:lnTo>
                  <a:pt x="1696212" y="6096"/>
                </a:lnTo>
                <a:lnTo>
                  <a:pt x="1696212" y="0"/>
                </a:lnTo>
                <a:close/>
              </a:path>
              <a:path w="1696211" h="1917192">
                <a:moveTo>
                  <a:pt x="12191" y="1905000"/>
                </a:moveTo>
                <a:lnTo>
                  <a:pt x="6095" y="1905000"/>
                </a:lnTo>
                <a:lnTo>
                  <a:pt x="12191" y="1911096"/>
                </a:lnTo>
                <a:lnTo>
                  <a:pt x="12191" y="1905000"/>
                </a:lnTo>
                <a:close/>
              </a:path>
              <a:path w="1696211" h="1917192">
                <a:moveTo>
                  <a:pt x="1684019" y="1905000"/>
                </a:moveTo>
                <a:lnTo>
                  <a:pt x="12191" y="1905000"/>
                </a:lnTo>
                <a:lnTo>
                  <a:pt x="12191" y="1911096"/>
                </a:lnTo>
                <a:lnTo>
                  <a:pt x="1684019" y="1911096"/>
                </a:lnTo>
                <a:lnTo>
                  <a:pt x="1684019" y="1905000"/>
                </a:lnTo>
                <a:close/>
              </a:path>
              <a:path w="1696211" h="1917192">
                <a:moveTo>
                  <a:pt x="1684019" y="6096"/>
                </a:moveTo>
                <a:lnTo>
                  <a:pt x="1684019" y="1911096"/>
                </a:lnTo>
                <a:lnTo>
                  <a:pt x="1690115" y="1905000"/>
                </a:lnTo>
                <a:lnTo>
                  <a:pt x="1696212" y="1905000"/>
                </a:lnTo>
                <a:lnTo>
                  <a:pt x="1696212" y="12192"/>
                </a:lnTo>
                <a:lnTo>
                  <a:pt x="1690115" y="12192"/>
                </a:lnTo>
                <a:lnTo>
                  <a:pt x="1684019" y="6096"/>
                </a:lnTo>
                <a:close/>
              </a:path>
              <a:path w="1696211" h="1917192">
                <a:moveTo>
                  <a:pt x="1696212" y="1905000"/>
                </a:moveTo>
                <a:lnTo>
                  <a:pt x="1690115" y="1905000"/>
                </a:lnTo>
                <a:lnTo>
                  <a:pt x="1684019" y="1911096"/>
                </a:lnTo>
                <a:lnTo>
                  <a:pt x="1696212" y="1911096"/>
                </a:lnTo>
                <a:lnTo>
                  <a:pt x="1696212" y="1905000"/>
                </a:lnTo>
                <a:close/>
              </a:path>
              <a:path w="1696211" h="1917192">
                <a:moveTo>
                  <a:pt x="12191" y="6096"/>
                </a:moveTo>
                <a:lnTo>
                  <a:pt x="6095" y="12192"/>
                </a:lnTo>
                <a:lnTo>
                  <a:pt x="12191" y="12192"/>
                </a:lnTo>
                <a:lnTo>
                  <a:pt x="12191" y="6096"/>
                </a:lnTo>
                <a:close/>
              </a:path>
              <a:path w="1696211" h="1917192">
                <a:moveTo>
                  <a:pt x="1684019" y="6096"/>
                </a:moveTo>
                <a:lnTo>
                  <a:pt x="12191" y="6096"/>
                </a:lnTo>
                <a:lnTo>
                  <a:pt x="12191" y="12192"/>
                </a:lnTo>
                <a:lnTo>
                  <a:pt x="1684019" y="12192"/>
                </a:lnTo>
                <a:lnTo>
                  <a:pt x="1684019" y="6096"/>
                </a:lnTo>
                <a:close/>
              </a:path>
              <a:path w="1696211" h="1917192">
                <a:moveTo>
                  <a:pt x="1696212" y="6096"/>
                </a:moveTo>
                <a:lnTo>
                  <a:pt x="1684019" y="6096"/>
                </a:lnTo>
                <a:lnTo>
                  <a:pt x="1690115" y="12192"/>
                </a:lnTo>
                <a:lnTo>
                  <a:pt x="1696212" y="12192"/>
                </a:lnTo>
                <a:lnTo>
                  <a:pt x="1696212"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93284" y="4601464"/>
            <a:ext cx="1346200" cy="438150"/>
          </a:xfrm>
          <a:prstGeom prst="rect">
            <a:avLst/>
          </a:prstGeom>
        </p:spPr>
        <p:txBody>
          <a:bodyPr vert="horz" wrap="square" lIns="0" tIns="0" rIns="0" bIns="0" rtlCol="0">
            <a:noAutofit/>
          </a:bodyPr>
          <a:lstStyle/>
          <a:p>
            <a:pPr marL="12700" marR="12700" indent="223520">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P</a:t>
            </a:r>
            <a:r>
              <a:rPr sz="1400" b="1" spc="5" dirty="0">
                <a:solidFill>
                  <a:srgbClr val="FFFFFF"/>
                </a:solidFill>
                <a:latin typeface="Arial"/>
                <a:cs typeface="Arial"/>
              </a:rPr>
              <a:t>r</a:t>
            </a:r>
            <a:r>
              <a:rPr sz="1400" b="1" spc="-10" dirty="0">
                <a:solidFill>
                  <a:srgbClr val="FFFFFF"/>
                </a:solidFill>
                <a:latin typeface="Arial"/>
                <a:cs typeface="Arial"/>
              </a:rPr>
              <a:t>o</a:t>
            </a:r>
            <a:r>
              <a:rPr sz="1400" b="1" spc="0" dirty="0">
                <a:solidFill>
                  <a:srgbClr val="FFFFFF"/>
                </a:solidFill>
                <a:latin typeface="Arial"/>
                <a:cs typeface="Arial"/>
              </a:rPr>
              <a:t>ce</a:t>
            </a:r>
            <a:r>
              <a:rPr sz="1400" b="1" spc="-5" dirty="0">
                <a:solidFill>
                  <a:srgbClr val="FFFFFF"/>
                </a:solidFill>
                <a:latin typeface="Arial"/>
                <a:cs typeface="Arial"/>
              </a:rPr>
              <a:t>s</a:t>
            </a:r>
            <a:r>
              <a:rPr sz="1400" b="1" spc="0" dirty="0">
                <a:solidFill>
                  <a:srgbClr val="FFFFFF"/>
                </a:solidFill>
                <a:latin typeface="Arial"/>
                <a:cs typeface="Arial"/>
              </a:rPr>
              <a:t>s</a:t>
            </a:r>
            <a:r>
              <a:rPr sz="1400" b="1" spc="-10" dirty="0">
                <a:solidFill>
                  <a:srgbClr val="FFFFFF"/>
                </a:solidFill>
                <a:latin typeface="Arial"/>
                <a:cs typeface="Arial"/>
              </a:rPr>
              <a:t>o</a:t>
            </a:r>
            <a:r>
              <a:rPr sz="1400" b="1" spc="0" dirty="0">
                <a:solidFill>
                  <a:srgbClr val="FFFFFF"/>
                </a:solidFill>
                <a:latin typeface="Arial"/>
                <a:cs typeface="Arial"/>
              </a:rPr>
              <a:t>r</a:t>
            </a:r>
            <a:r>
              <a:rPr sz="1400" b="1" spc="-40" dirty="0">
                <a:solidFill>
                  <a:srgbClr val="FFFFFF"/>
                </a:solidFill>
                <a:latin typeface="Arial"/>
                <a:cs typeface="Arial"/>
              </a:rPr>
              <a:t>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4" name="object 14"/>
          <p:cNvSpPr/>
          <p:nvPr/>
        </p:nvSpPr>
        <p:spPr>
          <a:xfrm>
            <a:off x="3461003" y="4111878"/>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15" name="object 15"/>
          <p:cNvSpPr txBox="1"/>
          <p:nvPr/>
        </p:nvSpPr>
        <p:spPr>
          <a:xfrm>
            <a:off x="2503423" y="4029964"/>
            <a:ext cx="637540" cy="224790"/>
          </a:xfrm>
          <a:prstGeom prst="rect">
            <a:avLst/>
          </a:prstGeom>
        </p:spPr>
        <p:txBody>
          <a:bodyPr vert="horz" wrap="square" lIns="0" tIns="0" rIns="0" bIns="0" rtlCol="0">
            <a:noAutofit/>
          </a:bodyPr>
          <a:lstStyle/>
          <a:p>
            <a:pPr marL="12700">
              <a:lnSpc>
                <a:spcPct val="100000"/>
              </a:lnSpc>
            </a:pPr>
            <a:r>
              <a:rPr sz="1400" spc="5" dirty="0">
                <a:latin typeface="Arial"/>
                <a:cs typeface="Arial"/>
              </a:rPr>
              <a:t>I</a:t>
            </a:r>
            <a:r>
              <a:rPr sz="1400" spc="-10" dirty="0">
                <a:latin typeface="Arial"/>
                <a:cs typeface="Arial"/>
              </a:rPr>
              <a:t>NTNM</a:t>
            </a:r>
            <a:r>
              <a:rPr sz="1400" spc="0" dirty="0">
                <a:latin typeface="Arial"/>
                <a:cs typeface="Arial"/>
              </a:rPr>
              <a:t>I</a:t>
            </a:r>
            <a:endParaRPr sz="1400">
              <a:latin typeface="Arial"/>
              <a:cs typeface="Arial"/>
            </a:endParaRPr>
          </a:p>
        </p:txBody>
      </p:sp>
      <p:sp>
        <p:nvSpPr>
          <p:cNvPr id="16" name="object 16"/>
          <p:cNvSpPr/>
          <p:nvPr/>
        </p:nvSpPr>
        <p:spPr>
          <a:xfrm>
            <a:off x="3968496" y="4014342"/>
            <a:ext cx="990600" cy="1219200"/>
          </a:xfrm>
          <a:custGeom>
            <a:avLst/>
            <a:gdLst/>
            <a:ahLst/>
            <a:cxnLst/>
            <a:rect l="l" t="t" r="r" b="b"/>
            <a:pathLst>
              <a:path w="990600" h="1219200">
                <a:moveTo>
                  <a:pt x="0" y="0"/>
                </a:moveTo>
                <a:lnTo>
                  <a:pt x="990600" y="0"/>
                </a:lnTo>
                <a:lnTo>
                  <a:pt x="990600" y="1219200"/>
                </a:lnTo>
                <a:lnTo>
                  <a:pt x="0" y="1219200"/>
                </a:lnTo>
                <a:lnTo>
                  <a:pt x="0" y="0"/>
                </a:lnTo>
                <a:close/>
              </a:path>
            </a:pathLst>
          </a:custGeom>
          <a:solidFill>
            <a:srgbClr val="99897A"/>
          </a:solidFill>
        </p:spPr>
        <p:txBody>
          <a:bodyPr wrap="square" lIns="0" tIns="0" rIns="0" bIns="0" rtlCol="0">
            <a:noAutofit/>
          </a:bodyPr>
          <a:lstStyle/>
          <a:p>
            <a:endParaRPr/>
          </a:p>
        </p:txBody>
      </p:sp>
      <p:sp>
        <p:nvSpPr>
          <p:cNvPr id="17" name="object 17"/>
          <p:cNvSpPr/>
          <p:nvPr/>
        </p:nvSpPr>
        <p:spPr>
          <a:xfrm>
            <a:off x="3962400" y="4006722"/>
            <a:ext cx="1004315" cy="1232915"/>
          </a:xfrm>
          <a:custGeom>
            <a:avLst/>
            <a:gdLst/>
            <a:ahLst/>
            <a:cxnLst/>
            <a:rect l="l" t="t" r="r" b="b"/>
            <a:pathLst>
              <a:path w="1004315" h="1232915">
                <a:moveTo>
                  <a:pt x="1004315" y="0"/>
                </a:moveTo>
                <a:lnTo>
                  <a:pt x="0" y="0"/>
                </a:lnTo>
                <a:lnTo>
                  <a:pt x="0" y="1232915"/>
                </a:lnTo>
                <a:lnTo>
                  <a:pt x="1004315" y="1232915"/>
                </a:lnTo>
                <a:lnTo>
                  <a:pt x="1004315" y="1226820"/>
                </a:lnTo>
                <a:lnTo>
                  <a:pt x="13715" y="1226820"/>
                </a:lnTo>
                <a:lnTo>
                  <a:pt x="6096" y="1219200"/>
                </a:lnTo>
                <a:lnTo>
                  <a:pt x="13715" y="1219200"/>
                </a:lnTo>
                <a:lnTo>
                  <a:pt x="13715" y="13715"/>
                </a:lnTo>
                <a:lnTo>
                  <a:pt x="6096" y="13715"/>
                </a:lnTo>
                <a:lnTo>
                  <a:pt x="13715" y="7619"/>
                </a:lnTo>
                <a:lnTo>
                  <a:pt x="1004315" y="7619"/>
                </a:lnTo>
                <a:lnTo>
                  <a:pt x="1004315" y="0"/>
                </a:lnTo>
                <a:close/>
              </a:path>
              <a:path w="1004315" h="1232915">
                <a:moveTo>
                  <a:pt x="13715" y="1219200"/>
                </a:moveTo>
                <a:lnTo>
                  <a:pt x="6096" y="1219200"/>
                </a:lnTo>
                <a:lnTo>
                  <a:pt x="13715" y="1226820"/>
                </a:lnTo>
                <a:lnTo>
                  <a:pt x="13715" y="1219200"/>
                </a:lnTo>
                <a:close/>
              </a:path>
              <a:path w="1004315" h="1232915">
                <a:moveTo>
                  <a:pt x="990600" y="1219200"/>
                </a:moveTo>
                <a:lnTo>
                  <a:pt x="13715" y="1219200"/>
                </a:lnTo>
                <a:lnTo>
                  <a:pt x="13715" y="1226820"/>
                </a:lnTo>
                <a:lnTo>
                  <a:pt x="990600" y="1226820"/>
                </a:lnTo>
                <a:lnTo>
                  <a:pt x="990600" y="1219200"/>
                </a:lnTo>
                <a:close/>
              </a:path>
              <a:path w="1004315" h="1232915">
                <a:moveTo>
                  <a:pt x="990600" y="7619"/>
                </a:moveTo>
                <a:lnTo>
                  <a:pt x="990600" y="1226820"/>
                </a:lnTo>
                <a:lnTo>
                  <a:pt x="996696" y="1219200"/>
                </a:lnTo>
                <a:lnTo>
                  <a:pt x="1004315" y="1219200"/>
                </a:lnTo>
                <a:lnTo>
                  <a:pt x="1004315" y="13715"/>
                </a:lnTo>
                <a:lnTo>
                  <a:pt x="996696" y="13715"/>
                </a:lnTo>
                <a:lnTo>
                  <a:pt x="990600" y="7619"/>
                </a:lnTo>
                <a:close/>
              </a:path>
              <a:path w="1004315" h="1232915">
                <a:moveTo>
                  <a:pt x="1004315" y="1219200"/>
                </a:moveTo>
                <a:lnTo>
                  <a:pt x="996696" y="1219200"/>
                </a:lnTo>
                <a:lnTo>
                  <a:pt x="990600" y="1226820"/>
                </a:lnTo>
                <a:lnTo>
                  <a:pt x="1004315" y="1226820"/>
                </a:lnTo>
                <a:lnTo>
                  <a:pt x="1004315" y="1219200"/>
                </a:lnTo>
                <a:close/>
              </a:path>
              <a:path w="1004315" h="1232915">
                <a:moveTo>
                  <a:pt x="13715" y="7619"/>
                </a:moveTo>
                <a:lnTo>
                  <a:pt x="6096" y="13715"/>
                </a:lnTo>
                <a:lnTo>
                  <a:pt x="13715" y="13715"/>
                </a:lnTo>
                <a:lnTo>
                  <a:pt x="13715" y="7619"/>
                </a:lnTo>
                <a:close/>
              </a:path>
              <a:path w="1004315" h="1232915">
                <a:moveTo>
                  <a:pt x="990600" y="7619"/>
                </a:moveTo>
                <a:lnTo>
                  <a:pt x="13715" y="7619"/>
                </a:lnTo>
                <a:lnTo>
                  <a:pt x="13715" y="13715"/>
                </a:lnTo>
                <a:lnTo>
                  <a:pt x="990600" y="13715"/>
                </a:lnTo>
                <a:lnTo>
                  <a:pt x="990600" y="7619"/>
                </a:lnTo>
                <a:close/>
              </a:path>
              <a:path w="1004315" h="1232915">
                <a:moveTo>
                  <a:pt x="1004315" y="7619"/>
                </a:moveTo>
                <a:lnTo>
                  <a:pt x="990600" y="7619"/>
                </a:lnTo>
                <a:lnTo>
                  <a:pt x="996696" y="13715"/>
                </a:lnTo>
                <a:lnTo>
                  <a:pt x="1004315" y="13715"/>
                </a:lnTo>
                <a:lnTo>
                  <a:pt x="1004315" y="7619"/>
                </a:lnTo>
                <a:close/>
              </a:path>
            </a:pathLst>
          </a:custGeom>
          <a:solidFill>
            <a:srgbClr val="000000"/>
          </a:solidFill>
        </p:spPr>
        <p:txBody>
          <a:bodyPr wrap="square" lIns="0" tIns="0" rIns="0" bIns="0" rtlCol="0">
            <a:noAutofit/>
          </a:bodyPr>
          <a:lstStyle/>
          <a:p>
            <a:endParaRPr/>
          </a:p>
        </p:txBody>
      </p:sp>
      <p:sp>
        <p:nvSpPr>
          <p:cNvPr id="18" name="object 18"/>
          <p:cNvSpPr txBox="1"/>
          <p:nvPr/>
        </p:nvSpPr>
        <p:spPr>
          <a:xfrm>
            <a:off x="4237735" y="4510023"/>
            <a:ext cx="451484"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p:txBody>
      </p:sp>
      <p:sp>
        <p:nvSpPr>
          <p:cNvPr id="19" name="object 19"/>
          <p:cNvSpPr txBox="1"/>
          <p:nvPr/>
        </p:nvSpPr>
        <p:spPr>
          <a:xfrm>
            <a:off x="3807967" y="6129528"/>
            <a:ext cx="1090295"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endParaRPr sz="1800">
              <a:latin typeface="Arial"/>
              <a:cs typeface="Arial"/>
            </a:endParaRPr>
          </a:p>
        </p:txBody>
      </p:sp>
      <p:sp>
        <p:nvSpPr>
          <p:cNvPr id="20" name="object 20"/>
          <p:cNvSpPr/>
          <p:nvPr/>
        </p:nvSpPr>
        <p:spPr>
          <a:xfrm>
            <a:off x="3461003" y="4363339"/>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3461003" y="4503546"/>
            <a:ext cx="486156" cy="76200"/>
          </a:xfrm>
          <a:custGeom>
            <a:avLst/>
            <a:gdLst/>
            <a:ahLst/>
            <a:cxnLst/>
            <a:rect l="l" t="t" r="r" b="b"/>
            <a:pathLst>
              <a:path w="486156" h="76200">
                <a:moveTo>
                  <a:pt x="409956" y="38100"/>
                </a:moveTo>
                <a:lnTo>
                  <a:pt x="358140" y="76200"/>
                </a:lnTo>
                <a:lnTo>
                  <a:pt x="460552" y="45719"/>
                </a:lnTo>
                <a:lnTo>
                  <a:pt x="409956" y="45719"/>
                </a:lnTo>
                <a:lnTo>
                  <a:pt x="409956" y="38100"/>
                </a:lnTo>
                <a:close/>
              </a:path>
              <a:path w="486156" h="76200">
                <a:moveTo>
                  <a:pt x="401665" y="32003"/>
                </a:moveTo>
                <a:lnTo>
                  <a:pt x="0" y="32003"/>
                </a:lnTo>
                <a:lnTo>
                  <a:pt x="0" y="45719"/>
                </a:lnTo>
                <a:lnTo>
                  <a:pt x="399592" y="45719"/>
                </a:lnTo>
                <a:lnTo>
                  <a:pt x="409956" y="38100"/>
                </a:lnTo>
                <a:lnTo>
                  <a:pt x="401665" y="32003"/>
                </a:lnTo>
                <a:close/>
              </a:path>
              <a:path w="486156" h="76200">
                <a:moveTo>
                  <a:pt x="465673" y="32003"/>
                </a:moveTo>
                <a:lnTo>
                  <a:pt x="409956" y="32003"/>
                </a:lnTo>
                <a:lnTo>
                  <a:pt x="409956" y="45719"/>
                </a:lnTo>
                <a:lnTo>
                  <a:pt x="460552" y="45719"/>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2" name="object 22"/>
          <p:cNvSpPr/>
          <p:nvPr/>
        </p:nvSpPr>
        <p:spPr>
          <a:xfrm>
            <a:off x="3461003" y="4634610"/>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3" name="object 23"/>
          <p:cNvSpPr/>
          <p:nvPr/>
        </p:nvSpPr>
        <p:spPr>
          <a:xfrm>
            <a:off x="3461003" y="5093334"/>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4" name="object 24"/>
          <p:cNvSpPr/>
          <p:nvPr/>
        </p:nvSpPr>
        <p:spPr>
          <a:xfrm>
            <a:off x="3221735" y="4322190"/>
            <a:ext cx="4792980" cy="926591"/>
          </a:xfrm>
          <a:custGeom>
            <a:avLst/>
            <a:gdLst/>
            <a:ahLst/>
            <a:cxnLst/>
            <a:rect l="l" t="t" r="r" b="b"/>
            <a:pathLst>
              <a:path w="4792980" h="926591">
                <a:moveTo>
                  <a:pt x="41909" y="463041"/>
                </a:moveTo>
                <a:lnTo>
                  <a:pt x="27431" y="467867"/>
                </a:lnTo>
                <a:lnTo>
                  <a:pt x="16763" y="469391"/>
                </a:lnTo>
                <a:lnTo>
                  <a:pt x="15239" y="469391"/>
                </a:lnTo>
                <a:lnTo>
                  <a:pt x="24383" y="470915"/>
                </a:lnTo>
                <a:lnTo>
                  <a:pt x="33527" y="473963"/>
                </a:lnTo>
                <a:lnTo>
                  <a:pt x="41148" y="477011"/>
                </a:lnTo>
                <a:lnTo>
                  <a:pt x="50291" y="480059"/>
                </a:lnTo>
                <a:lnTo>
                  <a:pt x="57912" y="484631"/>
                </a:lnTo>
                <a:lnTo>
                  <a:pt x="64008" y="490727"/>
                </a:lnTo>
                <a:lnTo>
                  <a:pt x="71627" y="496823"/>
                </a:lnTo>
                <a:lnTo>
                  <a:pt x="76200" y="502919"/>
                </a:lnTo>
                <a:lnTo>
                  <a:pt x="82296" y="509015"/>
                </a:lnTo>
                <a:lnTo>
                  <a:pt x="86867" y="516508"/>
                </a:lnTo>
                <a:lnTo>
                  <a:pt x="89915" y="525779"/>
                </a:lnTo>
                <a:lnTo>
                  <a:pt x="94487" y="533399"/>
                </a:lnTo>
                <a:lnTo>
                  <a:pt x="97536" y="551687"/>
                </a:lnTo>
                <a:lnTo>
                  <a:pt x="97536" y="821308"/>
                </a:lnTo>
                <a:lnTo>
                  <a:pt x="99060" y="833627"/>
                </a:lnTo>
                <a:lnTo>
                  <a:pt x="100584" y="842771"/>
                </a:lnTo>
                <a:lnTo>
                  <a:pt x="102108" y="853439"/>
                </a:lnTo>
                <a:lnTo>
                  <a:pt x="115824" y="880871"/>
                </a:lnTo>
                <a:lnTo>
                  <a:pt x="121919" y="888491"/>
                </a:lnTo>
                <a:lnTo>
                  <a:pt x="135636" y="902207"/>
                </a:lnTo>
                <a:lnTo>
                  <a:pt x="144779" y="908303"/>
                </a:lnTo>
                <a:lnTo>
                  <a:pt x="152400" y="914399"/>
                </a:lnTo>
                <a:lnTo>
                  <a:pt x="163067" y="918971"/>
                </a:lnTo>
                <a:lnTo>
                  <a:pt x="181355" y="925067"/>
                </a:lnTo>
                <a:lnTo>
                  <a:pt x="192024" y="926591"/>
                </a:lnTo>
                <a:lnTo>
                  <a:pt x="202691" y="926591"/>
                </a:lnTo>
                <a:lnTo>
                  <a:pt x="202691" y="914399"/>
                </a:lnTo>
                <a:lnTo>
                  <a:pt x="175260" y="909827"/>
                </a:lnTo>
                <a:lnTo>
                  <a:pt x="166115" y="906779"/>
                </a:lnTo>
                <a:lnTo>
                  <a:pt x="158496" y="902207"/>
                </a:lnTo>
                <a:lnTo>
                  <a:pt x="150875" y="897508"/>
                </a:lnTo>
                <a:lnTo>
                  <a:pt x="143255" y="893063"/>
                </a:lnTo>
                <a:lnTo>
                  <a:pt x="131063" y="880871"/>
                </a:lnTo>
                <a:lnTo>
                  <a:pt x="117348" y="858011"/>
                </a:lnTo>
                <a:lnTo>
                  <a:pt x="114300" y="848867"/>
                </a:lnTo>
                <a:lnTo>
                  <a:pt x="111251" y="830579"/>
                </a:lnTo>
                <a:lnTo>
                  <a:pt x="111251" y="560831"/>
                </a:lnTo>
                <a:lnTo>
                  <a:pt x="109727" y="551687"/>
                </a:lnTo>
                <a:lnTo>
                  <a:pt x="92963" y="502919"/>
                </a:lnTo>
                <a:lnTo>
                  <a:pt x="65531" y="475487"/>
                </a:lnTo>
                <a:lnTo>
                  <a:pt x="47243" y="464819"/>
                </a:lnTo>
                <a:lnTo>
                  <a:pt x="41909" y="463041"/>
                </a:lnTo>
                <a:close/>
              </a:path>
              <a:path w="4792980" h="926591">
                <a:moveTo>
                  <a:pt x="6095" y="457199"/>
                </a:moveTo>
                <a:lnTo>
                  <a:pt x="1524" y="457199"/>
                </a:lnTo>
                <a:lnTo>
                  <a:pt x="0" y="460247"/>
                </a:lnTo>
                <a:lnTo>
                  <a:pt x="0" y="466343"/>
                </a:lnTo>
                <a:lnTo>
                  <a:pt x="1524" y="469391"/>
                </a:lnTo>
                <a:lnTo>
                  <a:pt x="6095" y="469391"/>
                </a:lnTo>
                <a:lnTo>
                  <a:pt x="6095" y="457199"/>
                </a:lnTo>
                <a:close/>
              </a:path>
              <a:path w="4792980" h="926591">
                <a:moveTo>
                  <a:pt x="202691" y="0"/>
                </a:moveTo>
                <a:lnTo>
                  <a:pt x="192024" y="0"/>
                </a:lnTo>
                <a:lnTo>
                  <a:pt x="181355" y="1523"/>
                </a:lnTo>
                <a:lnTo>
                  <a:pt x="143255" y="18287"/>
                </a:lnTo>
                <a:lnTo>
                  <a:pt x="115824" y="45719"/>
                </a:lnTo>
                <a:lnTo>
                  <a:pt x="99060" y="94487"/>
                </a:lnTo>
                <a:lnTo>
                  <a:pt x="97536" y="103631"/>
                </a:lnTo>
                <a:lnTo>
                  <a:pt x="97536" y="373379"/>
                </a:lnTo>
                <a:lnTo>
                  <a:pt x="94487" y="391667"/>
                </a:lnTo>
                <a:lnTo>
                  <a:pt x="71627" y="429767"/>
                </a:lnTo>
                <a:lnTo>
                  <a:pt x="33527" y="452627"/>
                </a:lnTo>
                <a:lnTo>
                  <a:pt x="6095" y="457199"/>
                </a:lnTo>
                <a:lnTo>
                  <a:pt x="6095" y="469391"/>
                </a:lnTo>
                <a:lnTo>
                  <a:pt x="16763" y="469391"/>
                </a:lnTo>
                <a:lnTo>
                  <a:pt x="27431" y="467867"/>
                </a:lnTo>
                <a:lnTo>
                  <a:pt x="41909" y="463041"/>
                </a:lnTo>
                <a:lnTo>
                  <a:pt x="38100" y="461771"/>
                </a:lnTo>
                <a:lnTo>
                  <a:pt x="27431" y="458723"/>
                </a:lnTo>
                <a:lnTo>
                  <a:pt x="16763" y="457199"/>
                </a:lnTo>
                <a:lnTo>
                  <a:pt x="56387" y="457199"/>
                </a:lnTo>
                <a:lnTo>
                  <a:pt x="86867" y="431291"/>
                </a:lnTo>
                <a:lnTo>
                  <a:pt x="106679" y="396239"/>
                </a:lnTo>
                <a:lnTo>
                  <a:pt x="108203" y="385571"/>
                </a:lnTo>
                <a:lnTo>
                  <a:pt x="109727" y="376427"/>
                </a:lnTo>
                <a:lnTo>
                  <a:pt x="111251" y="364108"/>
                </a:lnTo>
                <a:lnTo>
                  <a:pt x="111251" y="94487"/>
                </a:lnTo>
                <a:lnTo>
                  <a:pt x="114300" y="76199"/>
                </a:lnTo>
                <a:lnTo>
                  <a:pt x="117348" y="68579"/>
                </a:lnTo>
                <a:lnTo>
                  <a:pt x="121919" y="59308"/>
                </a:lnTo>
                <a:lnTo>
                  <a:pt x="126491" y="53339"/>
                </a:lnTo>
                <a:lnTo>
                  <a:pt x="132587" y="45719"/>
                </a:lnTo>
                <a:lnTo>
                  <a:pt x="137160" y="39623"/>
                </a:lnTo>
                <a:lnTo>
                  <a:pt x="144779" y="33527"/>
                </a:lnTo>
                <a:lnTo>
                  <a:pt x="150875" y="27431"/>
                </a:lnTo>
                <a:lnTo>
                  <a:pt x="158496" y="22859"/>
                </a:lnTo>
                <a:lnTo>
                  <a:pt x="167639" y="19811"/>
                </a:lnTo>
                <a:lnTo>
                  <a:pt x="175260" y="16763"/>
                </a:lnTo>
                <a:lnTo>
                  <a:pt x="184403" y="13715"/>
                </a:lnTo>
                <a:lnTo>
                  <a:pt x="193548" y="12191"/>
                </a:lnTo>
                <a:lnTo>
                  <a:pt x="202691" y="12191"/>
                </a:lnTo>
                <a:lnTo>
                  <a:pt x="202691" y="0"/>
                </a:lnTo>
                <a:close/>
              </a:path>
              <a:path w="4792980" h="926591">
                <a:moveTo>
                  <a:pt x="56387" y="457199"/>
                </a:moveTo>
                <a:lnTo>
                  <a:pt x="16763" y="457199"/>
                </a:lnTo>
                <a:lnTo>
                  <a:pt x="27431" y="458723"/>
                </a:lnTo>
                <a:lnTo>
                  <a:pt x="38100" y="461771"/>
                </a:lnTo>
                <a:lnTo>
                  <a:pt x="41909" y="463041"/>
                </a:lnTo>
                <a:lnTo>
                  <a:pt x="45719" y="461771"/>
                </a:lnTo>
                <a:lnTo>
                  <a:pt x="56387" y="457199"/>
                </a:lnTo>
                <a:close/>
              </a:path>
              <a:path w="4792980" h="926591">
                <a:moveTo>
                  <a:pt x="4749956" y="463413"/>
                </a:moveTo>
                <a:lnTo>
                  <a:pt x="4704588" y="495299"/>
                </a:lnTo>
                <a:lnTo>
                  <a:pt x="4683252" y="539495"/>
                </a:lnTo>
                <a:lnTo>
                  <a:pt x="4681728" y="550163"/>
                </a:lnTo>
                <a:lnTo>
                  <a:pt x="4681728" y="821308"/>
                </a:lnTo>
                <a:lnTo>
                  <a:pt x="4680204" y="832103"/>
                </a:lnTo>
                <a:lnTo>
                  <a:pt x="4660392" y="880871"/>
                </a:lnTo>
                <a:lnTo>
                  <a:pt x="4646675" y="893063"/>
                </a:lnTo>
                <a:lnTo>
                  <a:pt x="4640580" y="899159"/>
                </a:lnTo>
                <a:lnTo>
                  <a:pt x="4632960" y="902207"/>
                </a:lnTo>
                <a:lnTo>
                  <a:pt x="4625340" y="906779"/>
                </a:lnTo>
                <a:lnTo>
                  <a:pt x="4616195" y="909827"/>
                </a:lnTo>
                <a:lnTo>
                  <a:pt x="4588764" y="914399"/>
                </a:lnTo>
                <a:lnTo>
                  <a:pt x="4588764" y="926591"/>
                </a:lnTo>
                <a:lnTo>
                  <a:pt x="4599432" y="926591"/>
                </a:lnTo>
                <a:lnTo>
                  <a:pt x="4610099" y="925067"/>
                </a:lnTo>
                <a:lnTo>
                  <a:pt x="4648199" y="908303"/>
                </a:lnTo>
                <a:lnTo>
                  <a:pt x="4675632" y="880871"/>
                </a:lnTo>
                <a:lnTo>
                  <a:pt x="4689347" y="851915"/>
                </a:lnTo>
                <a:lnTo>
                  <a:pt x="4692395" y="842771"/>
                </a:lnTo>
                <a:lnTo>
                  <a:pt x="4693920" y="832103"/>
                </a:lnTo>
                <a:lnTo>
                  <a:pt x="4693920" y="551687"/>
                </a:lnTo>
                <a:lnTo>
                  <a:pt x="4695444" y="542543"/>
                </a:lnTo>
                <a:lnTo>
                  <a:pt x="4698492" y="534923"/>
                </a:lnTo>
                <a:lnTo>
                  <a:pt x="4701540" y="525779"/>
                </a:lnTo>
                <a:lnTo>
                  <a:pt x="4704588" y="518159"/>
                </a:lnTo>
                <a:lnTo>
                  <a:pt x="4733544" y="484631"/>
                </a:lnTo>
                <a:lnTo>
                  <a:pt x="4750308" y="477011"/>
                </a:lnTo>
                <a:lnTo>
                  <a:pt x="4757928" y="473963"/>
                </a:lnTo>
                <a:lnTo>
                  <a:pt x="4767071" y="470915"/>
                </a:lnTo>
                <a:lnTo>
                  <a:pt x="4776216" y="469391"/>
                </a:lnTo>
                <a:lnTo>
                  <a:pt x="4774692" y="469391"/>
                </a:lnTo>
                <a:lnTo>
                  <a:pt x="4764023" y="467867"/>
                </a:lnTo>
                <a:lnTo>
                  <a:pt x="4754880" y="464819"/>
                </a:lnTo>
                <a:lnTo>
                  <a:pt x="4749956" y="463413"/>
                </a:lnTo>
                <a:close/>
              </a:path>
              <a:path w="4792980" h="926591">
                <a:moveTo>
                  <a:pt x="4785360" y="457199"/>
                </a:moveTo>
                <a:lnTo>
                  <a:pt x="4776216" y="457199"/>
                </a:lnTo>
                <a:lnTo>
                  <a:pt x="4765547" y="458723"/>
                </a:lnTo>
                <a:lnTo>
                  <a:pt x="4754880" y="461771"/>
                </a:lnTo>
                <a:lnTo>
                  <a:pt x="4749956" y="463413"/>
                </a:lnTo>
                <a:lnTo>
                  <a:pt x="4754880" y="464819"/>
                </a:lnTo>
                <a:lnTo>
                  <a:pt x="4764023" y="467867"/>
                </a:lnTo>
                <a:lnTo>
                  <a:pt x="4774692" y="469391"/>
                </a:lnTo>
                <a:lnTo>
                  <a:pt x="4785360" y="469391"/>
                </a:lnTo>
                <a:lnTo>
                  <a:pt x="4785360" y="457199"/>
                </a:lnTo>
                <a:close/>
              </a:path>
              <a:path w="4792980" h="926591">
                <a:moveTo>
                  <a:pt x="4789932" y="457199"/>
                </a:moveTo>
                <a:lnTo>
                  <a:pt x="4785360" y="457199"/>
                </a:lnTo>
                <a:lnTo>
                  <a:pt x="4785360" y="469391"/>
                </a:lnTo>
                <a:lnTo>
                  <a:pt x="4789932" y="469391"/>
                </a:lnTo>
                <a:lnTo>
                  <a:pt x="4792980" y="466343"/>
                </a:lnTo>
                <a:lnTo>
                  <a:pt x="4792980" y="460247"/>
                </a:lnTo>
                <a:lnTo>
                  <a:pt x="4789932" y="457199"/>
                </a:lnTo>
                <a:close/>
              </a:path>
              <a:path w="4792980" h="926591">
                <a:moveTo>
                  <a:pt x="4599432" y="0"/>
                </a:moveTo>
                <a:lnTo>
                  <a:pt x="4588764" y="0"/>
                </a:lnTo>
                <a:lnTo>
                  <a:pt x="4588764" y="12191"/>
                </a:lnTo>
                <a:lnTo>
                  <a:pt x="4599432" y="12191"/>
                </a:lnTo>
                <a:lnTo>
                  <a:pt x="4608575" y="13715"/>
                </a:lnTo>
                <a:lnTo>
                  <a:pt x="4616195" y="16763"/>
                </a:lnTo>
                <a:lnTo>
                  <a:pt x="4625340" y="19811"/>
                </a:lnTo>
                <a:lnTo>
                  <a:pt x="4632960" y="22859"/>
                </a:lnTo>
                <a:lnTo>
                  <a:pt x="4674108" y="68579"/>
                </a:lnTo>
                <a:lnTo>
                  <a:pt x="4681728" y="105155"/>
                </a:lnTo>
                <a:lnTo>
                  <a:pt x="4681728" y="374903"/>
                </a:lnTo>
                <a:lnTo>
                  <a:pt x="4683252" y="385571"/>
                </a:lnTo>
                <a:lnTo>
                  <a:pt x="4686299" y="394715"/>
                </a:lnTo>
                <a:lnTo>
                  <a:pt x="4689347" y="405383"/>
                </a:lnTo>
                <a:lnTo>
                  <a:pt x="4698492" y="423671"/>
                </a:lnTo>
                <a:lnTo>
                  <a:pt x="4704588" y="431291"/>
                </a:lnTo>
                <a:lnTo>
                  <a:pt x="4718304" y="445007"/>
                </a:lnTo>
                <a:lnTo>
                  <a:pt x="4727447" y="451103"/>
                </a:lnTo>
                <a:lnTo>
                  <a:pt x="4735068" y="457199"/>
                </a:lnTo>
                <a:lnTo>
                  <a:pt x="4744212" y="461771"/>
                </a:lnTo>
                <a:lnTo>
                  <a:pt x="4749956" y="463413"/>
                </a:lnTo>
                <a:lnTo>
                  <a:pt x="4754880" y="461771"/>
                </a:lnTo>
                <a:lnTo>
                  <a:pt x="4765547" y="458723"/>
                </a:lnTo>
                <a:lnTo>
                  <a:pt x="4776216" y="457199"/>
                </a:lnTo>
                <a:lnTo>
                  <a:pt x="4786884" y="457199"/>
                </a:lnTo>
                <a:lnTo>
                  <a:pt x="4776216" y="455675"/>
                </a:lnTo>
                <a:lnTo>
                  <a:pt x="4767071" y="454151"/>
                </a:lnTo>
                <a:lnTo>
                  <a:pt x="4759452" y="452627"/>
                </a:lnTo>
                <a:lnTo>
                  <a:pt x="4750308" y="449579"/>
                </a:lnTo>
                <a:lnTo>
                  <a:pt x="4742688" y="445007"/>
                </a:lnTo>
                <a:lnTo>
                  <a:pt x="4735068" y="441959"/>
                </a:lnTo>
                <a:lnTo>
                  <a:pt x="4704588" y="408431"/>
                </a:lnTo>
                <a:lnTo>
                  <a:pt x="4698492" y="391667"/>
                </a:lnTo>
                <a:lnTo>
                  <a:pt x="4695444" y="384047"/>
                </a:lnTo>
                <a:lnTo>
                  <a:pt x="4693920" y="374903"/>
                </a:lnTo>
                <a:lnTo>
                  <a:pt x="4693920" y="92963"/>
                </a:lnTo>
                <a:lnTo>
                  <a:pt x="4692395" y="82295"/>
                </a:lnTo>
                <a:lnTo>
                  <a:pt x="4689347" y="73151"/>
                </a:lnTo>
                <a:lnTo>
                  <a:pt x="4684775" y="64007"/>
                </a:lnTo>
                <a:lnTo>
                  <a:pt x="4681728" y="53339"/>
                </a:lnTo>
                <a:lnTo>
                  <a:pt x="4655820" y="22859"/>
                </a:lnTo>
                <a:lnTo>
                  <a:pt x="4619244" y="4571"/>
                </a:lnTo>
                <a:lnTo>
                  <a:pt x="4610099" y="1523"/>
                </a:lnTo>
                <a:lnTo>
                  <a:pt x="4599432" y="0"/>
                </a:lnTo>
                <a:close/>
              </a:path>
            </a:pathLst>
          </a:custGeom>
          <a:solidFill>
            <a:srgbClr val="000000"/>
          </a:solidFill>
        </p:spPr>
        <p:txBody>
          <a:bodyPr wrap="square" lIns="0" tIns="0" rIns="0" bIns="0" rtlCol="0">
            <a:noAutofit/>
          </a:bodyPr>
          <a:lstStyle/>
          <a:p>
            <a:endParaRPr/>
          </a:p>
        </p:txBody>
      </p:sp>
      <p:sp>
        <p:nvSpPr>
          <p:cNvPr id="25" name="object 25"/>
          <p:cNvSpPr/>
          <p:nvPr/>
        </p:nvSpPr>
        <p:spPr>
          <a:xfrm>
            <a:off x="7542276" y="3497707"/>
            <a:ext cx="1013459" cy="1796795"/>
          </a:xfrm>
          <a:custGeom>
            <a:avLst/>
            <a:gdLst/>
            <a:ahLst/>
            <a:cxnLst/>
            <a:rect l="l" t="t" r="r" b="b"/>
            <a:pathLst>
              <a:path w="1013459" h="1796796">
                <a:moveTo>
                  <a:pt x="0" y="0"/>
                </a:moveTo>
                <a:lnTo>
                  <a:pt x="1013459" y="0"/>
                </a:lnTo>
                <a:lnTo>
                  <a:pt x="1013459" y="1796795"/>
                </a:lnTo>
                <a:lnTo>
                  <a:pt x="0" y="1796795"/>
                </a:lnTo>
                <a:lnTo>
                  <a:pt x="0" y="0"/>
                </a:lnTo>
                <a:close/>
              </a:path>
            </a:pathLst>
          </a:custGeom>
          <a:solidFill>
            <a:srgbClr val="FFFFFF"/>
          </a:solidFill>
        </p:spPr>
        <p:txBody>
          <a:bodyPr wrap="square" lIns="0" tIns="0" rIns="0" bIns="0" rtlCol="0">
            <a:noAutofit/>
          </a:bodyPr>
          <a:lstStyle/>
          <a:p>
            <a:endParaRPr/>
          </a:p>
        </p:txBody>
      </p:sp>
      <p:sp>
        <p:nvSpPr>
          <p:cNvPr id="26" name="object 26"/>
          <p:cNvSpPr txBox="1"/>
          <p:nvPr/>
        </p:nvSpPr>
        <p:spPr>
          <a:xfrm>
            <a:off x="1787144" y="4545076"/>
            <a:ext cx="1278255" cy="438150"/>
          </a:xfrm>
          <a:prstGeom prst="rect">
            <a:avLst/>
          </a:prstGeom>
        </p:spPr>
        <p:txBody>
          <a:bodyPr vert="horz" wrap="square" lIns="0" tIns="0" rIns="0" bIns="0" rtlCol="0">
            <a:noAutofit/>
          </a:bodyPr>
          <a:lstStyle/>
          <a:p>
            <a:pPr marL="74930" marR="12700" indent="-62865">
              <a:lnSpc>
                <a:spcPct val="100000"/>
              </a:lnSpc>
            </a:pPr>
            <a:r>
              <a:rPr sz="1400" dirty="0">
                <a:latin typeface="Arial"/>
                <a:cs typeface="Arial"/>
              </a:rPr>
              <a:t>1-240</a:t>
            </a:r>
            <a:r>
              <a:rPr sz="1400" spc="-45" dirty="0">
                <a:latin typeface="Arial"/>
                <a:cs typeface="Arial"/>
              </a:rPr>
              <a:t> </a:t>
            </a:r>
            <a:r>
              <a:rPr sz="1400" spc="5" dirty="0">
                <a:latin typeface="Arial"/>
                <a:cs typeface="Arial"/>
              </a:rPr>
              <a:t>I</a:t>
            </a:r>
            <a:r>
              <a:rPr sz="1400" spc="0" dirty="0">
                <a:latin typeface="Arial"/>
                <a:cs typeface="Arial"/>
              </a:rPr>
              <a:t>n</a:t>
            </a:r>
            <a:r>
              <a:rPr sz="1400" spc="5" dirty="0">
                <a:latin typeface="Arial"/>
                <a:cs typeface="Arial"/>
              </a:rPr>
              <a:t>t</a:t>
            </a:r>
            <a:r>
              <a:rPr sz="1400" spc="0" dirty="0">
                <a:latin typeface="Arial"/>
                <a:cs typeface="Arial"/>
              </a:rPr>
              <a:t>errup</a:t>
            </a:r>
            <a:r>
              <a:rPr sz="1400" spc="-10" dirty="0">
                <a:latin typeface="Arial"/>
                <a:cs typeface="Arial"/>
              </a:rPr>
              <a:t>t</a:t>
            </a:r>
            <a:r>
              <a:rPr sz="1400" spc="0" dirty="0">
                <a:latin typeface="Arial"/>
                <a:cs typeface="Arial"/>
              </a:rPr>
              <a:t>s </a:t>
            </a:r>
            <a:r>
              <a:rPr sz="1400" spc="5" dirty="0">
                <a:latin typeface="Arial"/>
                <a:cs typeface="Arial"/>
              </a:rPr>
              <a:t>I</a:t>
            </a:r>
            <a:r>
              <a:rPr sz="1400" spc="-10" dirty="0">
                <a:latin typeface="Arial"/>
                <a:cs typeface="Arial"/>
              </a:rPr>
              <a:t>NT</a:t>
            </a:r>
            <a:r>
              <a:rPr sz="1400" spc="5" dirty="0">
                <a:latin typeface="Arial"/>
                <a:cs typeface="Arial"/>
              </a:rPr>
              <a:t>I</a:t>
            </a:r>
            <a:r>
              <a:rPr sz="1400" spc="0" dirty="0">
                <a:latin typeface="Arial"/>
                <a:cs typeface="Arial"/>
              </a:rPr>
              <a:t>S</a:t>
            </a:r>
            <a:r>
              <a:rPr sz="1400" spc="-10" dirty="0">
                <a:latin typeface="Arial"/>
                <a:cs typeface="Arial"/>
              </a:rPr>
              <a:t>R</a:t>
            </a:r>
            <a:r>
              <a:rPr sz="1400" spc="5" dirty="0">
                <a:latin typeface="Arial"/>
                <a:cs typeface="Arial"/>
              </a:rPr>
              <a:t>[</a:t>
            </a:r>
            <a:r>
              <a:rPr sz="1400" spc="0" dirty="0">
                <a:latin typeface="Arial"/>
                <a:cs typeface="Arial"/>
              </a:rPr>
              <a:t>23</a:t>
            </a:r>
            <a:r>
              <a:rPr sz="1400" spc="-5" dirty="0">
                <a:latin typeface="Arial"/>
                <a:cs typeface="Arial"/>
              </a:rPr>
              <a:t>9</a:t>
            </a:r>
            <a:r>
              <a:rPr sz="1400" spc="5" dirty="0">
                <a:latin typeface="Arial"/>
                <a:cs typeface="Arial"/>
              </a:rPr>
              <a:t>:</a:t>
            </a:r>
            <a:r>
              <a:rPr sz="1400" spc="-15" dirty="0">
                <a:latin typeface="Arial"/>
                <a:cs typeface="Arial"/>
              </a:rPr>
              <a:t>0</a:t>
            </a:r>
            <a:r>
              <a:rPr sz="1400" spc="0" dirty="0">
                <a:latin typeface="Arial"/>
                <a:cs typeface="Arial"/>
              </a:rPr>
              <a:t>]</a:t>
            </a:r>
            <a:endParaRPr sz="1400">
              <a:latin typeface="Arial"/>
              <a:cs typeface="Arial"/>
            </a:endParaRPr>
          </a:p>
        </p:txBody>
      </p:sp>
      <p:sp>
        <p:nvSpPr>
          <p:cNvPr id="27" name="object 27"/>
          <p:cNvSpPr txBox="1"/>
          <p:nvPr/>
        </p:nvSpPr>
        <p:spPr>
          <a:xfrm>
            <a:off x="3505454" y="4766564"/>
            <a:ext cx="278130" cy="254000"/>
          </a:xfrm>
          <a:prstGeom prst="rect">
            <a:avLst/>
          </a:prstGeom>
        </p:spPr>
        <p:txBody>
          <a:bodyPr vert="vert270" wrap="square" lIns="0" tIns="0" rIns="0" bIns="0" rtlCol="0">
            <a:noAutofit/>
          </a:bodyPr>
          <a:lstStyle/>
          <a:p>
            <a:pPr marL="12700">
              <a:lnSpc>
                <a:spcPct val="100000"/>
              </a:lnSpc>
            </a:pPr>
            <a:r>
              <a:rPr sz="1750" dirty="0">
                <a:latin typeface="Arial"/>
                <a:cs typeface="Arial"/>
              </a:rPr>
              <a:t>…</a:t>
            </a:r>
            <a:endParaRPr sz="1750">
              <a:latin typeface="Arial"/>
              <a:cs typeface="Arial"/>
            </a:endParaRPr>
          </a:p>
        </p:txBody>
      </p:sp>
      <p:sp>
        <p:nvSpPr>
          <p:cNvPr id="30" name="Slide Number Placeholder 2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157</a:t>
            </a:fld>
            <a:endParaRPr lang="en-US" sz="900">
              <a:latin typeface="Arial"/>
              <a:cs typeface="Arial"/>
            </a:endParaRPr>
          </a:p>
        </p:txBody>
      </p:sp>
    </p:spTree>
    <p:extLst>
      <p:ext uri="{BB962C8B-B14F-4D97-AF65-F5344CB8AC3E}">
        <p14:creationId xmlns:p14="http://schemas.microsoft.com/office/powerpoint/2010/main" val="170317574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Feature Description of NVIC</a:t>
            </a:r>
          </a:p>
        </p:txBody>
      </p:sp>
      <p:pic>
        <p:nvPicPr>
          <p:cNvPr id="4" name="Picture 3"/>
          <p:cNvPicPr>
            <a:picLocks noChangeAspect="1"/>
          </p:cNvPicPr>
          <p:nvPr/>
        </p:nvPicPr>
        <p:blipFill rotWithShape="1">
          <a:blip r:embed="rId2"/>
          <a:srcRect t="11578"/>
          <a:stretch/>
        </p:blipFill>
        <p:spPr>
          <a:xfrm>
            <a:off x="1155700" y="1263650"/>
            <a:ext cx="8181975" cy="491013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158</a:t>
            </a:fld>
            <a:endParaRPr lang="en-US" sz="900">
              <a:latin typeface="Arial"/>
              <a:cs typeface="Arial"/>
            </a:endParaRPr>
          </a:p>
        </p:txBody>
      </p:sp>
    </p:spTree>
    <p:extLst>
      <p:ext uri="{BB962C8B-B14F-4D97-AF65-F5344CB8AC3E}">
        <p14:creationId xmlns:p14="http://schemas.microsoft.com/office/powerpoint/2010/main" val="167175328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Working of NVIC</a:t>
            </a:r>
          </a:p>
        </p:txBody>
      </p:sp>
      <p:pic>
        <p:nvPicPr>
          <p:cNvPr id="4" name="Picture 3"/>
          <p:cNvPicPr>
            <a:picLocks noChangeAspect="1"/>
          </p:cNvPicPr>
          <p:nvPr/>
        </p:nvPicPr>
        <p:blipFill>
          <a:blip r:embed="rId2"/>
          <a:stretch>
            <a:fillRect/>
          </a:stretch>
        </p:blipFill>
        <p:spPr>
          <a:xfrm>
            <a:off x="1312862" y="1192212"/>
            <a:ext cx="8067675" cy="51720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159</a:t>
            </a:fld>
            <a:endParaRPr lang="en-US" sz="900">
              <a:latin typeface="Arial"/>
              <a:cs typeface="Arial"/>
            </a:endParaRPr>
          </a:p>
        </p:txBody>
      </p:sp>
    </p:spTree>
    <p:extLst>
      <p:ext uri="{BB962C8B-B14F-4D97-AF65-F5344CB8AC3E}">
        <p14:creationId xmlns:p14="http://schemas.microsoft.com/office/powerpoint/2010/main" val="1639648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6" y="1263650"/>
            <a:ext cx="7629525"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160</a:t>
            </a:fld>
            <a:endParaRPr lang="en-US" sz="900">
              <a:latin typeface="Arial"/>
              <a:cs typeface="Arial"/>
            </a:endParaRPr>
          </a:p>
        </p:txBody>
      </p:sp>
    </p:spTree>
    <p:extLst>
      <p:ext uri="{BB962C8B-B14F-4D97-AF65-F5344CB8AC3E}">
        <p14:creationId xmlns:p14="http://schemas.microsoft.com/office/powerpoint/2010/main" val="46385928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2" y="1306512"/>
            <a:ext cx="7610475"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161</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Tail Chaining</a:t>
            </a:r>
          </a:p>
        </p:txBody>
      </p:sp>
      <p:pic>
        <p:nvPicPr>
          <p:cNvPr id="4" name="Picture 3"/>
          <p:cNvPicPr>
            <a:picLocks noChangeAspect="1"/>
          </p:cNvPicPr>
          <p:nvPr/>
        </p:nvPicPr>
        <p:blipFill rotWithShape="1">
          <a:blip r:embed="rId2"/>
          <a:srcRect t="14445"/>
          <a:stretch/>
        </p:blipFill>
        <p:spPr>
          <a:xfrm>
            <a:off x="1460500" y="1263650"/>
            <a:ext cx="7419975" cy="4767262"/>
          </a:xfrm>
          <a:prstGeom prst="rect">
            <a:avLst/>
          </a:prstGeom>
        </p:spPr>
      </p:pic>
      <p:sp>
        <p:nvSpPr>
          <p:cNvPr id="5" name="Slide Number Placeholder 4"/>
          <p:cNvSpPr>
            <a:spLocks noGrp="1"/>
          </p:cNvSpPr>
          <p:nvPr>
            <p:ph type="sldNum" sz="quarter" idx="7"/>
          </p:nvPr>
        </p:nvSpPr>
        <p:spPr>
          <a:xfrm>
            <a:off x="1212088" y="7014971"/>
            <a:ext cx="2484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162</a:t>
            </a:fld>
            <a:endParaRPr lang="en-US" sz="900">
              <a:latin typeface="Arial"/>
              <a:cs typeface="Arial"/>
            </a:endParaRPr>
          </a:p>
        </p:txBody>
      </p:sp>
    </p:spTree>
    <p:extLst>
      <p:ext uri="{BB962C8B-B14F-4D97-AF65-F5344CB8AC3E}">
        <p14:creationId xmlns:p14="http://schemas.microsoft.com/office/powerpoint/2010/main" val="10832299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Pop Preemption</a:t>
            </a:r>
          </a:p>
        </p:txBody>
      </p:sp>
      <p:pic>
        <p:nvPicPr>
          <p:cNvPr id="5" name="Picture 4"/>
          <p:cNvPicPr>
            <a:picLocks noChangeAspect="1"/>
          </p:cNvPicPr>
          <p:nvPr/>
        </p:nvPicPr>
        <p:blipFill rotWithShape="1">
          <a:blip r:embed="rId2"/>
          <a:srcRect t="18429"/>
          <a:stretch/>
        </p:blipFill>
        <p:spPr>
          <a:xfrm>
            <a:off x="1384300" y="1339850"/>
            <a:ext cx="7735995" cy="3937594"/>
          </a:xfrm>
          <a:prstGeom prst="rect">
            <a:avLst/>
          </a:prstGeom>
        </p:spPr>
      </p:pic>
      <p:sp>
        <p:nvSpPr>
          <p:cNvPr id="4" name="Slide Number Placeholder 3"/>
          <p:cNvSpPr>
            <a:spLocks noGrp="1"/>
          </p:cNvSpPr>
          <p:nvPr>
            <p:ph type="sldNum" sz="quarter" idx="7"/>
          </p:nvPr>
        </p:nvSpPr>
        <p:spPr>
          <a:xfrm>
            <a:off x="1212088" y="7014971"/>
            <a:ext cx="248411"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163</a:t>
            </a:fld>
            <a:endParaRPr lang="en-US" sz="900" dirty="0">
              <a:latin typeface="Arial"/>
              <a:cs typeface="Arial"/>
            </a:endParaRPr>
          </a:p>
        </p:txBody>
      </p:sp>
    </p:spTree>
    <p:extLst>
      <p:ext uri="{BB962C8B-B14F-4D97-AF65-F5344CB8AC3E}">
        <p14:creationId xmlns:p14="http://schemas.microsoft.com/office/powerpoint/2010/main" val="22908296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Late Arrival</a:t>
            </a:r>
          </a:p>
        </p:txBody>
      </p:sp>
      <p:pic>
        <p:nvPicPr>
          <p:cNvPr id="4" name="Picture 3"/>
          <p:cNvPicPr>
            <a:picLocks noChangeAspect="1"/>
          </p:cNvPicPr>
          <p:nvPr/>
        </p:nvPicPr>
        <p:blipFill rotWithShape="1">
          <a:blip r:embed="rId2"/>
          <a:srcRect t="13437"/>
          <a:stretch/>
        </p:blipFill>
        <p:spPr>
          <a:xfrm>
            <a:off x="1308100" y="1263650"/>
            <a:ext cx="7896225" cy="45100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164</a:t>
            </a:fld>
            <a:endParaRPr lang="en-US" sz="900">
              <a:latin typeface="Arial"/>
              <a:cs typeface="Arial"/>
            </a:endParaRPr>
          </a:p>
        </p:txBody>
      </p:sp>
    </p:spTree>
    <p:extLst>
      <p:ext uri="{BB962C8B-B14F-4D97-AF65-F5344CB8AC3E}">
        <p14:creationId xmlns:p14="http://schemas.microsoft.com/office/powerpoint/2010/main" val="280808166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5" y="124917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59"/>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5" y="370281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7" y="3746500"/>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highlight>
                  <a:srgbClr val="FFFF00"/>
                </a:highlight>
                <a:latin typeface="Arial"/>
                <a:cs typeface="Arial"/>
              </a:rPr>
              <a:t>c</a:t>
            </a:r>
            <a:r>
              <a:rPr sz="2000" spc="0" dirty="0">
                <a:highlight>
                  <a:srgbClr val="FFFF00"/>
                </a:highlight>
                <a:latin typeface="Arial"/>
                <a:cs typeface="Arial"/>
              </a:rPr>
              <a:t>lo</a:t>
            </a:r>
            <a:r>
              <a:rPr sz="2000" spc="5" dirty="0">
                <a:highlight>
                  <a:srgbClr val="FFFF00"/>
                </a:highlight>
                <a:latin typeface="Arial"/>
                <a:cs typeface="Arial"/>
              </a:rPr>
              <a:t>c</a:t>
            </a:r>
            <a:r>
              <a:rPr sz="2000" spc="0" dirty="0">
                <a:highlight>
                  <a:srgbClr val="FFFF00"/>
                </a:highlight>
                <a:latin typeface="Arial"/>
                <a:cs typeface="Arial"/>
              </a:rPr>
              <a:t>k</a:t>
            </a:r>
            <a:r>
              <a:rPr sz="2000" spc="-25" dirty="0">
                <a:highlight>
                  <a:srgbClr val="FFFF00"/>
                </a:highlight>
                <a:latin typeface="Arial"/>
                <a:cs typeface="Arial"/>
              </a:rPr>
              <a:t> </a:t>
            </a:r>
            <a:r>
              <a:rPr sz="2000" spc="0" dirty="0">
                <a:highlight>
                  <a:srgbClr val="FFFF00"/>
                </a:highlight>
                <a:latin typeface="Arial"/>
                <a:cs typeface="Arial"/>
              </a:rPr>
              <a:t>ga</a:t>
            </a:r>
            <a:r>
              <a:rPr sz="2000" spc="-5" dirty="0">
                <a:highlight>
                  <a:srgbClr val="FFFF00"/>
                </a:highlight>
                <a:latin typeface="Arial"/>
                <a:cs typeface="Arial"/>
              </a:rPr>
              <a:t>t</a:t>
            </a:r>
            <a:r>
              <a:rPr sz="2000" spc="0" dirty="0">
                <a:highlight>
                  <a:srgbClr val="FFFF00"/>
                </a:highlight>
                <a:latin typeface="Arial"/>
                <a:cs typeface="Arial"/>
              </a:rPr>
              <a:t>ed</a:t>
            </a:r>
            <a:r>
              <a:rPr sz="2000" spc="-25" dirty="0">
                <a:highlight>
                  <a:srgbClr val="FFFF00"/>
                </a:highlight>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dirty="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dirty="0">
              <a:latin typeface="Arial"/>
              <a:cs typeface="Arial"/>
            </a:endParaRPr>
          </a:p>
        </p:txBody>
      </p:sp>
      <p:sp>
        <p:nvSpPr>
          <p:cNvPr id="6" name="object 6"/>
          <p:cNvSpPr txBox="1"/>
          <p:nvPr/>
        </p:nvSpPr>
        <p:spPr>
          <a:xfrm>
            <a:off x="1052575" y="4999735"/>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7" y="5043423"/>
            <a:ext cx="7442200"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highlight>
                  <a:srgbClr val="FFFF00"/>
                </a:highlight>
                <a:latin typeface="Arial"/>
                <a:cs typeface="Arial"/>
              </a:rPr>
              <a:t>all</a:t>
            </a:r>
            <a:r>
              <a:rPr sz="1800" spc="5" dirty="0">
                <a:highlight>
                  <a:srgbClr val="FFFF00"/>
                </a:highlight>
                <a:latin typeface="Arial"/>
                <a:cs typeface="Arial"/>
              </a:rPr>
              <a:t>o</a:t>
            </a:r>
            <a:r>
              <a:rPr sz="1800" spc="-40" dirty="0">
                <a:highlight>
                  <a:srgbClr val="FFFF00"/>
                </a:highlight>
                <a:latin typeface="Arial"/>
                <a:cs typeface="Arial"/>
              </a:rPr>
              <a:t>w</a:t>
            </a:r>
            <a:r>
              <a:rPr sz="1800" spc="0" dirty="0">
                <a:highlight>
                  <a:srgbClr val="FFFF00"/>
                </a:highlight>
                <a:latin typeface="Arial"/>
                <a:cs typeface="Arial"/>
              </a:rPr>
              <a:t>s</a:t>
            </a:r>
            <a:r>
              <a:rPr sz="1800" spc="50" dirty="0">
                <a:highlight>
                  <a:srgbClr val="FFFF00"/>
                </a:highlight>
                <a:latin typeface="Arial"/>
                <a:cs typeface="Arial"/>
              </a:rPr>
              <a:t> </a:t>
            </a:r>
            <a:r>
              <a:rPr sz="1800" spc="-5" dirty="0">
                <a:highlight>
                  <a:srgbClr val="FFFF00"/>
                </a:highlight>
                <a:latin typeface="Arial"/>
                <a:cs typeface="Arial"/>
              </a:rPr>
              <a:t>Co</a:t>
            </a:r>
            <a:r>
              <a:rPr sz="1800" spc="0" dirty="0">
                <a:highlight>
                  <a:srgbClr val="FFFF00"/>
                </a:highlight>
                <a:latin typeface="Arial"/>
                <a:cs typeface="Arial"/>
              </a:rPr>
              <a:t>rt</a:t>
            </a:r>
            <a:r>
              <a:rPr sz="1800" spc="-5" dirty="0">
                <a:highlight>
                  <a:srgbClr val="FFFF00"/>
                </a:highlight>
                <a:latin typeface="Arial"/>
                <a:cs typeface="Arial"/>
              </a:rPr>
              <a:t>e</a:t>
            </a:r>
            <a:r>
              <a:rPr sz="1800" spc="-15" dirty="0">
                <a:highlight>
                  <a:srgbClr val="FFFF00"/>
                </a:highlight>
                <a:latin typeface="Arial"/>
                <a:cs typeface="Arial"/>
              </a:rPr>
              <a:t>x</a:t>
            </a:r>
            <a:r>
              <a:rPr sz="1800" spc="0" dirty="0">
                <a:highlight>
                  <a:srgbClr val="FFFF00"/>
                </a:highlight>
                <a:latin typeface="Arial"/>
                <a:cs typeface="Arial"/>
              </a:rPr>
              <a:t>-M3</a:t>
            </a:r>
            <a:r>
              <a:rPr sz="1800" spc="10" dirty="0">
                <a:highlight>
                  <a:srgbClr val="FFFF00"/>
                </a:highlight>
                <a:latin typeface="Arial"/>
                <a:cs typeface="Arial"/>
              </a:rPr>
              <a:t> </a:t>
            </a:r>
            <a:r>
              <a:rPr sz="1800" spc="0" dirty="0">
                <a:highlight>
                  <a:srgbClr val="FFFF00"/>
                </a:highlight>
                <a:latin typeface="Arial"/>
                <a:cs typeface="Arial"/>
              </a:rPr>
              <a:t>to</a:t>
            </a:r>
            <a:r>
              <a:rPr sz="1800" spc="-5" dirty="0">
                <a:highlight>
                  <a:srgbClr val="FFFF00"/>
                </a:highlight>
                <a:latin typeface="Arial"/>
                <a:cs typeface="Arial"/>
              </a:rPr>
              <a:t> b</a:t>
            </a:r>
            <a:r>
              <a:rPr sz="1800" spc="0" dirty="0">
                <a:highlight>
                  <a:srgbClr val="FFFF00"/>
                </a:highlight>
                <a:latin typeface="Arial"/>
                <a:cs typeface="Arial"/>
              </a:rPr>
              <a:t>e</a:t>
            </a:r>
            <a:r>
              <a:rPr sz="1800" spc="-5" dirty="0">
                <a:highlight>
                  <a:srgbClr val="FFFF00"/>
                </a:highlight>
                <a:latin typeface="Arial"/>
                <a:cs typeface="Arial"/>
              </a:rPr>
              <a:t> </a:t>
            </a:r>
            <a:r>
              <a:rPr sz="1800" spc="0" dirty="0">
                <a:highlight>
                  <a:srgbClr val="FFFF00"/>
                </a:highlight>
                <a:latin typeface="Arial"/>
                <a:cs typeface="Arial"/>
              </a:rPr>
              <a:t>f</a:t>
            </a:r>
            <a:r>
              <a:rPr sz="1800" spc="-5" dirty="0">
                <a:highlight>
                  <a:srgbClr val="FFFF00"/>
                </a:highlight>
                <a:latin typeface="Arial"/>
                <a:cs typeface="Arial"/>
              </a:rPr>
              <a:t>ull</a:t>
            </a:r>
            <a:r>
              <a:rPr sz="1800" spc="0" dirty="0">
                <a:highlight>
                  <a:srgbClr val="FFFF00"/>
                </a:highlight>
                <a:latin typeface="Arial"/>
                <a:cs typeface="Arial"/>
              </a:rPr>
              <a:t>y</a:t>
            </a:r>
            <a:r>
              <a:rPr sz="1800" spc="15" dirty="0">
                <a:highlight>
                  <a:srgbClr val="FFFF00"/>
                </a:highlight>
                <a:latin typeface="Arial"/>
                <a:cs typeface="Arial"/>
              </a:rPr>
              <a:t> </a:t>
            </a:r>
            <a:r>
              <a:rPr sz="1800" spc="-5" dirty="0">
                <a:highlight>
                  <a:srgbClr val="FFFF00"/>
                </a:highlight>
                <a:latin typeface="Arial"/>
                <a:cs typeface="Arial"/>
              </a:rPr>
              <a:t>po</a:t>
            </a:r>
            <a:r>
              <a:rPr sz="1800" spc="-40" dirty="0">
                <a:highlight>
                  <a:srgbClr val="FFFF00"/>
                </a:highlight>
                <a:latin typeface="Arial"/>
                <a:cs typeface="Arial"/>
              </a:rPr>
              <a:t>w</a:t>
            </a:r>
            <a:r>
              <a:rPr sz="1800" spc="-5" dirty="0">
                <a:highlight>
                  <a:srgbClr val="FFFF00"/>
                </a:highlight>
                <a:latin typeface="Arial"/>
                <a:cs typeface="Arial"/>
              </a:rPr>
              <a:t>e</a:t>
            </a:r>
            <a:r>
              <a:rPr sz="1800" spc="0" dirty="0">
                <a:highlight>
                  <a:srgbClr val="FFFF00"/>
                </a:highlight>
                <a:latin typeface="Arial"/>
                <a:cs typeface="Arial"/>
              </a:rPr>
              <a:t>r</a:t>
            </a:r>
            <a:r>
              <a:rPr sz="1800" spc="5" dirty="0">
                <a:highlight>
                  <a:srgbClr val="FFFF00"/>
                </a:highlight>
                <a:latin typeface="Arial"/>
                <a:cs typeface="Arial"/>
              </a:rPr>
              <a:t>e</a:t>
            </a:r>
            <a:r>
              <a:rPr sz="1800" spc="0" dirty="0">
                <a:highlight>
                  <a:srgbClr val="FFFF00"/>
                </a:highlight>
                <a:latin typeface="Arial"/>
                <a:cs typeface="Arial"/>
              </a:rPr>
              <a:t>d</a:t>
            </a:r>
            <a:r>
              <a:rPr sz="1800" spc="30" dirty="0">
                <a:highlight>
                  <a:srgbClr val="FFFF00"/>
                </a:highlight>
                <a:latin typeface="Arial"/>
                <a:cs typeface="Arial"/>
              </a:rPr>
              <a:t> </a:t>
            </a:r>
            <a:r>
              <a:rPr sz="1800" spc="-5" dirty="0">
                <a:highlight>
                  <a:srgbClr val="FFFF00"/>
                </a:highlight>
                <a:latin typeface="Arial"/>
                <a:cs typeface="Arial"/>
              </a:rPr>
              <a:t>do</a:t>
            </a:r>
            <a:r>
              <a:rPr sz="1800" spc="-30" dirty="0">
                <a:highlight>
                  <a:srgbClr val="FFFF00"/>
                </a:highlight>
                <a:latin typeface="Arial"/>
                <a:cs typeface="Arial"/>
              </a:rPr>
              <a:t>w</a:t>
            </a:r>
            <a:r>
              <a:rPr sz="1800" spc="0" dirty="0">
                <a:highlight>
                  <a:srgbClr val="FFFF00"/>
                </a:highlight>
                <a:latin typeface="Arial"/>
                <a:cs typeface="Arial"/>
              </a:rPr>
              <a:t>n</a:t>
            </a:r>
            <a:endParaRPr sz="1800" dirty="0">
              <a:highlight>
                <a:srgbClr val="FFFF00"/>
              </a:highlight>
              <a:latin typeface="Arial"/>
              <a:cs typeface="Arial"/>
            </a:endParaRPr>
          </a:p>
          <a:p>
            <a:pPr marL="361315" indent="-250190">
              <a:lnSpc>
                <a:spcPts val="2485"/>
              </a:lnSpc>
              <a:buClr>
                <a:srgbClr val="118CAA"/>
              </a:buClr>
              <a:buSzPct val="125000"/>
              <a:buFont typeface="Arial"/>
              <a:buChar char=""/>
              <a:tabLst>
                <a:tab pos="361315" algn="l"/>
              </a:tabLst>
            </a:pPr>
            <a:r>
              <a:rPr sz="1800" spc="0" dirty="0">
                <a:solidFill>
                  <a:srgbClr val="FF0000"/>
                </a:solidFill>
                <a:latin typeface="Arial"/>
                <a:cs typeface="Arial"/>
              </a:rPr>
              <a:t>Eff</a:t>
            </a:r>
            <a:r>
              <a:rPr sz="1800" spc="-5" dirty="0">
                <a:solidFill>
                  <a:srgbClr val="FF0000"/>
                </a:solidFill>
                <a:latin typeface="Arial"/>
                <a:cs typeface="Arial"/>
              </a:rPr>
              <a:t>e</a:t>
            </a:r>
            <a:r>
              <a:rPr sz="1800" spc="0" dirty="0">
                <a:solidFill>
                  <a:srgbClr val="FF0000"/>
                </a:solidFill>
                <a:latin typeface="Arial"/>
                <a:cs typeface="Arial"/>
              </a:rPr>
              <a:t>ct</a:t>
            </a:r>
            <a:r>
              <a:rPr sz="1800" spc="-5" dirty="0">
                <a:solidFill>
                  <a:srgbClr val="FF0000"/>
                </a:solidFill>
                <a:latin typeface="Arial"/>
                <a:cs typeface="Arial"/>
              </a:rPr>
              <a:t>i</a:t>
            </a:r>
            <a:r>
              <a:rPr sz="1800" spc="0" dirty="0">
                <a:solidFill>
                  <a:srgbClr val="FF0000"/>
                </a:solidFill>
                <a:latin typeface="Arial"/>
                <a:cs typeface="Arial"/>
              </a:rPr>
              <a:t>ve</a:t>
            </a:r>
            <a:r>
              <a:rPr sz="1800" spc="-15" dirty="0">
                <a:solidFill>
                  <a:srgbClr val="FF0000"/>
                </a:solidFill>
                <a:latin typeface="Arial"/>
                <a:cs typeface="Arial"/>
              </a:rPr>
              <a:t> </a:t>
            </a:r>
            <a:r>
              <a:rPr sz="1800" spc="-40" dirty="0">
                <a:solidFill>
                  <a:srgbClr val="FF0000"/>
                </a:solidFill>
                <a:latin typeface="Arial"/>
                <a:cs typeface="Arial"/>
              </a:rPr>
              <a:t>w</a:t>
            </a:r>
            <a:r>
              <a:rPr sz="1800" spc="-5" dirty="0">
                <a:solidFill>
                  <a:srgbClr val="FF0000"/>
                </a:solidFill>
                <a:latin typeface="Arial"/>
                <a:cs typeface="Arial"/>
              </a:rPr>
              <a:t>i</a:t>
            </a:r>
            <a:r>
              <a:rPr sz="1800" spc="0" dirty="0">
                <a:solidFill>
                  <a:srgbClr val="FF0000"/>
                </a:solidFill>
                <a:latin typeface="Arial"/>
                <a:cs typeface="Arial"/>
              </a:rPr>
              <a:t>th</a:t>
            </a:r>
            <a:r>
              <a:rPr sz="1800" spc="30" dirty="0">
                <a:solidFill>
                  <a:srgbClr val="FF0000"/>
                </a:solidFill>
                <a:latin typeface="Arial"/>
                <a:cs typeface="Arial"/>
              </a:rPr>
              <a:t> </a:t>
            </a:r>
            <a:r>
              <a:rPr sz="1800" spc="0" dirty="0">
                <a:solidFill>
                  <a:srgbClr val="FF0000"/>
                </a:solidFill>
                <a:latin typeface="Arial"/>
                <a:cs typeface="Arial"/>
              </a:rPr>
              <a:t>St</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e</a:t>
            </a:r>
            <a:r>
              <a:rPr sz="1800" spc="0" dirty="0">
                <a:solidFill>
                  <a:srgbClr val="FF0000"/>
                </a:solidFill>
                <a:latin typeface="Arial"/>
                <a:cs typeface="Arial"/>
              </a:rPr>
              <a:t>-</a:t>
            </a:r>
            <a:r>
              <a:rPr sz="1800" spc="-5" dirty="0">
                <a:solidFill>
                  <a:srgbClr val="FF0000"/>
                </a:solidFill>
                <a:latin typeface="Arial"/>
                <a:cs typeface="Arial"/>
              </a:rPr>
              <a:t>Re</a:t>
            </a:r>
            <a:r>
              <a:rPr sz="1800" spc="0" dirty="0">
                <a:solidFill>
                  <a:srgbClr val="FF0000"/>
                </a:solidFill>
                <a:latin typeface="Arial"/>
                <a:cs typeface="Arial"/>
              </a:rPr>
              <a:t>t</a:t>
            </a:r>
            <a:r>
              <a:rPr sz="1800" spc="-5" dirty="0">
                <a:solidFill>
                  <a:srgbClr val="FF0000"/>
                </a:solidFill>
                <a:latin typeface="Arial"/>
                <a:cs typeface="Arial"/>
              </a:rPr>
              <a:t>en</a:t>
            </a:r>
            <a:r>
              <a:rPr sz="1800" spc="0" dirty="0">
                <a:solidFill>
                  <a:srgbClr val="FF0000"/>
                </a:solidFill>
                <a:latin typeface="Arial"/>
                <a:cs typeface="Arial"/>
              </a:rPr>
              <a:t>t</a:t>
            </a:r>
            <a:r>
              <a:rPr sz="1800" spc="-5" dirty="0">
                <a:solidFill>
                  <a:srgbClr val="FF0000"/>
                </a:solidFill>
                <a:latin typeface="Arial"/>
                <a:cs typeface="Arial"/>
              </a:rPr>
              <a:t>io</a:t>
            </a:r>
            <a:r>
              <a:rPr sz="1800" spc="0" dirty="0">
                <a:solidFill>
                  <a:srgbClr val="FF0000"/>
                </a:solidFill>
                <a:latin typeface="Arial"/>
                <a:cs typeface="Arial"/>
              </a:rPr>
              <a:t>n</a:t>
            </a:r>
            <a:r>
              <a:rPr sz="1800" spc="10" dirty="0">
                <a:solidFill>
                  <a:srgbClr val="FF0000"/>
                </a:solidFill>
                <a:latin typeface="Arial"/>
                <a:cs typeface="Arial"/>
              </a:rPr>
              <a:t> </a:t>
            </a:r>
            <a:r>
              <a:rPr sz="1800" spc="0" dirty="0">
                <a:solidFill>
                  <a:srgbClr val="FF0000"/>
                </a:solidFill>
                <a:latin typeface="Arial"/>
                <a:cs typeface="Arial"/>
              </a:rPr>
              <a:t>/</a:t>
            </a:r>
            <a:r>
              <a:rPr sz="1800" spc="5" dirty="0">
                <a:solidFill>
                  <a:srgbClr val="FF0000"/>
                </a:solidFill>
                <a:latin typeface="Arial"/>
                <a:cs typeface="Arial"/>
              </a:rPr>
              <a:t> </a:t>
            </a:r>
            <a:r>
              <a:rPr sz="1800" spc="0" dirty="0">
                <a:solidFill>
                  <a:srgbClr val="FF0000"/>
                </a:solidFill>
                <a:latin typeface="Arial"/>
                <a:cs typeface="Arial"/>
              </a:rPr>
              <a:t>P</a:t>
            </a:r>
            <a:r>
              <a:rPr sz="1800" spc="-10" dirty="0">
                <a:solidFill>
                  <a:srgbClr val="FF0000"/>
                </a:solidFill>
                <a:latin typeface="Arial"/>
                <a:cs typeface="Arial"/>
              </a:rPr>
              <a:t>o</a:t>
            </a:r>
            <a:r>
              <a:rPr sz="1800" spc="-40" dirty="0">
                <a:solidFill>
                  <a:srgbClr val="FF0000"/>
                </a:solidFill>
                <a:latin typeface="Arial"/>
                <a:cs typeface="Arial"/>
              </a:rPr>
              <a:t>w</a:t>
            </a:r>
            <a:r>
              <a:rPr sz="1800" spc="-5" dirty="0">
                <a:solidFill>
                  <a:srgbClr val="FF0000"/>
                </a:solidFill>
                <a:latin typeface="Arial"/>
                <a:cs typeface="Arial"/>
              </a:rPr>
              <a:t>e</a:t>
            </a:r>
            <a:r>
              <a:rPr sz="1800" spc="0" dirty="0">
                <a:solidFill>
                  <a:srgbClr val="FF0000"/>
                </a:solidFill>
                <a:latin typeface="Arial"/>
                <a:cs typeface="Arial"/>
              </a:rPr>
              <a:t>r</a:t>
            </a:r>
            <a:r>
              <a:rPr sz="1800" spc="40" dirty="0">
                <a:solidFill>
                  <a:srgbClr val="FF0000"/>
                </a:solidFill>
                <a:latin typeface="Arial"/>
                <a:cs typeface="Arial"/>
              </a:rPr>
              <a:t> </a:t>
            </a:r>
            <a:r>
              <a:rPr sz="1800" spc="0" dirty="0">
                <a:solidFill>
                  <a:srgbClr val="FF0000"/>
                </a:solidFill>
                <a:latin typeface="Arial"/>
                <a:cs typeface="Arial"/>
              </a:rPr>
              <a:t>G</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in</a:t>
            </a:r>
            <a:r>
              <a:rPr sz="1800" spc="0" dirty="0">
                <a:solidFill>
                  <a:srgbClr val="FF0000"/>
                </a:solidFill>
                <a:latin typeface="Arial"/>
                <a:cs typeface="Arial"/>
              </a:rPr>
              <a:t>g</a:t>
            </a:r>
            <a:r>
              <a:rPr sz="1800" spc="10" dirty="0">
                <a:solidFill>
                  <a:srgbClr val="FF0000"/>
                </a:solidFill>
                <a:latin typeface="Arial"/>
                <a:cs typeface="Arial"/>
              </a:rPr>
              <a:t> </a:t>
            </a:r>
            <a:r>
              <a:rPr sz="1800" spc="0" dirty="0">
                <a:solidFill>
                  <a:srgbClr val="FF0000"/>
                </a:solidFill>
                <a:latin typeface="Arial"/>
                <a:cs typeface="Arial"/>
              </a:rPr>
              <a:t>(S</a:t>
            </a:r>
            <a:r>
              <a:rPr sz="1800" spc="-5" dirty="0">
                <a:solidFill>
                  <a:srgbClr val="FF0000"/>
                </a:solidFill>
                <a:latin typeface="Arial"/>
                <a:cs typeface="Arial"/>
              </a:rPr>
              <a:t>R</a:t>
            </a:r>
            <a:r>
              <a:rPr sz="1800" spc="0" dirty="0">
                <a:solidFill>
                  <a:srgbClr val="FF0000"/>
                </a:solidFill>
                <a:latin typeface="Arial"/>
                <a:cs typeface="Arial"/>
              </a:rPr>
              <a:t>PG)</a:t>
            </a:r>
            <a:r>
              <a:rPr sz="1800" spc="-10" dirty="0">
                <a:solidFill>
                  <a:srgbClr val="FF0000"/>
                </a:solidFill>
                <a:latin typeface="Arial"/>
                <a:cs typeface="Arial"/>
              </a:rPr>
              <a:t> </a:t>
            </a:r>
            <a:r>
              <a:rPr sz="1800" spc="0" dirty="0">
                <a:solidFill>
                  <a:srgbClr val="FF0000"/>
                </a:solidFill>
                <a:latin typeface="Arial"/>
                <a:cs typeface="Arial"/>
              </a:rPr>
              <a:t>m</a:t>
            </a:r>
            <a:r>
              <a:rPr sz="1800" spc="-5" dirty="0">
                <a:solidFill>
                  <a:srgbClr val="FF0000"/>
                </a:solidFill>
                <a:latin typeface="Arial"/>
                <a:cs typeface="Arial"/>
              </a:rPr>
              <a:t>e</a:t>
            </a:r>
            <a:r>
              <a:rPr sz="1800" spc="0" dirty="0">
                <a:solidFill>
                  <a:srgbClr val="FF0000"/>
                </a:solidFill>
                <a:latin typeface="Arial"/>
                <a:cs typeface="Arial"/>
              </a:rPr>
              <a:t>t</a:t>
            </a:r>
            <a:r>
              <a:rPr sz="1800" spc="-5" dirty="0">
                <a:solidFill>
                  <a:srgbClr val="FF0000"/>
                </a:solidFill>
                <a:latin typeface="Arial"/>
                <a:cs typeface="Arial"/>
              </a:rPr>
              <a:t>hodolo</a:t>
            </a:r>
            <a:r>
              <a:rPr sz="1800" spc="5" dirty="0">
                <a:solidFill>
                  <a:srgbClr val="FF0000"/>
                </a:solidFill>
                <a:latin typeface="Arial"/>
                <a:cs typeface="Arial"/>
              </a:rPr>
              <a:t>g</a:t>
            </a:r>
            <a:r>
              <a:rPr sz="1800" spc="0" dirty="0">
                <a:solidFill>
                  <a:srgbClr val="FF0000"/>
                </a:solidFill>
                <a:latin typeface="Arial"/>
                <a:cs typeface="Arial"/>
              </a:rPr>
              <a:t>y</a:t>
            </a:r>
            <a:endParaRPr sz="1800" dirty="0">
              <a:solidFill>
                <a:srgbClr val="FF0000"/>
              </a:solidFill>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166</a:t>
            </a:fld>
            <a:endParaRPr lang="en-US" sz="900">
              <a:latin typeface="Arial"/>
              <a:cs typeface="Arial"/>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Clock Gating</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167</a:t>
            </a:fld>
            <a:endParaRPr lang="en-IN" sz="900">
              <a:latin typeface="Arial"/>
              <a:cs typeface="Arial"/>
            </a:endParaRPr>
          </a:p>
        </p:txBody>
      </p:sp>
      <p:pic>
        <p:nvPicPr>
          <p:cNvPr id="2050" name="Picture 2" descr="http://www.soccentral.com/soccontent/documents/eInfochips-05-21-09/eInfochips-05-21-09-Fig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953" y="349226"/>
            <a:ext cx="5539447" cy="53447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5100" y="1358775"/>
            <a:ext cx="5410200" cy="5509200"/>
          </a:xfrm>
          <a:prstGeom prst="rect">
            <a:avLst/>
          </a:prstGeom>
          <a:noFill/>
        </p:spPr>
        <p:txBody>
          <a:bodyPr wrap="square" rtlCol="0">
            <a:spAutoFit/>
          </a:bodyPr>
          <a:lstStyle/>
          <a:p>
            <a:pPr marL="285750" indent="-285750">
              <a:buFont typeface="Arial" panose="020B0604020202020204" pitchFamily="34" charset="0"/>
              <a:buChar char="•"/>
            </a:pPr>
            <a:r>
              <a:rPr lang="en-IN" sz="2200" b="1" dirty="0">
                <a:solidFill>
                  <a:srgbClr val="252525"/>
                </a:solidFill>
                <a:latin typeface="Arial" panose="020B0604020202020204" pitchFamily="34" charset="0"/>
              </a:rPr>
              <a:t>Clock gating</a:t>
            </a:r>
            <a:r>
              <a:rPr lang="en-IN" sz="2200" dirty="0">
                <a:solidFill>
                  <a:srgbClr val="252525"/>
                </a:solidFill>
                <a:latin typeface="Arial" panose="020B0604020202020204" pitchFamily="34" charset="0"/>
              </a:rPr>
              <a:t> is a popular technique used in many synchronous circuits for reducing dynamic </a:t>
            </a:r>
            <a:r>
              <a:rPr lang="en-IN" sz="2200">
                <a:solidFill>
                  <a:srgbClr val="0B0080"/>
                </a:solidFill>
                <a:latin typeface="Arial" panose="020B0604020202020204" pitchFamily="34" charset="0"/>
              </a:rPr>
              <a:t>power dissipation</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Clock gating saves power by adding more logic to a circuit to prune the </a:t>
            </a:r>
            <a:r>
              <a:rPr lang="en-IN" sz="2200">
                <a:solidFill>
                  <a:srgbClr val="0B0080"/>
                </a:solidFill>
                <a:latin typeface="Arial" panose="020B0604020202020204" pitchFamily="34" charset="0"/>
              </a:rPr>
              <a:t>clock tree</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Pruning the clock disables portions of the circuitry so that the </a:t>
            </a:r>
            <a:r>
              <a:rPr lang="en-IN" sz="2200" dirty="0">
                <a:solidFill>
                  <a:srgbClr val="0B0080"/>
                </a:solidFill>
                <a:latin typeface="Arial" panose="020B0604020202020204" pitchFamily="34" charset="0"/>
              </a:rPr>
              <a:t>flip-flops</a:t>
            </a:r>
            <a:r>
              <a:rPr lang="en-IN" sz="2200" dirty="0">
                <a:solidFill>
                  <a:srgbClr val="252525"/>
                </a:solidFill>
                <a:latin typeface="Arial" panose="020B0604020202020204" pitchFamily="34" charset="0"/>
              </a:rPr>
              <a:t> in them do not have to switch states because Switching states </a:t>
            </a:r>
            <a:r>
              <a:rPr lang="en-IN" sz="2200">
                <a:solidFill>
                  <a:srgbClr val="252525"/>
                </a:solidFill>
                <a:latin typeface="Arial" panose="020B0604020202020204" pitchFamily="34" charset="0"/>
              </a:rPr>
              <a:t>consumes power.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When not being switched, the switching power consumption goes to zero, and only </a:t>
            </a:r>
            <a:r>
              <a:rPr lang="en-IN" sz="2200" dirty="0">
                <a:solidFill>
                  <a:srgbClr val="0B0080"/>
                </a:solidFill>
                <a:latin typeface="Arial" panose="020B0604020202020204" pitchFamily="34" charset="0"/>
              </a:rPr>
              <a:t>leakage currents</a:t>
            </a:r>
            <a:r>
              <a:rPr lang="en-IN" sz="2200" dirty="0">
                <a:solidFill>
                  <a:srgbClr val="252525"/>
                </a:solidFill>
                <a:latin typeface="Arial" panose="020B0604020202020204" pitchFamily="34" charset="0"/>
              </a:rPr>
              <a:t> </a:t>
            </a:r>
            <a:r>
              <a:rPr lang="en-IN" sz="2200">
                <a:solidFill>
                  <a:srgbClr val="252525"/>
                </a:solidFill>
                <a:latin typeface="Arial" panose="020B0604020202020204" pitchFamily="34" charset="0"/>
              </a:rPr>
              <a:t>are incurred.</a:t>
            </a:r>
            <a:endParaRPr lang="en-IN" sz="2200" dirty="0"/>
          </a:p>
        </p:txBody>
      </p:sp>
    </p:spTree>
    <p:extLst>
      <p:ext uri="{BB962C8B-B14F-4D97-AF65-F5344CB8AC3E}">
        <p14:creationId xmlns:p14="http://schemas.microsoft.com/office/powerpoint/2010/main" val="209881348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latin typeface="Arial" panose="020B0604020202020204" pitchFamily="34" charset="0"/>
                <a:cs typeface="Arial" panose="020B0604020202020204" pitchFamily="34" charset="0"/>
              </a:rPr>
              <a:t>Activities in an Interrupt-Driven Application</a:t>
            </a:r>
            <a:endParaRPr lang="en-IN" sz="36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168</a:t>
            </a:fld>
            <a:endParaRPr lang="en-IN" sz="900">
              <a:latin typeface="Arial"/>
              <a:cs typeface="Arial"/>
            </a:endParaRPr>
          </a:p>
        </p:txBody>
      </p:sp>
      <p:pic>
        <p:nvPicPr>
          <p:cNvPr id="5" name="Picture 4"/>
          <p:cNvPicPr>
            <a:picLocks noChangeAspect="1"/>
          </p:cNvPicPr>
          <p:nvPr/>
        </p:nvPicPr>
        <p:blipFill>
          <a:blip r:embed="rId2">
            <a:lum contrast="20000"/>
          </a:blip>
          <a:stretch>
            <a:fillRect/>
          </a:stretch>
        </p:blipFill>
        <p:spPr>
          <a:xfrm>
            <a:off x="162125" y="1906042"/>
            <a:ext cx="6048672" cy="3240360"/>
          </a:xfrm>
          <a:prstGeom prst="rect">
            <a:avLst/>
          </a:prstGeom>
        </p:spPr>
      </p:pic>
      <p:pic>
        <p:nvPicPr>
          <p:cNvPr id="3" name="Picture 2"/>
          <p:cNvPicPr>
            <a:picLocks noChangeAspect="1"/>
          </p:cNvPicPr>
          <p:nvPr/>
        </p:nvPicPr>
        <p:blipFill>
          <a:blip r:embed="rId3"/>
          <a:stretch>
            <a:fillRect/>
          </a:stretch>
        </p:blipFill>
        <p:spPr>
          <a:xfrm>
            <a:off x="6570836" y="1618010"/>
            <a:ext cx="3810000" cy="4824536"/>
          </a:xfrm>
          <a:prstGeom prst="rect">
            <a:avLst/>
          </a:prstGeom>
        </p:spPr>
      </p:pic>
    </p:spTree>
    <p:extLst>
      <p:ext uri="{BB962C8B-B14F-4D97-AF65-F5344CB8AC3E}">
        <p14:creationId xmlns:p14="http://schemas.microsoft.com/office/powerpoint/2010/main" val="246445998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Power Modes</a:t>
            </a:r>
            <a:endParaRPr lang="en-IN" dirty="0"/>
          </a:p>
        </p:txBody>
      </p:sp>
      <p:sp>
        <p:nvSpPr>
          <p:cNvPr id="4" name="Slide Number Placeholder 3"/>
          <p:cNvSpPr>
            <a:spLocks noGrp="1"/>
          </p:cNvSpPr>
          <p:nvPr>
            <p:ph type="sldNum" sz="quarter" idx="7"/>
          </p:nvPr>
        </p:nvSpPr>
        <p:spPr>
          <a:xfrm>
            <a:off x="1212088" y="7054850"/>
            <a:ext cx="324612" cy="108802"/>
          </a:xfrm>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169</a:t>
            </a:fld>
            <a:endParaRPr lang="en-IN" sz="900" dirty="0">
              <a:latin typeface="Arial"/>
              <a:cs typeface="Arial"/>
            </a:endParaRPr>
          </a:p>
        </p:txBody>
      </p:sp>
      <p:pic>
        <p:nvPicPr>
          <p:cNvPr id="5" name="Picture 4"/>
          <p:cNvPicPr>
            <a:picLocks noChangeAspect="1"/>
          </p:cNvPicPr>
          <p:nvPr/>
        </p:nvPicPr>
        <p:blipFill>
          <a:blip r:embed="rId2"/>
          <a:stretch>
            <a:fillRect/>
          </a:stretch>
        </p:blipFill>
        <p:spPr>
          <a:xfrm>
            <a:off x="1057147" y="1263651"/>
            <a:ext cx="7169873" cy="3306687"/>
          </a:xfrm>
          <a:prstGeom prst="rect">
            <a:avLst/>
          </a:prstGeom>
        </p:spPr>
      </p:pic>
      <p:pic>
        <p:nvPicPr>
          <p:cNvPr id="3" name="Picture 2"/>
          <p:cNvPicPr>
            <a:picLocks noChangeAspect="1"/>
          </p:cNvPicPr>
          <p:nvPr/>
        </p:nvPicPr>
        <p:blipFill>
          <a:blip r:embed="rId3"/>
          <a:stretch>
            <a:fillRect/>
          </a:stretch>
        </p:blipFill>
        <p:spPr>
          <a:xfrm>
            <a:off x="882204" y="4570338"/>
            <a:ext cx="7560840" cy="1800225"/>
          </a:xfrm>
          <a:prstGeom prst="rect">
            <a:avLst/>
          </a:prstGeom>
        </p:spPr>
      </p:pic>
    </p:spTree>
    <p:extLst>
      <p:ext uri="{BB962C8B-B14F-4D97-AF65-F5344CB8AC3E}">
        <p14:creationId xmlns:p14="http://schemas.microsoft.com/office/powerpoint/2010/main" val="2389242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inside typical ARM microcontrollers?</a:t>
            </a:r>
          </a:p>
          <a:p>
            <a:pPr marL="12065">
              <a:buClr>
                <a:srgbClr val="118CAA"/>
              </a:buClr>
              <a:buSzPct val="125000"/>
              <a:tabLst>
                <a:tab pos="277495" algn="l"/>
              </a:tabLst>
            </a:pPr>
            <a:r>
              <a:rPr lang="en-US" sz="2400" dirty="0">
                <a:latin typeface="Arial"/>
                <a:cs typeface="Arial"/>
              </a:rPr>
              <a:t>What you need to start</a:t>
            </a:r>
          </a:p>
          <a:p>
            <a:pPr marL="926465" lvl="2">
              <a:buClr>
                <a:srgbClr val="118CAA"/>
              </a:buClr>
              <a:buSzPct val="125000"/>
              <a:tabLst>
                <a:tab pos="277495" algn="l"/>
              </a:tabLst>
            </a:pPr>
            <a:r>
              <a:rPr lang="en-US" sz="2400" dirty="0">
                <a:latin typeface="Arial"/>
                <a:cs typeface="Arial"/>
              </a:rPr>
              <a:t>Development Suites</a:t>
            </a:r>
          </a:p>
          <a:p>
            <a:pPr marL="926465" lvl="2">
              <a:buClr>
                <a:srgbClr val="118CAA"/>
              </a:buClr>
              <a:buSzPct val="125000"/>
              <a:tabLst>
                <a:tab pos="277495" algn="l"/>
              </a:tabLst>
            </a:pPr>
            <a:r>
              <a:rPr lang="en-US" sz="2400" dirty="0">
                <a:latin typeface="Arial"/>
                <a:cs typeface="Arial"/>
              </a:rPr>
              <a:t>Development Boards</a:t>
            </a:r>
          </a:p>
          <a:p>
            <a:pPr marL="926465" lvl="2">
              <a:buClr>
                <a:srgbClr val="118CAA"/>
              </a:buClr>
              <a:buSzPct val="125000"/>
              <a:tabLst>
                <a:tab pos="277495" algn="l"/>
              </a:tabLst>
            </a:pPr>
            <a:r>
              <a:rPr lang="en-US" sz="2400" dirty="0">
                <a:latin typeface="Arial"/>
                <a:cs typeface="Arial"/>
              </a:rPr>
              <a:t>Debug Adaptor</a:t>
            </a:r>
          </a:p>
          <a:p>
            <a:pPr marL="926465" lvl="2">
              <a:buClr>
                <a:srgbClr val="118CAA"/>
              </a:buClr>
              <a:buSzPct val="125000"/>
              <a:tabLst>
                <a:tab pos="277495" algn="l"/>
              </a:tabLst>
            </a:pPr>
            <a:r>
              <a:rPr lang="en-US" sz="2400" dirty="0">
                <a:latin typeface="Arial"/>
                <a:cs typeface="Arial"/>
              </a:rPr>
              <a:t>Documentation and other resources</a:t>
            </a:r>
          </a:p>
          <a:p>
            <a:pPr marL="12065">
              <a:buClr>
                <a:srgbClr val="118CAA"/>
              </a:buClr>
              <a:buSzPct val="125000"/>
              <a:tabLst>
                <a:tab pos="277495" algn="l"/>
              </a:tabLst>
            </a:pPr>
            <a:r>
              <a:rPr lang="en-US" sz="2400" dirty="0">
                <a:latin typeface="Arial"/>
                <a:cs typeface="Arial"/>
              </a:rPr>
              <a:t>Software Development Flow</a:t>
            </a:r>
          </a:p>
          <a:p>
            <a:pPr marL="12065">
              <a:buClr>
                <a:srgbClr val="118CAA"/>
              </a:buClr>
              <a:buSzPct val="125000"/>
              <a:tabLst>
                <a:tab pos="277495" algn="l"/>
              </a:tabLst>
            </a:pPr>
            <a:r>
              <a:rPr lang="en-US" sz="2400" dirty="0">
                <a:latin typeface="Arial"/>
                <a:cs typeface="Arial"/>
              </a:rPr>
              <a:t>Compiling your Application</a:t>
            </a:r>
          </a:p>
          <a:p>
            <a:pPr marL="12065">
              <a:buClr>
                <a:srgbClr val="118CAA"/>
              </a:buClr>
              <a:buSzPct val="125000"/>
              <a:tabLst>
                <a:tab pos="277495" algn="l"/>
              </a:tabLst>
            </a:pPr>
            <a:r>
              <a:rPr lang="en-US" sz="2400" dirty="0">
                <a:latin typeface="Arial"/>
                <a:cs typeface="Arial"/>
              </a:rPr>
              <a:t>Software flow</a:t>
            </a:r>
          </a:p>
          <a:p>
            <a:pPr marL="926465" lvl="2">
              <a:buClr>
                <a:srgbClr val="118CAA"/>
              </a:buClr>
              <a:buSzPct val="125000"/>
              <a:tabLst>
                <a:tab pos="277495" algn="l"/>
              </a:tabLst>
            </a:pPr>
            <a:r>
              <a:rPr lang="en-US" sz="2400" dirty="0">
                <a:latin typeface="Arial"/>
                <a:cs typeface="Arial"/>
              </a:rPr>
              <a:t>Polling</a:t>
            </a:r>
          </a:p>
          <a:p>
            <a:pPr marL="926465" lvl="2">
              <a:buClr>
                <a:srgbClr val="118CAA"/>
              </a:buClr>
              <a:buSzPct val="125000"/>
              <a:tabLst>
                <a:tab pos="277495" algn="l"/>
              </a:tabLst>
            </a:pPr>
            <a:r>
              <a:rPr lang="en-US" sz="2400" dirty="0">
                <a:latin typeface="Arial"/>
                <a:cs typeface="Arial"/>
              </a:rPr>
              <a:t>Interrupt Driven</a:t>
            </a:r>
          </a:p>
          <a:p>
            <a:pPr marL="926465" lvl="2">
              <a:buClr>
                <a:srgbClr val="118CAA"/>
              </a:buClr>
              <a:buSzPct val="125000"/>
              <a:tabLst>
                <a:tab pos="277495" algn="l"/>
              </a:tabLst>
            </a:pPr>
            <a:r>
              <a:rPr lang="en-US" sz="2400" dirty="0">
                <a:latin typeface="Arial"/>
                <a:cs typeface="Arial"/>
              </a:rPr>
              <a:t>Multi Tasking System</a:t>
            </a:r>
          </a:p>
          <a:p>
            <a:pPr marL="12065">
              <a:buClr>
                <a:srgbClr val="118CAA"/>
              </a:buClr>
              <a:buSzPct val="125000"/>
              <a:tabLst>
                <a:tab pos="277495" algn="l"/>
              </a:tabLst>
            </a:pPr>
            <a:r>
              <a:rPr lang="en-US" sz="2400" dirty="0">
                <a:latin typeface="Arial"/>
                <a:cs typeface="Arial"/>
              </a:rPr>
              <a:t>Input, output and peripherals accesses</a:t>
            </a:r>
          </a:p>
          <a:p>
            <a:pPr marL="12065">
              <a:buClr>
                <a:srgbClr val="118CAA"/>
              </a:buClr>
              <a:buSzPct val="125000"/>
              <a:tabLst>
                <a:tab pos="277495" algn="l"/>
              </a:tabLst>
            </a:pPr>
            <a:r>
              <a:rPr lang="en-US" sz="2400" dirty="0">
                <a:latin typeface="Arial"/>
                <a:cs typeface="Arial"/>
              </a:rPr>
              <a:t>Microcontroller interfaces </a:t>
            </a:r>
          </a:p>
          <a:p>
            <a:pPr marL="12065">
              <a:buClr>
                <a:srgbClr val="118CAA"/>
              </a:buClr>
              <a:buSzPct val="125000"/>
              <a:tabLst>
                <a:tab pos="277495" algn="l"/>
              </a:tabLst>
            </a:pPr>
            <a:r>
              <a:rPr lang="en-US" sz="2400" dirty="0">
                <a:latin typeface="Arial"/>
                <a:cs typeface="Arial"/>
              </a:rPr>
              <a:t>Cortex Microcontroller software interface standard (CMSIS)</a:t>
            </a: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spTree>
    <p:extLst>
      <p:ext uri="{BB962C8B-B14F-4D97-AF65-F5344CB8AC3E}">
        <p14:creationId xmlns:p14="http://schemas.microsoft.com/office/powerpoint/2010/main" val="53742009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Entering Low Power Modes</a:t>
            </a:r>
          </a:p>
        </p:txBody>
      </p:sp>
      <p:pic>
        <p:nvPicPr>
          <p:cNvPr id="4" name="Picture 3"/>
          <p:cNvPicPr>
            <a:picLocks noChangeAspect="1"/>
          </p:cNvPicPr>
          <p:nvPr/>
        </p:nvPicPr>
        <p:blipFill rotWithShape="1">
          <a:blip r:embed="rId3"/>
          <a:srcRect t="10757"/>
          <a:stretch/>
        </p:blipFill>
        <p:spPr>
          <a:xfrm>
            <a:off x="1364376" y="1263650"/>
            <a:ext cx="7964645" cy="485206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170</a:t>
            </a:fld>
            <a:endParaRPr lang="en-US" sz="900">
              <a:latin typeface="Arial"/>
              <a:cs typeface="Arial"/>
            </a:endParaRPr>
          </a:p>
        </p:txBody>
      </p:sp>
    </p:spTree>
    <p:extLst>
      <p:ext uri="{BB962C8B-B14F-4D97-AF65-F5344CB8AC3E}">
        <p14:creationId xmlns:p14="http://schemas.microsoft.com/office/powerpoint/2010/main" val="25283766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Wakeup Interrupt Controller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80049" y="1555750"/>
            <a:ext cx="8733301" cy="4445000"/>
          </a:xfrm>
          <a:prstGeom prst="rect">
            <a:avLst/>
          </a:prstGeom>
        </p:spPr>
      </p:pic>
    </p:spTree>
    <p:extLst>
      <p:ext uri="{BB962C8B-B14F-4D97-AF65-F5344CB8AC3E}">
        <p14:creationId xmlns:p14="http://schemas.microsoft.com/office/powerpoint/2010/main" val="320200598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a:t>
            </a:r>
          </a:p>
        </p:txBody>
      </p:sp>
      <p:sp>
        <p:nvSpPr>
          <p:cNvPr id="3" name="Text Placeholder 2"/>
          <p:cNvSpPr>
            <a:spLocks noGrp="1"/>
          </p:cNvSpPr>
          <p:nvPr>
            <p:ph type="body" idx="1"/>
          </p:nvPr>
        </p:nvSpPr>
        <p:spPr/>
        <p:txBody>
          <a:bodyPr/>
          <a:lstStyle/>
          <a:p>
            <a:r>
              <a:rPr lang="en-US" dirty="0"/>
              <a:t>The interrupt detection logic of the WIC can be customized by silicon designers to support asynchronous operation. </a:t>
            </a:r>
          </a:p>
          <a:p>
            <a:r>
              <a:rPr lang="en-US" dirty="0"/>
              <a:t>This means that the WIC can operate without any clock signal. </a:t>
            </a:r>
          </a:p>
          <a:p>
            <a:r>
              <a:rPr lang="en-US" dirty="0"/>
              <a:t>When an interrupt request arrives, the WIC detects the request and informs the PMU to restore the clock, </a:t>
            </a:r>
          </a:p>
          <a:p>
            <a:r>
              <a:rPr lang="en-US" dirty="0"/>
              <a:t>Then the processor can wake up, resume operations, and service the interrupt request.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172</a:t>
            </a:fld>
            <a:endParaRPr lang="en-US" sz="900">
              <a:latin typeface="Arial"/>
              <a:cs typeface="Arial"/>
            </a:endParaRPr>
          </a:p>
        </p:txBody>
      </p:sp>
    </p:spTree>
    <p:extLst>
      <p:ext uri="{BB962C8B-B14F-4D97-AF65-F5344CB8AC3E}">
        <p14:creationId xmlns:p14="http://schemas.microsoft.com/office/powerpoint/2010/main" val="100941421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 Entry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67648" y="1145826"/>
            <a:ext cx="10358102" cy="5702301"/>
          </a:xfrm>
          <a:prstGeom prst="rect">
            <a:avLst/>
          </a:prstGeom>
        </p:spPr>
      </p:pic>
    </p:spTree>
    <p:extLst>
      <p:ext uri="{BB962C8B-B14F-4D97-AF65-F5344CB8AC3E}">
        <p14:creationId xmlns:p14="http://schemas.microsoft.com/office/powerpoint/2010/main" val="272621015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Retention Power Gating</a:t>
            </a:r>
          </a:p>
        </p:txBody>
      </p:sp>
      <p:sp>
        <p:nvSpPr>
          <p:cNvPr id="3" name="Text Placeholder 2"/>
          <p:cNvSpPr>
            <a:spLocks noGrp="1"/>
          </p:cNvSpPr>
          <p:nvPr>
            <p:ph type="body" idx="1"/>
          </p:nvPr>
        </p:nvSpPr>
        <p:spPr>
          <a:xfrm>
            <a:off x="867629" y="1185962"/>
            <a:ext cx="8958139" cy="1667375"/>
          </a:xfrm>
        </p:spPr>
        <p:txBody>
          <a:bodyPr/>
          <a:lstStyle/>
          <a:p>
            <a:r>
              <a:rPr lang="en-US" dirty="0"/>
              <a:t>In some designs, advanced power-saving techniques called State Retention Power Gating (SRPG) can be used to reduce the leakage current of the chip by a wide margin. </a:t>
            </a:r>
          </a:p>
          <a:p>
            <a:r>
              <a:rPr lang="en-US" dirty="0"/>
              <a:t>In SRPG designs, the registers (often called flip-flops in IC design terminology) have a separate power supply for state retention elements inside the registers . </a:t>
            </a:r>
          </a:p>
          <a:p>
            <a:r>
              <a:rPr lang="en-US" dirty="0"/>
              <a:t>When the system is in Deep Sleep mode, the normal power supply can be turned off, leaving only the power to the state retention elements on. </a:t>
            </a:r>
          </a:p>
          <a:p>
            <a:r>
              <a:rPr lang="en-US" dirty="0"/>
              <a:t>The leakage in this type of design is greatly reduced because the combinatorial logic, clock buffers, and most parts of the registers are powered down.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174</a:t>
            </a:fld>
            <a:endParaRPr lang="en-US" sz="900">
              <a:latin typeface="Arial"/>
              <a:cs typeface="Arial"/>
            </a:endParaRPr>
          </a:p>
        </p:txBody>
      </p:sp>
    </p:spTree>
    <p:extLst>
      <p:ext uri="{BB962C8B-B14F-4D97-AF65-F5344CB8AC3E}">
        <p14:creationId xmlns:p14="http://schemas.microsoft.com/office/powerpoint/2010/main" val="219809102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SRPG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4" y="1524000"/>
            <a:ext cx="10459652" cy="4508500"/>
          </a:xfrm>
          <a:prstGeom prst="rect">
            <a:avLst/>
          </a:prstGeom>
        </p:spPr>
      </p:pic>
    </p:spTree>
    <p:extLst>
      <p:ext uri="{BB962C8B-B14F-4D97-AF65-F5344CB8AC3E}">
        <p14:creationId xmlns:p14="http://schemas.microsoft.com/office/powerpoint/2010/main" val="220532517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System Timer (</a:t>
            </a:r>
            <a:r>
              <a:rPr lang="en-IN" sz="3600" b="1" dirty="0" err="1">
                <a:latin typeface="Arial" panose="020B0604020202020204" pitchFamily="34" charset="0"/>
                <a:cs typeface="Arial" panose="020B0604020202020204" pitchFamily="34" charset="0"/>
              </a:rPr>
              <a:t>SysTick</a:t>
            </a:r>
            <a:r>
              <a:rPr lang="en-IN" sz="3600" b="1" dirty="0">
                <a:latin typeface="Arial" panose="020B0604020202020204" pitchFamily="34" charset="0"/>
                <a:cs typeface="Arial" panose="020B0604020202020204" pitchFamily="34" charset="0"/>
              </a:rPr>
              <a:t>)</a:t>
            </a:r>
          </a:p>
        </p:txBody>
      </p:sp>
      <p:pic>
        <p:nvPicPr>
          <p:cNvPr id="4" name="Picture 3"/>
          <p:cNvPicPr>
            <a:picLocks noChangeAspect="1"/>
          </p:cNvPicPr>
          <p:nvPr/>
        </p:nvPicPr>
        <p:blipFill rotWithShape="1">
          <a:blip r:embed="rId2"/>
          <a:srcRect t="14546" b="54979"/>
          <a:stretch/>
        </p:blipFill>
        <p:spPr>
          <a:xfrm>
            <a:off x="1522411" y="1263650"/>
            <a:ext cx="7648575" cy="15064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176</a:t>
            </a:fld>
            <a:endParaRPr lang="en-US" sz="900">
              <a:latin typeface="Arial"/>
              <a:cs typeface="Arial"/>
            </a:endParaRPr>
          </a:p>
        </p:txBody>
      </p:sp>
      <p:pic>
        <p:nvPicPr>
          <p:cNvPr id="3" name="Picture 2"/>
          <p:cNvPicPr>
            <a:picLocks noChangeAspect="1"/>
          </p:cNvPicPr>
          <p:nvPr/>
        </p:nvPicPr>
        <p:blipFill>
          <a:blip r:embed="rId3"/>
          <a:stretch>
            <a:fillRect/>
          </a:stretch>
        </p:blipFill>
        <p:spPr>
          <a:xfrm>
            <a:off x="0" y="2842146"/>
            <a:ext cx="10693400" cy="3431647"/>
          </a:xfrm>
          <a:prstGeom prst="rect">
            <a:avLst/>
          </a:prstGeom>
        </p:spPr>
      </p:pic>
    </p:spTree>
    <p:extLst>
      <p:ext uri="{BB962C8B-B14F-4D97-AF65-F5344CB8AC3E}">
        <p14:creationId xmlns:p14="http://schemas.microsoft.com/office/powerpoint/2010/main" val="332462305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Cortex System Timer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177</a:t>
            </a:fld>
            <a:endParaRPr lang="en-IN" sz="900">
              <a:latin typeface="Arial"/>
              <a:cs typeface="Arial"/>
            </a:endParaRPr>
          </a:p>
        </p:txBody>
      </p:sp>
      <p:pic>
        <p:nvPicPr>
          <p:cNvPr id="1026" name="Picture 2" descr="https://lh5.googleusercontent.com/jupqv4xD6B8Mf2Ceo4wWbofNelXzBATp2BcthRpecN1rnZr4EBKfElCc2m_8BPxNuMSmIZolZ2rPCWlk1qmWF5voNBOaQev6PCSuLdQOLEL3dktAiXPiKP68o47DT3VxvAw2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01" y="1492250"/>
            <a:ext cx="8473318"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72959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37563" y="1165859"/>
            <a:ext cx="7578725" cy="1522730"/>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5" dirty="0">
                <a:latin typeface="Arial"/>
                <a:cs typeface="Arial"/>
              </a:rPr>
              <a:t>Co</a:t>
            </a:r>
            <a:r>
              <a:rPr sz="2400" spc="0" dirty="0">
                <a:latin typeface="Arial"/>
                <a:cs typeface="Arial"/>
              </a:rPr>
              <a:t>rt</a:t>
            </a:r>
            <a:r>
              <a:rPr sz="2400" spc="-5" dirty="0">
                <a:latin typeface="Arial"/>
                <a:cs typeface="Arial"/>
              </a:rPr>
              <a:t>e</a:t>
            </a:r>
            <a:r>
              <a:rPr sz="2400" spc="-15" dirty="0">
                <a:latin typeface="Arial"/>
                <a:cs typeface="Arial"/>
              </a:rPr>
              <a:t>x</a:t>
            </a:r>
            <a:r>
              <a:rPr sz="2400" spc="0" dirty="0">
                <a:latin typeface="Arial"/>
                <a:cs typeface="Arial"/>
              </a:rPr>
              <a:t>-M3 </a:t>
            </a:r>
            <a:r>
              <a:rPr sz="2400" spc="-5" dirty="0">
                <a:latin typeface="Arial"/>
                <a:cs typeface="Arial"/>
              </a:rPr>
              <a:t>ha</a:t>
            </a:r>
            <a:r>
              <a:rPr sz="2400" spc="0" dirty="0">
                <a:latin typeface="Arial"/>
                <a:cs typeface="Arial"/>
              </a:rPr>
              <a:t>s </a:t>
            </a:r>
            <a:r>
              <a:rPr sz="2400" spc="-5" dirty="0">
                <a:latin typeface="Arial"/>
                <a:cs typeface="Arial"/>
              </a:rPr>
              <a:t>3</a:t>
            </a:r>
            <a:r>
              <a:rPr sz="2400" spc="0" dirty="0">
                <a:latin typeface="Arial"/>
                <a:cs typeface="Arial"/>
              </a:rPr>
              <a:t>-st</a:t>
            </a:r>
            <a:r>
              <a:rPr sz="2400" spc="-5" dirty="0">
                <a:latin typeface="Arial"/>
                <a:cs typeface="Arial"/>
              </a:rPr>
              <a:t>ag</a:t>
            </a:r>
            <a:r>
              <a:rPr sz="2400" spc="0" dirty="0">
                <a:latin typeface="Arial"/>
                <a:cs typeface="Arial"/>
              </a:rPr>
              <a:t>e f</a:t>
            </a:r>
            <a:r>
              <a:rPr sz="2400" spc="-5" dirty="0">
                <a:latin typeface="Arial"/>
                <a:cs typeface="Arial"/>
              </a:rPr>
              <a:t>e</a:t>
            </a:r>
            <a:r>
              <a:rPr sz="2400" spc="0" dirty="0">
                <a:latin typeface="Arial"/>
                <a:cs typeface="Arial"/>
              </a:rPr>
              <a:t>tc</a:t>
            </a:r>
            <a:r>
              <a:rPr sz="2400" spc="-5" dirty="0">
                <a:latin typeface="Arial"/>
                <a:cs typeface="Arial"/>
              </a:rPr>
              <a:t>h</a:t>
            </a:r>
            <a:r>
              <a:rPr sz="2400" spc="0" dirty="0">
                <a:latin typeface="Arial"/>
                <a:cs typeface="Arial"/>
              </a:rPr>
              <a:t>-</a:t>
            </a:r>
            <a:r>
              <a:rPr sz="2400" spc="-5" dirty="0">
                <a:latin typeface="Arial"/>
                <a:cs typeface="Arial"/>
              </a:rPr>
              <a:t>de</a:t>
            </a:r>
            <a:r>
              <a:rPr sz="2400" spc="0" dirty="0">
                <a:latin typeface="Arial"/>
                <a:cs typeface="Arial"/>
              </a:rPr>
              <a:t>c</a:t>
            </a:r>
            <a:r>
              <a:rPr sz="2400" spc="-5" dirty="0">
                <a:latin typeface="Arial"/>
                <a:cs typeface="Arial"/>
              </a:rPr>
              <a:t>ode</a:t>
            </a:r>
            <a:r>
              <a:rPr sz="2400" spc="0" dirty="0">
                <a:latin typeface="Arial"/>
                <a:cs typeface="Arial"/>
              </a:rPr>
              <a:t>-</a:t>
            </a:r>
            <a:r>
              <a:rPr sz="2400" spc="-5" dirty="0">
                <a:latin typeface="Arial"/>
                <a:cs typeface="Arial"/>
              </a:rPr>
              <a:t>e</a:t>
            </a:r>
            <a:r>
              <a:rPr sz="2400" spc="-15" dirty="0">
                <a:latin typeface="Arial"/>
                <a:cs typeface="Arial"/>
              </a:rPr>
              <a:t>x</a:t>
            </a:r>
            <a:r>
              <a:rPr sz="2400" spc="-5" dirty="0">
                <a:latin typeface="Arial"/>
                <a:cs typeface="Arial"/>
              </a:rPr>
              <a:t>e</a:t>
            </a:r>
            <a:r>
              <a:rPr sz="2400" spc="0" dirty="0">
                <a:latin typeface="Arial"/>
                <a:cs typeface="Arial"/>
              </a:rPr>
              <a:t>c</a:t>
            </a:r>
            <a:r>
              <a:rPr sz="2400" spc="-5" dirty="0">
                <a:latin typeface="Arial"/>
                <a:cs typeface="Arial"/>
              </a:rPr>
              <a:t>u</a:t>
            </a:r>
            <a:r>
              <a:rPr sz="2400" spc="0" dirty="0">
                <a:latin typeface="Arial"/>
                <a:cs typeface="Arial"/>
              </a:rPr>
              <a:t>te</a:t>
            </a:r>
            <a:r>
              <a:rPr sz="2400" spc="25" dirty="0">
                <a:latin typeface="Arial"/>
                <a:cs typeface="Arial"/>
              </a:rPr>
              <a:t> </a:t>
            </a:r>
            <a:r>
              <a:rPr sz="2400" spc="-5" dirty="0">
                <a:latin typeface="Arial"/>
                <a:cs typeface="Arial"/>
              </a:rPr>
              <a:t>pipeli</a:t>
            </a:r>
            <a:r>
              <a:rPr sz="2400" spc="5" dirty="0">
                <a:latin typeface="Arial"/>
                <a:cs typeface="Arial"/>
              </a:rPr>
              <a:t>n</a:t>
            </a:r>
            <a:r>
              <a:rPr sz="2400"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ilar</a:t>
            </a:r>
            <a:r>
              <a:rPr sz="2000" spc="-15" dirty="0">
                <a:latin typeface="Arial"/>
                <a:cs typeface="Arial"/>
              </a:rPr>
              <a:t> </a:t>
            </a:r>
            <a:r>
              <a:rPr sz="2000" spc="-5" dirty="0">
                <a:latin typeface="Arial"/>
                <a:cs typeface="Arial"/>
              </a:rPr>
              <a:t>t</a:t>
            </a:r>
            <a:r>
              <a:rPr sz="2000" spc="0" dirty="0">
                <a:latin typeface="Arial"/>
                <a:cs typeface="Arial"/>
              </a:rPr>
              <a:t>o</a:t>
            </a:r>
            <a:r>
              <a:rPr sz="2000" spc="-5" dirty="0">
                <a:latin typeface="Arial"/>
                <a:cs typeface="Arial"/>
              </a:rPr>
              <a:t> A</a:t>
            </a:r>
            <a:r>
              <a:rPr sz="2000" spc="5" dirty="0">
                <a:latin typeface="Arial"/>
                <a:cs typeface="Arial"/>
              </a:rPr>
              <a:t>R</a:t>
            </a:r>
            <a:r>
              <a:rPr sz="2000" spc="0" dirty="0">
                <a:latin typeface="Arial"/>
                <a:cs typeface="Arial"/>
              </a:rPr>
              <a:t>M7</a:t>
            </a:r>
            <a:endParaRPr sz="2000" dirty="0">
              <a:latin typeface="Arial"/>
              <a:cs typeface="Arial"/>
            </a:endParaRPr>
          </a:p>
          <a:p>
            <a:pPr marL="662940" marR="755650" lvl="1" indent="-250190">
              <a:lnSpc>
                <a:spcPct val="96700"/>
              </a:lnSpc>
              <a:spcBef>
                <a:spcPts val="100"/>
              </a:spcBef>
              <a:buClr>
                <a:srgbClr val="118CAA"/>
              </a:buClr>
              <a:buSzPct val="125000"/>
              <a:buFont typeface="Arial"/>
              <a:buChar char=""/>
              <a:tabLst>
                <a:tab pos="662940" algn="l"/>
              </a:tabLst>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0" dirty="0">
                <a:latin typeface="Arial"/>
                <a:cs typeface="Arial"/>
              </a:rPr>
              <a:t>does</a:t>
            </a:r>
            <a:r>
              <a:rPr sz="2000" spc="-25" dirty="0">
                <a:latin typeface="Arial"/>
                <a:cs typeface="Arial"/>
              </a:rPr>
              <a:t> </a:t>
            </a:r>
            <a:r>
              <a:rPr sz="2000" spc="0" dirty="0">
                <a:latin typeface="Arial"/>
                <a:cs typeface="Arial"/>
              </a:rPr>
              <a:t>mo</a:t>
            </a:r>
            <a:r>
              <a:rPr sz="2000" spc="5" dirty="0">
                <a:latin typeface="Arial"/>
                <a:cs typeface="Arial"/>
              </a:rPr>
              <a:t>r</a:t>
            </a:r>
            <a:r>
              <a:rPr sz="2000" spc="0" dirty="0">
                <a:latin typeface="Arial"/>
                <a:cs typeface="Arial"/>
              </a:rPr>
              <a:t>e</a:t>
            </a:r>
            <a:r>
              <a:rPr sz="2000" spc="-3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ea</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age</a:t>
            </a:r>
            <a:r>
              <a:rPr sz="2000" spc="-3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in</a:t>
            </a:r>
            <a:r>
              <a:rPr sz="2000" spc="5" dirty="0">
                <a:latin typeface="Arial"/>
                <a:cs typeface="Arial"/>
              </a:rPr>
              <a:t>c</a:t>
            </a:r>
            <a:r>
              <a:rPr sz="2000" spc="0" dirty="0">
                <a:latin typeface="Arial"/>
                <a:cs typeface="Arial"/>
              </a:rPr>
              <a:t>rea</a:t>
            </a:r>
            <a:r>
              <a:rPr sz="2000" spc="5" dirty="0">
                <a:latin typeface="Arial"/>
                <a:cs typeface="Arial"/>
              </a:rPr>
              <a:t>s</a:t>
            </a:r>
            <a:r>
              <a:rPr sz="2000" spc="0" dirty="0">
                <a:latin typeface="Arial"/>
                <a:cs typeface="Arial"/>
              </a:rPr>
              <a:t>e</a:t>
            </a:r>
            <a:r>
              <a:rPr sz="2000" spc="-40" dirty="0">
                <a:latin typeface="Arial"/>
                <a:cs typeface="Arial"/>
              </a:rPr>
              <a:t> </a:t>
            </a:r>
            <a:r>
              <a:rPr sz="2000" spc="0" dirty="0">
                <a:latin typeface="Arial"/>
                <a:cs typeface="Arial"/>
              </a:rPr>
              <a:t>o</a:t>
            </a: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all per</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10" dirty="0">
                <a:latin typeface="Arial"/>
                <a:cs typeface="Arial"/>
              </a:rPr>
              <a:t>n</a:t>
            </a:r>
            <a:r>
              <a:rPr sz="2000" spc="5" dirty="0">
                <a:latin typeface="Arial"/>
                <a:cs typeface="Arial"/>
              </a:rPr>
              <a:t>c</a:t>
            </a:r>
            <a:r>
              <a:rPr sz="2000" spc="0" dirty="0">
                <a:latin typeface="Arial"/>
                <a:cs typeface="Arial"/>
              </a:rPr>
              <a:t>e</a:t>
            </a:r>
            <a:endParaRPr sz="2000" dirty="0">
              <a:latin typeface="Arial"/>
              <a:cs typeface="Arial"/>
            </a:endParaRPr>
          </a:p>
        </p:txBody>
      </p:sp>
      <p:sp>
        <p:nvSpPr>
          <p:cNvPr id="3" name="object 3"/>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P</a:t>
            </a:r>
            <a:r>
              <a:rPr sz="3600" b="1" spc="-10" dirty="0">
                <a:latin typeface="Arial"/>
                <a:cs typeface="Arial"/>
              </a:rPr>
              <a:t>i</a:t>
            </a:r>
            <a:r>
              <a:rPr sz="3600" b="1" spc="-5" dirty="0">
                <a:latin typeface="Arial"/>
                <a:cs typeface="Arial"/>
              </a:rPr>
              <a:t>p</a:t>
            </a:r>
            <a:r>
              <a:rPr sz="3600" b="1" spc="0" dirty="0">
                <a:latin typeface="Arial"/>
                <a:cs typeface="Arial"/>
              </a:rPr>
              <a:t>el</a:t>
            </a:r>
            <a:r>
              <a:rPr sz="3600" b="1" spc="-10" dirty="0">
                <a:latin typeface="Arial"/>
                <a:cs typeface="Arial"/>
              </a:rPr>
              <a:t>i</a:t>
            </a:r>
            <a:r>
              <a:rPr sz="3600" b="1" spc="-5" dirty="0">
                <a:latin typeface="Arial"/>
                <a:cs typeface="Arial"/>
              </a:rPr>
              <a:t>n</a:t>
            </a:r>
            <a:r>
              <a:rPr sz="3600" b="1" spc="0" dirty="0">
                <a:latin typeface="Arial"/>
                <a:cs typeface="Arial"/>
              </a:rPr>
              <a:t>e</a:t>
            </a:r>
            <a:endParaRPr sz="3600">
              <a:latin typeface="Arial"/>
              <a:cs typeface="Arial"/>
            </a:endParaRPr>
          </a:p>
        </p:txBody>
      </p:sp>
      <p:sp>
        <p:nvSpPr>
          <p:cNvPr id="4" name="object 4"/>
          <p:cNvSpPr/>
          <p:nvPr/>
        </p:nvSpPr>
        <p:spPr>
          <a:xfrm>
            <a:off x="5775959" y="3313303"/>
            <a:ext cx="3706241" cy="2534285"/>
          </a:xfrm>
          <a:custGeom>
            <a:avLst/>
            <a:gdLst/>
            <a:ahLst/>
            <a:cxnLst/>
            <a:rect l="l" t="t" r="r" b="b"/>
            <a:pathLst>
              <a:path w="3706240" h="2534285">
                <a:moveTo>
                  <a:pt x="0" y="2534285"/>
                </a:moveTo>
                <a:lnTo>
                  <a:pt x="3706241" y="2534285"/>
                </a:lnTo>
                <a:lnTo>
                  <a:pt x="3706241" y="0"/>
                </a:lnTo>
                <a:lnTo>
                  <a:pt x="0" y="0"/>
                </a:lnTo>
                <a:lnTo>
                  <a:pt x="0" y="2534285"/>
                </a:lnTo>
                <a:close/>
              </a:path>
            </a:pathLst>
          </a:custGeom>
          <a:solidFill>
            <a:srgbClr val="BFBFBF"/>
          </a:solidFill>
        </p:spPr>
        <p:txBody>
          <a:bodyPr wrap="square" lIns="0" tIns="0" rIns="0" bIns="0" rtlCol="0">
            <a:noAutofit/>
          </a:bodyPr>
          <a:lstStyle/>
          <a:p>
            <a:endParaRPr/>
          </a:p>
        </p:txBody>
      </p:sp>
      <p:sp>
        <p:nvSpPr>
          <p:cNvPr id="5" name="object 5"/>
          <p:cNvSpPr/>
          <p:nvPr/>
        </p:nvSpPr>
        <p:spPr>
          <a:xfrm>
            <a:off x="6963156" y="5206110"/>
            <a:ext cx="1479803" cy="170687"/>
          </a:xfrm>
          <a:custGeom>
            <a:avLst/>
            <a:gdLst/>
            <a:ahLst/>
            <a:cxnLst/>
            <a:rect l="l" t="t" r="r" b="b"/>
            <a:pathLst>
              <a:path w="1479803" h="170687">
                <a:moveTo>
                  <a:pt x="1307592" y="0"/>
                </a:moveTo>
                <a:lnTo>
                  <a:pt x="1307592" y="170687"/>
                </a:lnTo>
                <a:lnTo>
                  <a:pt x="1421374" y="114300"/>
                </a:lnTo>
                <a:lnTo>
                  <a:pt x="1336548" y="114300"/>
                </a:lnTo>
                <a:lnTo>
                  <a:pt x="1336548" y="56387"/>
                </a:lnTo>
                <a:lnTo>
                  <a:pt x="1421374" y="56387"/>
                </a:lnTo>
                <a:lnTo>
                  <a:pt x="1307592" y="0"/>
                </a:lnTo>
                <a:close/>
              </a:path>
              <a:path w="1479803" h="170687">
                <a:moveTo>
                  <a:pt x="1307592" y="56387"/>
                </a:moveTo>
                <a:lnTo>
                  <a:pt x="0" y="56387"/>
                </a:lnTo>
                <a:lnTo>
                  <a:pt x="0" y="114300"/>
                </a:lnTo>
                <a:lnTo>
                  <a:pt x="1307592" y="114300"/>
                </a:lnTo>
                <a:lnTo>
                  <a:pt x="1307592" y="56387"/>
                </a:lnTo>
                <a:close/>
              </a:path>
              <a:path w="1479803" h="170687">
                <a:moveTo>
                  <a:pt x="1421374" y="56387"/>
                </a:moveTo>
                <a:lnTo>
                  <a:pt x="1336548" y="56387"/>
                </a:lnTo>
                <a:lnTo>
                  <a:pt x="1336548" y="114300"/>
                </a:lnTo>
                <a:lnTo>
                  <a:pt x="1421374" y="114300"/>
                </a:lnTo>
                <a:lnTo>
                  <a:pt x="1479803" y="85343"/>
                </a:lnTo>
                <a:lnTo>
                  <a:pt x="1421374" y="56387"/>
                </a:lnTo>
                <a:close/>
              </a:path>
            </a:pathLst>
          </a:custGeom>
          <a:solidFill>
            <a:srgbClr val="333333"/>
          </a:solidFill>
        </p:spPr>
        <p:txBody>
          <a:bodyPr wrap="square" lIns="0" tIns="0" rIns="0" bIns="0" rtlCol="0">
            <a:noAutofit/>
          </a:bodyPr>
          <a:lstStyle/>
          <a:p>
            <a:endParaRPr/>
          </a:p>
        </p:txBody>
      </p:sp>
      <p:sp>
        <p:nvSpPr>
          <p:cNvPr id="6" name="object 6"/>
          <p:cNvSpPr/>
          <p:nvPr/>
        </p:nvSpPr>
        <p:spPr>
          <a:xfrm>
            <a:off x="3592067" y="3313303"/>
            <a:ext cx="2128901" cy="2543429"/>
          </a:xfrm>
          <a:custGeom>
            <a:avLst/>
            <a:gdLst/>
            <a:ahLst/>
            <a:cxnLst/>
            <a:rect l="l" t="t" r="r" b="b"/>
            <a:pathLst>
              <a:path w="2128901" h="2543429">
                <a:moveTo>
                  <a:pt x="0" y="2543429"/>
                </a:moveTo>
                <a:lnTo>
                  <a:pt x="2128901" y="2543429"/>
                </a:lnTo>
                <a:lnTo>
                  <a:pt x="2128901" y="0"/>
                </a:lnTo>
                <a:lnTo>
                  <a:pt x="0" y="0"/>
                </a:lnTo>
                <a:lnTo>
                  <a:pt x="0" y="2543429"/>
                </a:lnTo>
                <a:close/>
              </a:path>
            </a:pathLst>
          </a:custGeom>
          <a:solidFill>
            <a:srgbClr val="BFBFBF"/>
          </a:solidFill>
        </p:spPr>
        <p:txBody>
          <a:bodyPr wrap="square" lIns="0" tIns="0" rIns="0" bIns="0" rtlCol="0">
            <a:noAutofit/>
          </a:bodyPr>
          <a:lstStyle/>
          <a:p>
            <a:endParaRPr/>
          </a:p>
        </p:txBody>
      </p:sp>
      <p:sp>
        <p:nvSpPr>
          <p:cNvPr id="7" name="object 7"/>
          <p:cNvSpPr/>
          <p:nvPr/>
        </p:nvSpPr>
        <p:spPr>
          <a:xfrm>
            <a:off x="1463039" y="3009900"/>
            <a:ext cx="2078609" cy="7747"/>
          </a:xfrm>
          <a:custGeom>
            <a:avLst/>
            <a:gdLst/>
            <a:ahLst/>
            <a:cxnLst/>
            <a:rect l="l" t="t" r="r" b="b"/>
            <a:pathLst>
              <a:path w="2078609" h="7747">
                <a:moveTo>
                  <a:pt x="0" y="7747"/>
                </a:moveTo>
                <a:lnTo>
                  <a:pt x="2078609" y="7747"/>
                </a:lnTo>
                <a:lnTo>
                  <a:pt x="2078609" y="0"/>
                </a:lnTo>
                <a:lnTo>
                  <a:pt x="0" y="0"/>
                </a:lnTo>
                <a:lnTo>
                  <a:pt x="0" y="7747"/>
                </a:lnTo>
                <a:close/>
              </a:path>
            </a:pathLst>
          </a:custGeom>
          <a:solidFill>
            <a:srgbClr val="BFBFBF"/>
          </a:solidFill>
        </p:spPr>
        <p:txBody>
          <a:bodyPr wrap="square" lIns="0" tIns="0" rIns="0" bIns="0" rtlCol="0">
            <a:noAutofit/>
          </a:bodyPr>
          <a:lstStyle/>
          <a:p>
            <a:endParaRPr/>
          </a:p>
        </p:txBody>
      </p:sp>
      <p:sp>
        <p:nvSpPr>
          <p:cNvPr id="8" name="object 8"/>
          <p:cNvSpPr/>
          <p:nvPr/>
        </p:nvSpPr>
        <p:spPr>
          <a:xfrm>
            <a:off x="1463039" y="3322446"/>
            <a:ext cx="2078609" cy="2525141"/>
          </a:xfrm>
          <a:custGeom>
            <a:avLst/>
            <a:gdLst/>
            <a:ahLst/>
            <a:cxnLst/>
            <a:rect l="l" t="t" r="r" b="b"/>
            <a:pathLst>
              <a:path w="2078609" h="2525141">
                <a:moveTo>
                  <a:pt x="0" y="2525141"/>
                </a:moveTo>
                <a:lnTo>
                  <a:pt x="2078609" y="2525141"/>
                </a:lnTo>
                <a:lnTo>
                  <a:pt x="2078609" y="0"/>
                </a:lnTo>
                <a:lnTo>
                  <a:pt x="0" y="0"/>
                </a:lnTo>
                <a:lnTo>
                  <a:pt x="0" y="2525141"/>
                </a:lnTo>
                <a:close/>
              </a:path>
            </a:pathLst>
          </a:custGeom>
          <a:solidFill>
            <a:srgbClr val="BFBFBF"/>
          </a:solidFill>
        </p:spPr>
        <p:txBody>
          <a:bodyPr wrap="square" lIns="0" tIns="0" rIns="0" bIns="0" rtlCol="0">
            <a:noAutofit/>
          </a:bodyPr>
          <a:lstStyle/>
          <a:p>
            <a:endParaRPr/>
          </a:p>
        </p:txBody>
      </p:sp>
      <p:sp>
        <p:nvSpPr>
          <p:cNvPr id="9" name="object 9"/>
          <p:cNvSpPr/>
          <p:nvPr/>
        </p:nvSpPr>
        <p:spPr>
          <a:xfrm>
            <a:off x="1039367" y="4479163"/>
            <a:ext cx="643127" cy="228600"/>
          </a:xfrm>
          <a:custGeom>
            <a:avLst/>
            <a:gdLst/>
            <a:ahLst/>
            <a:cxnLst/>
            <a:rect l="l" t="t" r="r" b="b"/>
            <a:pathLst>
              <a:path w="643127" h="228600">
                <a:moveTo>
                  <a:pt x="414528" y="0"/>
                </a:moveTo>
                <a:lnTo>
                  <a:pt x="414528" y="228600"/>
                </a:lnTo>
                <a:lnTo>
                  <a:pt x="566927" y="152400"/>
                </a:lnTo>
                <a:lnTo>
                  <a:pt x="452628" y="152400"/>
                </a:lnTo>
                <a:lnTo>
                  <a:pt x="452628" y="76200"/>
                </a:lnTo>
                <a:lnTo>
                  <a:pt x="566927" y="76200"/>
                </a:lnTo>
                <a:lnTo>
                  <a:pt x="414528" y="0"/>
                </a:lnTo>
                <a:close/>
              </a:path>
              <a:path w="643127" h="228600">
                <a:moveTo>
                  <a:pt x="414528" y="76200"/>
                </a:moveTo>
                <a:lnTo>
                  <a:pt x="0" y="76200"/>
                </a:lnTo>
                <a:lnTo>
                  <a:pt x="0" y="152400"/>
                </a:lnTo>
                <a:lnTo>
                  <a:pt x="414528" y="152400"/>
                </a:lnTo>
                <a:lnTo>
                  <a:pt x="414528" y="76200"/>
                </a:lnTo>
                <a:close/>
              </a:path>
              <a:path w="643127" h="228600">
                <a:moveTo>
                  <a:pt x="566927" y="76200"/>
                </a:moveTo>
                <a:lnTo>
                  <a:pt x="452628" y="76200"/>
                </a:lnTo>
                <a:lnTo>
                  <a:pt x="452628"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10" name="object 10"/>
          <p:cNvSpPr/>
          <p:nvPr/>
        </p:nvSpPr>
        <p:spPr>
          <a:xfrm>
            <a:off x="3040379" y="4479163"/>
            <a:ext cx="702564" cy="228600"/>
          </a:xfrm>
          <a:custGeom>
            <a:avLst/>
            <a:gdLst/>
            <a:ahLst/>
            <a:cxnLst/>
            <a:rect l="l" t="t" r="r" b="b"/>
            <a:pathLst>
              <a:path w="702564" h="228600">
                <a:moveTo>
                  <a:pt x="473964" y="0"/>
                </a:moveTo>
                <a:lnTo>
                  <a:pt x="473964" y="228600"/>
                </a:lnTo>
                <a:lnTo>
                  <a:pt x="626364" y="152400"/>
                </a:lnTo>
                <a:lnTo>
                  <a:pt x="512064" y="152400"/>
                </a:lnTo>
                <a:lnTo>
                  <a:pt x="512064" y="76200"/>
                </a:lnTo>
                <a:lnTo>
                  <a:pt x="626364" y="76200"/>
                </a:lnTo>
                <a:lnTo>
                  <a:pt x="473964" y="0"/>
                </a:lnTo>
                <a:close/>
              </a:path>
              <a:path w="702564" h="228600">
                <a:moveTo>
                  <a:pt x="473964" y="76200"/>
                </a:moveTo>
                <a:lnTo>
                  <a:pt x="0" y="76200"/>
                </a:lnTo>
                <a:lnTo>
                  <a:pt x="0" y="152400"/>
                </a:lnTo>
                <a:lnTo>
                  <a:pt x="473964" y="152400"/>
                </a:lnTo>
                <a:lnTo>
                  <a:pt x="473964" y="76200"/>
                </a:lnTo>
                <a:close/>
              </a:path>
              <a:path w="702564" h="228600">
                <a:moveTo>
                  <a:pt x="626364" y="76200"/>
                </a:moveTo>
                <a:lnTo>
                  <a:pt x="512064" y="76200"/>
                </a:lnTo>
                <a:lnTo>
                  <a:pt x="512064" y="152400"/>
                </a:lnTo>
                <a:lnTo>
                  <a:pt x="626364" y="152400"/>
                </a:lnTo>
                <a:lnTo>
                  <a:pt x="702564" y="114300"/>
                </a:lnTo>
                <a:lnTo>
                  <a:pt x="626364" y="76200"/>
                </a:lnTo>
                <a:close/>
              </a:path>
            </a:pathLst>
          </a:custGeom>
          <a:solidFill>
            <a:srgbClr val="333333"/>
          </a:solidFill>
        </p:spPr>
        <p:txBody>
          <a:bodyPr wrap="square" lIns="0" tIns="0" rIns="0" bIns="0" rtlCol="0">
            <a:noAutofit/>
          </a:bodyPr>
          <a:lstStyle/>
          <a:p>
            <a:endParaRPr/>
          </a:p>
        </p:txBody>
      </p:sp>
      <p:sp>
        <p:nvSpPr>
          <p:cNvPr id="11" name="object 11"/>
          <p:cNvSpPr/>
          <p:nvPr/>
        </p:nvSpPr>
        <p:spPr>
          <a:xfrm>
            <a:off x="1773935" y="5235066"/>
            <a:ext cx="2782824" cy="76200"/>
          </a:xfrm>
          <a:custGeom>
            <a:avLst/>
            <a:gdLst/>
            <a:ahLst/>
            <a:cxnLst/>
            <a:rect l="l" t="t" r="r" b="b"/>
            <a:pathLst>
              <a:path w="2782824" h="76200">
                <a:moveTo>
                  <a:pt x="2478024" y="7619"/>
                </a:moveTo>
                <a:lnTo>
                  <a:pt x="2478024" y="45719"/>
                </a:lnTo>
                <a:lnTo>
                  <a:pt x="2782824" y="47243"/>
                </a:lnTo>
                <a:lnTo>
                  <a:pt x="2782824" y="9143"/>
                </a:lnTo>
                <a:lnTo>
                  <a:pt x="2478024" y="7619"/>
                </a:lnTo>
                <a:close/>
              </a:path>
              <a:path w="2782824" h="76200">
                <a:moveTo>
                  <a:pt x="2058924" y="6095"/>
                </a:moveTo>
                <a:lnTo>
                  <a:pt x="2058924" y="44195"/>
                </a:lnTo>
                <a:lnTo>
                  <a:pt x="2363724" y="45719"/>
                </a:lnTo>
                <a:lnTo>
                  <a:pt x="2363724" y="7619"/>
                </a:lnTo>
                <a:lnTo>
                  <a:pt x="2058924" y="6095"/>
                </a:lnTo>
                <a:close/>
              </a:path>
              <a:path w="2782824" h="76200">
                <a:moveTo>
                  <a:pt x="1639824" y="4571"/>
                </a:moveTo>
                <a:lnTo>
                  <a:pt x="1639824" y="42671"/>
                </a:lnTo>
                <a:lnTo>
                  <a:pt x="1944624" y="44195"/>
                </a:lnTo>
                <a:lnTo>
                  <a:pt x="1944624" y="6095"/>
                </a:lnTo>
                <a:lnTo>
                  <a:pt x="1639824" y="4571"/>
                </a:lnTo>
                <a:close/>
              </a:path>
              <a:path w="2782824" h="76200">
                <a:moveTo>
                  <a:pt x="1220724" y="3047"/>
                </a:moveTo>
                <a:lnTo>
                  <a:pt x="1220724" y="41147"/>
                </a:lnTo>
                <a:lnTo>
                  <a:pt x="1525524" y="42671"/>
                </a:lnTo>
                <a:lnTo>
                  <a:pt x="1525524" y="4571"/>
                </a:lnTo>
                <a:lnTo>
                  <a:pt x="1220724" y="3047"/>
                </a:lnTo>
                <a:close/>
              </a:path>
              <a:path w="2782824" h="76200">
                <a:moveTo>
                  <a:pt x="801624" y="1523"/>
                </a:moveTo>
                <a:lnTo>
                  <a:pt x="801624" y="39623"/>
                </a:lnTo>
                <a:lnTo>
                  <a:pt x="1106424" y="41147"/>
                </a:lnTo>
                <a:lnTo>
                  <a:pt x="1106424" y="3047"/>
                </a:lnTo>
                <a:lnTo>
                  <a:pt x="801624" y="1523"/>
                </a:lnTo>
                <a:close/>
              </a:path>
              <a:path w="2782824" h="76200">
                <a:moveTo>
                  <a:pt x="382524" y="0"/>
                </a:moveTo>
                <a:lnTo>
                  <a:pt x="382524" y="38099"/>
                </a:lnTo>
                <a:lnTo>
                  <a:pt x="687324" y="39623"/>
                </a:lnTo>
                <a:lnTo>
                  <a:pt x="687324" y="1523"/>
                </a:lnTo>
                <a:lnTo>
                  <a:pt x="382524" y="0"/>
                </a:lnTo>
                <a:close/>
              </a:path>
              <a:path w="2782824" h="76200">
                <a:moveTo>
                  <a:pt x="114300" y="-38100"/>
                </a:moveTo>
                <a:lnTo>
                  <a:pt x="0" y="18287"/>
                </a:lnTo>
                <a:lnTo>
                  <a:pt x="114300" y="76199"/>
                </a:lnTo>
                <a:lnTo>
                  <a:pt x="114300" y="38099"/>
                </a:lnTo>
                <a:lnTo>
                  <a:pt x="94487" y="38099"/>
                </a:lnTo>
                <a:lnTo>
                  <a:pt x="94487" y="0"/>
                </a:lnTo>
                <a:lnTo>
                  <a:pt x="114300" y="0"/>
                </a:lnTo>
                <a:lnTo>
                  <a:pt x="114300" y="-38100"/>
                </a:lnTo>
                <a:close/>
              </a:path>
              <a:path w="2782824" h="76200">
                <a:moveTo>
                  <a:pt x="114300" y="0"/>
                </a:moveTo>
                <a:lnTo>
                  <a:pt x="94487" y="0"/>
                </a:lnTo>
                <a:lnTo>
                  <a:pt x="94487" y="38099"/>
                </a:lnTo>
                <a:lnTo>
                  <a:pt x="114300" y="38099"/>
                </a:lnTo>
                <a:lnTo>
                  <a:pt x="114300" y="0"/>
                </a:lnTo>
                <a:close/>
              </a:path>
              <a:path w="2782824" h="76200">
                <a:moveTo>
                  <a:pt x="268224" y="0"/>
                </a:moveTo>
                <a:lnTo>
                  <a:pt x="114300" y="0"/>
                </a:lnTo>
                <a:lnTo>
                  <a:pt x="114300" y="38099"/>
                </a:lnTo>
                <a:lnTo>
                  <a:pt x="268224" y="38099"/>
                </a:lnTo>
                <a:lnTo>
                  <a:pt x="268224" y="0"/>
                </a:lnTo>
                <a:close/>
              </a:path>
            </a:pathLst>
          </a:custGeom>
          <a:solidFill>
            <a:srgbClr val="333333"/>
          </a:solidFill>
        </p:spPr>
        <p:txBody>
          <a:bodyPr wrap="square" lIns="0" tIns="0" rIns="0" bIns="0" rtlCol="0">
            <a:noAutofit/>
          </a:bodyPr>
          <a:lstStyle/>
          <a:p>
            <a:endParaRPr/>
          </a:p>
        </p:txBody>
      </p:sp>
      <p:sp>
        <p:nvSpPr>
          <p:cNvPr id="12" name="object 12"/>
          <p:cNvSpPr txBox="1"/>
          <p:nvPr/>
        </p:nvSpPr>
        <p:spPr>
          <a:xfrm>
            <a:off x="1983739" y="5266944"/>
            <a:ext cx="2424430" cy="194310"/>
          </a:xfrm>
          <a:prstGeom prst="rect">
            <a:avLst/>
          </a:prstGeom>
        </p:spPr>
        <p:txBody>
          <a:bodyPr vert="horz" wrap="square" lIns="0" tIns="0" rIns="0" bIns="0" rtlCol="0">
            <a:noAutofit/>
          </a:bodyPr>
          <a:lstStyle/>
          <a:p>
            <a:pPr marL="12700">
              <a:lnSpc>
                <a:spcPct val="100000"/>
              </a:lnSpc>
            </a:pP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25" dirty="0">
                <a:solidFill>
                  <a:srgbClr val="333333"/>
                </a:solidFill>
                <a:latin typeface="Arial"/>
                <a:cs typeface="Arial"/>
              </a:rPr>
              <a:t> </a:t>
            </a:r>
            <a:r>
              <a:rPr sz="1200" b="1" spc="-5" dirty="0">
                <a:solidFill>
                  <a:srgbClr val="333333"/>
                </a:solidFill>
                <a:latin typeface="Arial"/>
                <a:cs typeface="Arial"/>
              </a:rPr>
              <a:t>fo</a:t>
            </a:r>
            <a:r>
              <a:rPr sz="1200" b="1" spc="0" dirty="0">
                <a:solidFill>
                  <a:srgbClr val="333333"/>
                </a:solidFill>
                <a:latin typeface="Arial"/>
                <a:cs typeface="Arial"/>
              </a:rPr>
              <a:t>r</a:t>
            </a:r>
            <a:r>
              <a:rPr sz="1200" b="1" spc="25" dirty="0">
                <a:solidFill>
                  <a:srgbClr val="333333"/>
                </a:solidFill>
                <a:latin typeface="Arial"/>
                <a:cs typeface="Arial"/>
              </a:rPr>
              <a:t>w</a:t>
            </a:r>
            <a:r>
              <a:rPr sz="1200" b="1" spc="0" dirty="0">
                <a:solidFill>
                  <a:srgbClr val="333333"/>
                </a:solidFill>
                <a:latin typeface="Arial"/>
                <a:cs typeface="Arial"/>
              </a:rPr>
              <a:t>ardi</a:t>
            </a:r>
            <a:r>
              <a:rPr sz="1200" b="1" spc="-5" dirty="0">
                <a:solidFill>
                  <a:srgbClr val="333333"/>
                </a:solidFill>
                <a:latin typeface="Arial"/>
                <a:cs typeface="Arial"/>
              </a:rPr>
              <a:t>n</a:t>
            </a:r>
            <a:r>
              <a:rPr sz="1200" b="1" spc="0" dirty="0">
                <a:solidFill>
                  <a:srgbClr val="333333"/>
                </a:solidFill>
                <a:latin typeface="Arial"/>
                <a:cs typeface="Arial"/>
              </a:rPr>
              <a:t>g</a:t>
            </a:r>
            <a:r>
              <a:rPr sz="1200" b="1" spc="-15" dirty="0">
                <a:solidFill>
                  <a:srgbClr val="333333"/>
                </a:solidFill>
                <a:latin typeface="Arial"/>
                <a:cs typeface="Arial"/>
              </a:rPr>
              <a:t> </a:t>
            </a:r>
            <a:r>
              <a:rPr sz="1200" b="1" spc="0" dirty="0">
                <a:solidFill>
                  <a:srgbClr val="333333"/>
                </a:solidFill>
                <a:latin typeface="Arial"/>
                <a:cs typeface="Arial"/>
              </a:rPr>
              <a:t>&amp; s</a:t>
            </a:r>
            <a:r>
              <a:rPr sz="1200" b="1" spc="-5" dirty="0">
                <a:solidFill>
                  <a:srgbClr val="333333"/>
                </a:solidFill>
                <a:latin typeface="Arial"/>
                <a:cs typeface="Arial"/>
              </a:rPr>
              <a:t>p</a:t>
            </a:r>
            <a:r>
              <a:rPr sz="1200" b="1" spc="0" dirty="0">
                <a:solidFill>
                  <a:srgbClr val="333333"/>
                </a:solidFill>
                <a:latin typeface="Arial"/>
                <a:cs typeface="Arial"/>
              </a:rPr>
              <a:t>ec</a:t>
            </a:r>
            <a:r>
              <a:rPr sz="1200" b="1" spc="-5" dirty="0">
                <a:solidFill>
                  <a:srgbClr val="333333"/>
                </a:solidFill>
                <a:latin typeface="Arial"/>
                <a:cs typeface="Arial"/>
              </a:rPr>
              <a:t>u</a:t>
            </a:r>
            <a:r>
              <a:rPr sz="1200" b="1" spc="0" dirty="0">
                <a:solidFill>
                  <a:srgbClr val="333333"/>
                </a:solidFill>
                <a:latin typeface="Arial"/>
                <a:cs typeface="Arial"/>
              </a:rPr>
              <a:t>la</a:t>
            </a:r>
            <a:r>
              <a:rPr sz="1200" b="1" spc="-5" dirty="0">
                <a:solidFill>
                  <a:srgbClr val="333333"/>
                </a:solidFill>
                <a:latin typeface="Arial"/>
                <a:cs typeface="Arial"/>
              </a:rPr>
              <a:t>t</a:t>
            </a:r>
            <a:r>
              <a:rPr sz="1200" b="1" spc="0" dirty="0">
                <a:solidFill>
                  <a:srgbClr val="333333"/>
                </a:solidFill>
                <a:latin typeface="Arial"/>
                <a:cs typeface="Arial"/>
              </a:rPr>
              <a:t>i</a:t>
            </a:r>
            <a:r>
              <a:rPr sz="1200" b="1" spc="-5" dirty="0">
                <a:solidFill>
                  <a:srgbClr val="333333"/>
                </a:solidFill>
                <a:latin typeface="Arial"/>
                <a:cs typeface="Arial"/>
              </a:rPr>
              <a:t>o</a:t>
            </a:r>
            <a:r>
              <a:rPr sz="1200" b="1" spc="0" dirty="0">
                <a:solidFill>
                  <a:srgbClr val="333333"/>
                </a:solidFill>
                <a:latin typeface="Arial"/>
                <a:cs typeface="Arial"/>
              </a:rPr>
              <a:t>n</a:t>
            </a:r>
            <a:endParaRPr sz="1200">
              <a:latin typeface="Arial"/>
              <a:cs typeface="Arial"/>
            </a:endParaRPr>
          </a:p>
        </p:txBody>
      </p:sp>
      <p:sp>
        <p:nvSpPr>
          <p:cNvPr id="13" name="object 13"/>
          <p:cNvSpPr/>
          <p:nvPr/>
        </p:nvSpPr>
        <p:spPr>
          <a:xfrm>
            <a:off x="1463039" y="3017647"/>
            <a:ext cx="2078609" cy="304800"/>
          </a:xfrm>
          <a:custGeom>
            <a:avLst/>
            <a:gdLst/>
            <a:ahLst/>
            <a:cxnLst/>
            <a:rect l="l" t="t" r="r" b="b"/>
            <a:pathLst>
              <a:path w="2078609" h="304800">
                <a:moveTo>
                  <a:pt x="0" y="0"/>
                </a:moveTo>
                <a:lnTo>
                  <a:pt x="2078609" y="0"/>
                </a:lnTo>
                <a:lnTo>
                  <a:pt x="2078609"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4" name="object 14"/>
          <p:cNvSpPr txBox="1"/>
          <p:nvPr/>
        </p:nvSpPr>
        <p:spPr>
          <a:xfrm>
            <a:off x="1806955" y="3057652"/>
            <a:ext cx="139192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1</a:t>
            </a:r>
            <a:r>
              <a:rPr sz="1350" b="1" spc="15" baseline="24691" dirty="0">
                <a:solidFill>
                  <a:srgbClr val="FFFFFF"/>
                </a:solidFill>
                <a:latin typeface="Arial"/>
                <a:cs typeface="Arial"/>
              </a:rPr>
              <a:t>s</a:t>
            </a:r>
            <a:r>
              <a:rPr sz="1350" b="1" spc="7" baseline="24691" dirty="0">
                <a:solidFill>
                  <a:srgbClr val="FFFFFF"/>
                </a:solidFill>
                <a:latin typeface="Arial"/>
                <a:cs typeface="Arial"/>
              </a:rPr>
              <a:t>t </a:t>
            </a:r>
            <a:r>
              <a:rPr sz="1350" b="1" spc="-179"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F</a:t>
            </a:r>
            <a:r>
              <a:rPr sz="1400" b="1" spc="0" dirty="0">
                <a:solidFill>
                  <a:srgbClr val="FFFFFF"/>
                </a:solidFill>
                <a:latin typeface="Arial"/>
                <a:cs typeface="Arial"/>
              </a:rPr>
              <a:t>etch</a:t>
            </a:r>
            <a:endParaRPr sz="1400">
              <a:latin typeface="Arial"/>
              <a:cs typeface="Arial"/>
            </a:endParaRPr>
          </a:p>
        </p:txBody>
      </p:sp>
      <p:sp>
        <p:nvSpPr>
          <p:cNvPr id="15" name="object 15"/>
          <p:cNvSpPr/>
          <p:nvPr/>
        </p:nvSpPr>
        <p:spPr>
          <a:xfrm>
            <a:off x="3592067" y="3008502"/>
            <a:ext cx="2128901" cy="304800"/>
          </a:xfrm>
          <a:custGeom>
            <a:avLst/>
            <a:gdLst/>
            <a:ahLst/>
            <a:cxnLst/>
            <a:rect l="l" t="t" r="r" b="b"/>
            <a:pathLst>
              <a:path w="2128901" h="304800">
                <a:moveTo>
                  <a:pt x="0" y="0"/>
                </a:moveTo>
                <a:lnTo>
                  <a:pt x="2128901" y="0"/>
                </a:lnTo>
                <a:lnTo>
                  <a:pt x="212890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6" name="object 16"/>
          <p:cNvSpPr txBox="1"/>
          <p:nvPr/>
        </p:nvSpPr>
        <p:spPr>
          <a:xfrm>
            <a:off x="3856735" y="3048508"/>
            <a:ext cx="159829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2</a:t>
            </a:r>
            <a:r>
              <a:rPr sz="1350" b="1" spc="22" baseline="24691" dirty="0">
                <a:solidFill>
                  <a:srgbClr val="FFFFFF"/>
                </a:solidFill>
                <a:latin typeface="Arial"/>
                <a:cs typeface="Arial"/>
              </a:rPr>
              <a:t>nd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D</a:t>
            </a:r>
            <a:r>
              <a:rPr sz="1400" b="1" spc="0" dirty="0">
                <a:solidFill>
                  <a:srgbClr val="FFFFFF"/>
                </a:solidFill>
                <a:latin typeface="Arial"/>
                <a:cs typeface="Arial"/>
              </a:rPr>
              <a:t>ec</a:t>
            </a:r>
            <a:r>
              <a:rPr sz="1400" b="1" spc="-10" dirty="0">
                <a:solidFill>
                  <a:srgbClr val="FFFFFF"/>
                </a:solidFill>
                <a:latin typeface="Arial"/>
                <a:cs typeface="Arial"/>
              </a:rPr>
              <a:t>od</a:t>
            </a:r>
            <a:r>
              <a:rPr sz="1400" b="1" spc="0" dirty="0">
                <a:solidFill>
                  <a:srgbClr val="FFFFFF"/>
                </a:solidFill>
                <a:latin typeface="Arial"/>
                <a:cs typeface="Arial"/>
              </a:rPr>
              <a:t>e</a:t>
            </a:r>
            <a:endParaRPr sz="1400">
              <a:latin typeface="Arial"/>
              <a:cs typeface="Arial"/>
            </a:endParaRPr>
          </a:p>
        </p:txBody>
      </p:sp>
      <p:sp>
        <p:nvSpPr>
          <p:cNvPr id="17" name="object 17"/>
          <p:cNvSpPr/>
          <p:nvPr/>
        </p:nvSpPr>
        <p:spPr>
          <a:xfrm>
            <a:off x="5775959" y="3008502"/>
            <a:ext cx="3706241" cy="304800"/>
          </a:xfrm>
          <a:custGeom>
            <a:avLst/>
            <a:gdLst/>
            <a:ahLst/>
            <a:cxnLst/>
            <a:rect l="l" t="t" r="r" b="b"/>
            <a:pathLst>
              <a:path w="3706240" h="304800">
                <a:moveTo>
                  <a:pt x="0" y="0"/>
                </a:moveTo>
                <a:lnTo>
                  <a:pt x="3706241" y="0"/>
                </a:lnTo>
                <a:lnTo>
                  <a:pt x="370624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8" name="object 18"/>
          <p:cNvSpPr txBox="1"/>
          <p:nvPr/>
        </p:nvSpPr>
        <p:spPr>
          <a:xfrm>
            <a:off x="6822440" y="3048508"/>
            <a:ext cx="161353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3</a:t>
            </a:r>
            <a:r>
              <a:rPr sz="1350" b="1" spc="7" baseline="24691" dirty="0">
                <a:solidFill>
                  <a:srgbClr val="FFFFFF"/>
                </a:solidFill>
                <a:latin typeface="Arial"/>
                <a:cs typeface="Arial"/>
              </a:rPr>
              <a:t>r</a:t>
            </a:r>
            <a:r>
              <a:rPr sz="1350" b="1" spc="22" baseline="24691" dirty="0">
                <a:solidFill>
                  <a:srgbClr val="FFFFFF"/>
                </a:solidFill>
                <a:latin typeface="Arial"/>
                <a:cs typeface="Arial"/>
              </a:rPr>
              <a:t>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5" dirty="0">
                <a:solidFill>
                  <a:srgbClr val="FFFFFF"/>
                </a:solidFill>
                <a:latin typeface="Arial"/>
                <a:cs typeface="Arial"/>
              </a:rPr>
              <a:t> </a:t>
            </a:r>
            <a:r>
              <a:rPr sz="1400" b="1" spc="0" dirty="0">
                <a:solidFill>
                  <a:srgbClr val="FFFFFF"/>
                </a:solidFill>
                <a:latin typeface="Arial"/>
                <a:cs typeface="Arial"/>
              </a:rPr>
              <a:t>Ex</a:t>
            </a:r>
            <a:r>
              <a:rPr sz="1400" b="1" spc="-5" dirty="0">
                <a:solidFill>
                  <a:srgbClr val="FFFFFF"/>
                </a:solidFill>
                <a:latin typeface="Arial"/>
                <a:cs typeface="Arial"/>
              </a:rPr>
              <a:t>e</a:t>
            </a:r>
            <a:r>
              <a:rPr sz="1400" b="1" spc="0" dirty="0">
                <a:solidFill>
                  <a:srgbClr val="FFFFFF"/>
                </a:solidFill>
                <a:latin typeface="Arial"/>
                <a:cs typeface="Arial"/>
              </a:rPr>
              <a:t>c</a:t>
            </a:r>
            <a:r>
              <a:rPr sz="1400" b="1" spc="-10" dirty="0">
                <a:solidFill>
                  <a:srgbClr val="FFFFFF"/>
                </a:solidFill>
                <a:latin typeface="Arial"/>
                <a:cs typeface="Arial"/>
              </a:rPr>
              <a:t>u</a:t>
            </a:r>
            <a:r>
              <a:rPr sz="1400" b="1" spc="0" dirty="0">
                <a:solidFill>
                  <a:srgbClr val="FFFFFF"/>
                </a:solidFill>
                <a:latin typeface="Arial"/>
                <a:cs typeface="Arial"/>
              </a:rPr>
              <a:t>te</a:t>
            </a:r>
            <a:endParaRPr sz="1400">
              <a:latin typeface="Arial"/>
              <a:cs typeface="Arial"/>
            </a:endParaRPr>
          </a:p>
        </p:txBody>
      </p:sp>
      <p:sp>
        <p:nvSpPr>
          <p:cNvPr id="19" name="object 19"/>
          <p:cNvSpPr/>
          <p:nvPr/>
        </p:nvSpPr>
        <p:spPr>
          <a:xfrm>
            <a:off x="5355335" y="3887851"/>
            <a:ext cx="489203" cy="172212"/>
          </a:xfrm>
          <a:custGeom>
            <a:avLst/>
            <a:gdLst/>
            <a:ahLst/>
            <a:cxnLst/>
            <a:rect l="l" t="t" r="r" b="b"/>
            <a:pathLst>
              <a:path w="489203" h="172212">
                <a:moveTo>
                  <a:pt x="316991" y="0"/>
                </a:moveTo>
                <a:lnTo>
                  <a:pt x="316991" y="172212"/>
                </a:lnTo>
                <a:lnTo>
                  <a:pt x="433850" y="114300"/>
                </a:lnTo>
                <a:lnTo>
                  <a:pt x="345948" y="114300"/>
                </a:lnTo>
                <a:lnTo>
                  <a:pt x="345948" y="57912"/>
                </a:lnTo>
                <a:lnTo>
                  <a:pt x="431799" y="57912"/>
                </a:lnTo>
                <a:lnTo>
                  <a:pt x="316991" y="0"/>
                </a:lnTo>
                <a:close/>
              </a:path>
              <a:path w="489203" h="172212">
                <a:moveTo>
                  <a:pt x="316991" y="57912"/>
                </a:moveTo>
                <a:lnTo>
                  <a:pt x="0" y="57912"/>
                </a:lnTo>
                <a:lnTo>
                  <a:pt x="0" y="114300"/>
                </a:lnTo>
                <a:lnTo>
                  <a:pt x="316991" y="114300"/>
                </a:lnTo>
                <a:lnTo>
                  <a:pt x="316991" y="57912"/>
                </a:lnTo>
                <a:close/>
              </a:path>
              <a:path w="489203" h="172212">
                <a:moveTo>
                  <a:pt x="431799" y="57912"/>
                </a:moveTo>
                <a:lnTo>
                  <a:pt x="345948" y="57912"/>
                </a:lnTo>
                <a:lnTo>
                  <a:pt x="345948" y="114300"/>
                </a:lnTo>
                <a:lnTo>
                  <a:pt x="433850" y="114300"/>
                </a:lnTo>
                <a:lnTo>
                  <a:pt x="489203" y="86868"/>
                </a:lnTo>
                <a:lnTo>
                  <a:pt x="431799" y="57912"/>
                </a:lnTo>
                <a:close/>
              </a:path>
            </a:pathLst>
          </a:custGeom>
          <a:solidFill>
            <a:srgbClr val="333333"/>
          </a:solidFill>
        </p:spPr>
        <p:txBody>
          <a:bodyPr wrap="square" lIns="0" tIns="0" rIns="0" bIns="0" rtlCol="0">
            <a:noAutofit/>
          </a:bodyPr>
          <a:lstStyle/>
          <a:p>
            <a:endParaRPr/>
          </a:p>
        </p:txBody>
      </p:sp>
      <p:sp>
        <p:nvSpPr>
          <p:cNvPr id="20" name="object 20"/>
          <p:cNvSpPr/>
          <p:nvPr/>
        </p:nvSpPr>
        <p:spPr>
          <a:xfrm>
            <a:off x="5355335" y="4526407"/>
            <a:ext cx="518160" cy="172212"/>
          </a:xfrm>
          <a:custGeom>
            <a:avLst/>
            <a:gdLst/>
            <a:ahLst/>
            <a:cxnLst/>
            <a:rect l="l" t="t" r="r" b="b"/>
            <a:pathLst>
              <a:path w="518160" h="172212">
                <a:moveTo>
                  <a:pt x="347472" y="0"/>
                </a:moveTo>
                <a:lnTo>
                  <a:pt x="347472" y="172212"/>
                </a:lnTo>
                <a:lnTo>
                  <a:pt x="461263" y="114300"/>
                </a:lnTo>
                <a:lnTo>
                  <a:pt x="376427" y="114300"/>
                </a:lnTo>
                <a:lnTo>
                  <a:pt x="376427" y="57912"/>
                </a:lnTo>
                <a:lnTo>
                  <a:pt x="463296" y="57912"/>
                </a:lnTo>
                <a:lnTo>
                  <a:pt x="347472" y="0"/>
                </a:lnTo>
                <a:close/>
              </a:path>
              <a:path w="518160" h="172212">
                <a:moveTo>
                  <a:pt x="347472" y="57912"/>
                </a:moveTo>
                <a:lnTo>
                  <a:pt x="0" y="57912"/>
                </a:lnTo>
                <a:lnTo>
                  <a:pt x="0" y="114300"/>
                </a:lnTo>
                <a:lnTo>
                  <a:pt x="347472" y="114300"/>
                </a:lnTo>
                <a:lnTo>
                  <a:pt x="347472" y="57912"/>
                </a:lnTo>
                <a:close/>
              </a:path>
              <a:path w="518160" h="172212">
                <a:moveTo>
                  <a:pt x="463296" y="57912"/>
                </a:moveTo>
                <a:lnTo>
                  <a:pt x="376427" y="57912"/>
                </a:lnTo>
                <a:lnTo>
                  <a:pt x="376427" y="114300"/>
                </a:lnTo>
                <a:lnTo>
                  <a:pt x="461263" y="114300"/>
                </a:lnTo>
                <a:lnTo>
                  <a:pt x="518160" y="85344"/>
                </a:lnTo>
                <a:lnTo>
                  <a:pt x="463296" y="57912"/>
                </a:lnTo>
                <a:close/>
              </a:path>
            </a:pathLst>
          </a:custGeom>
          <a:solidFill>
            <a:srgbClr val="333333"/>
          </a:solidFill>
        </p:spPr>
        <p:txBody>
          <a:bodyPr wrap="square" lIns="0" tIns="0" rIns="0" bIns="0" rtlCol="0">
            <a:noAutofit/>
          </a:bodyPr>
          <a:lstStyle/>
          <a:p>
            <a:endParaRPr/>
          </a:p>
        </p:txBody>
      </p:sp>
      <p:sp>
        <p:nvSpPr>
          <p:cNvPr id="21" name="object 21"/>
          <p:cNvSpPr/>
          <p:nvPr/>
        </p:nvSpPr>
        <p:spPr>
          <a:xfrm>
            <a:off x="8156447" y="4503546"/>
            <a:ext cx="252983" cy="172211"/>
          </a:xfrm>
          <a:custGeom>
            <a:avLst/>
            <a:gdLst/>
            <a:ahLst/>
            <a:cxnLst/>
            <a:rect l="l" t="t" r="r" b="b"/>
            <a:pathLst>
              <a:path w="252983" h="172211">
                <a:moveTo>
                  <a:pt x="82296" y="0"/>
                </a:moveTo>
                <a:lnTo>
                  <a:pt x="81278" y="57495"/>
                </a:lnTo>
                <a:lnTo>
                  <a:pt x="111251" y="57911"/>
                </a:lnTo>
                <a:lnTo>
                  <a:pt x="109727" y="115823"/>
                </a:lnTo>
                <a:lnTo>
                  <a:pt x="80246" y="115823"/>
                </a:lnTo>
                <a:lnTo>
                  <a:pt x="79248" y="172211"/>
                </a:lnTo>
                <a:lnTo>
                  <a:pt x="198289" y="115823"/>
                </a:lnTo>
                <a:lnTo>
                  <a:pt x="109727" y="115823"/>
                </a:lnTo>
                <a:lnTo>
                  <a:pt x="80260" y="115005"/>
                </a:lnTo>
                <a:lnTo>
                  <a:pt x="200017" y="115005"/>
                </a:lnTo>
                <a:lnTo>
                  <a:pt x="252983" y="89915"/>
                </a:lnTo>
                <a:lnTo>
                  <a:pt x="82296" y="0"/>
                </a:lnTo>
                <a:close/>
              </a:path>
              <a:path w="252983" h="172211">
                <a:moveTo>
                  <a:pt x="81278" y="57495"/>
                </a:moveTo>
                <a:lnTo>
                  <a:pt x="80260" y="115005"/>
                </a:lnTo>
                <a:lnTo>
                  <a:pt x="109727" y="115823"/>
                </a:lnTo>
                <a:lnTo>
                  <a:pt x="111251" y="57911"/>
                </a:lnTo>
                <a:lnTo>
                  <a:pt x="81278" y="57495"/>
                </a:lnTo>
                <a:close/>
              </a:path>
              <a:path w="252983" h="172211">
                <a:moveTo>
                  <a:pt x="1524" y="56387"/>
                </a:moveTo>
                <a:lnTo>
                  <a:pt x="0" y="112775"/>
                </a:lnTo>
                <a:lnTo>
                  <a:pt x="80260" y="115005"/>
                </a:lnTo>
                <a:lnTo>
                  <a:pt x="81278" y="57495"/>
                </a:lnTo>
                <a:lnTo>
                  <a:pt x="1524" y="56387"/>
                </a:lnTo>
                <a:close/>
              </a:path>
            </a:pathLst>
          </a:custGeom>
          <a:solidFill>
            <a:srgbClr val="333333"/>
          </a:solidFill>
        </p:spPr>
        <p:txBody>
          <a:bodyPr wrap="square" lIns="0" tIns="0" rIns="0" bIns="0" rtlCol="0">
            <a:noAutofit/>
          </a:bodyPr>
          <a:lstStyle/>
          <a:p>
            <a:endParaRPr/>
          </a:p>
        </p:txBody>
      </p:sp>
      <p:sp>
        <p:nvSpPr>
          <p:cNvPr id="22" name="object 22"/>
          <p:cNvSpPr/>
          <p:nvPr/>
        </p:nvSpPr>
        <p:spPr>
          <a:xfrm>
            <a:off x="8145780" y="3886200"/>
            <a:ext cx="263651" cy="172338"/>
          </a:xfrm>
          <a:custGeom>
            <a:avLst/>
            <a:gdLst/>
            <a:ahLst/>
            <a:cxnLst/>
            <a:rect l="l" t="t" r="r" b="b"/>
            <a:pathLst>
              <a:path w="263651" h="172338">
                <a:moveTo>
                  <a:pt x="96012" y="0"/>
                </a:moveTo>
                <a:lnTo>
                  <a:pt x="93426" y="58467"/>
                </a:lnTo>
                <a:lnTo>
                  <a:pt x="121920" y="59562"/>
                </a:lnTo>
                <a:lnTo>
                  <a:pt x="120396" y="115950"/>
                </a:lnTo>
                <a:lnTo>
                  <a:pt x="90885" y="115950"/>
                </a:lnTo>
                <a:lnTo>
                  <a:pt x="88392" y="172338"/>
                </a:lnTo>
                <a:lnTo>
                  <a:pt x="213096" y="115950"/>
                </a:lnTo>
                <a:lnTo>
                  <a:pt x="120396" y="115950"/>
                </a:lnTo>
                <a:lnTo>
                  <a:pt x="90934" y="114832"/>
                </a:lnTo>
                <a:lnTo>
                  <a:pt x="215570" y="114832"/>
                </a:lnTo>
                <a:lnTo>
                  <a:pt x="263651" y="93090"/>
                </a:lnTo>
                <a:lnTo>
                  <a:pt x="96012" y="0"/>
                </a:lnTo>
                <a:close/>
              </a:path>
              <a:path w="263651" h="172338">
                <a:moveTo>
                  <a:pt x="93426" y="58467"/>
                </a:moveTo>
                <a:lnTo>
                  <a:pt x="90934" y="114832"/>
                </a:lnTo>
                <a:lnTo>
                  <a:pt x="120396" y="115950"/>
                </a:lnTo>
                <a:lnTo>
                  <a:pt x="121920" y="59562"/>
                </a:lnTo>
                <a:lnTo>
                  <a:pt x="93426" y="58467"/>
                </a:lnTo>
                <a:close/>
              </a:path>
              <a:path w="263651" h="172338">
                <a:moveTo>
                  <a:pt x="3048" y="54990"/>
                </a:moveTo>
                <a:lnTo>
                  <a:pt x="0" y="111378"/>
                </a:lnTo>
                <a:lnTo>
                  <a:pt x="90934" y="114832"/>
                </a:lnTo>
                <a:lnTo>
                  <a:pt x="93426" y="58467"/>
                </a:lnTo>
                <a:lnTo>
                  <a:pt x="3048" y="54990"/>
                </a:lnTo>
                <a:close/>
              </a:path>
            </a:pathLst>
          </a:custGeom>
          <a:solidFill>
            <a:srgbClr val="333333"/>
          </a:solidFill>
        </p:spPr>
        <p:txBody>
          <a:bodyPr wrap="square" lIns="0" tIns="0" rIns="0" bIns="0" rtlCol="0">
            <a:noAutofit/>
          </a:bodyPr>
          <a:lstStyle/>
          <a:p>
            <a:endParaRPr/>
          </a:p>
        </p:txBody>
      </p:sp>
      <p:sp>
        <p:nvSpPr>
          <p:cNvPr id="23" name="object 23"/>
          <p:cNvSpPr/>
          <p:nvPr/>
        </p:nvSpPr>
        <p:spPr>
          <a:xfrm>
            <a:off x="6978395" y="3973893"/>
            <a:ext cx="79248" cy="0"/>
          </a:xfrm>
          <a:custGeom>
            <a:avLst/>
            <a:gdLst/>
            <a:ahLst/>
            <a:cxnLst/>
            <a:rect l="l" t="t" r="r" b="b"/>
            <a:pathLst>
              <a:path w="79248">
                <a:moveTo>
                  <a:pt x="0" y="0"/>
                </a:moveTo>
                <a:lnTo>
                  <a:pt x="79248" y="0"/>
                </a:lnTo>
              </a:path>
            </a:pathLst>
          </a:custGeom>
          <a:ln w="57531">
            <a:solidFill>
              <a:srgbClr val="333333"/>
            </a:solidFill>
          </a:ln>
        </p:spPr>
        <p:txBody>
          <a:bodyPr wrap="square" lIns="0" tIns="0" rIns="0" bIns="0" rtlCol="0">
            <a:noAutofit/>
          </a:bodyPr>
          <a:lstStyle/>
          <a:p>
            <a:endParaRPr/>
          </a:p>
        </p:txBody>
      </p:sp>
      <p:sp>
        <p:nvSpPr>
          <p:cNvPr id="24" name="object 24"/>
          <p:cNvSpPr/>
          <p:nvPr/>
        </p:nvSpPr>
        <p:spPr>
          <a:xfrm>
            <a:off x="1773935" y="5632830"/>
            <a:ext cx="5777484" cy="76200"/>
          </a:xfrm>
          <a:custGeom>
            <a:avLst/>
            <a:gdLst/>
            <a:ahLst/>
            <a:cxnLst/>
            <a:rect l="l" t="t" r="r" b="b"/>
            <a:pathLst>
              <a:path w="5777484" h="76200">
                <a:moveTo>
                  <a:pt x="5777484" y="9144"/>
                </a:moveTo>
                <a:lnTo>
                  <a:pt x="5472684" y="9144"/>
                </a:lnTo>
                <a:lnTo>
                  <a:pt x="5472684" y="47244"/>
                </a:lnTo>
                <a:lnTo>
                  <a:pt x="5777484" y="47244"/>
                </a:lnTo>
                <a:lnTo>
                  <a:pt x="5777484" y="9144"/>
                </a:lnTo>
                <a:close/>
              </a:path>
              <a:path w="5777484" h="76200">
                <a:moveTo>
                  <a:pt x="5358384" y="9144"/>
                </a:moveTo>
                <a:lnTo>
                  <a:pt x="5053584" y="9144"/>
                </a:lnTo>
                <a:lnTo>
                  <a:pt x="5053584" y="47244"/>
                </a:lnTo>
                <a:lnTo>
                  <a:pt x="5358384" y="47244"/>
                </a:lnTo>
                <a:lnTo>
                  <a:pt x="5358384" y="9144"/>
                </a:lnTo>
                <a:close/>
              </a:path>
              <a:path w="5777484" h="76200">
                <a:moveTo>
                  <a:pt x="4939284" y="7620"/>
                </a:moveTo>
                <a:lnTo>
                  <a:pt x="4634484" y="7620"/>
                </a:lnTo>
                <a:lnTo>
                  <a:pt x="4634484" y="45720"/>
                </a:lnTo>
                <a:lnTo>
                  <a:pt x="4939284" y="45720"/>
                </a:lnTo>
                <a:lnTo>
                  <a:pt x="4939284" y="7620"/>
                </a:lnTo>
                <a:close/>
              </a:path>
              <a:path w="5777484" h="76200">
                <a:moveTo>
                  <a:pt x="4520184" y="7620"/>
                </a:moveTo>
                <a:lnTo>
                  <a:pt x="4215384" y="7620"/>
                </a:lnTo>
                <a:lnTo>
                  <a:pt x="4215384" y="45720"/>
                </a:lnTo>
                <a:lnTo>
                  <a:pt x="4520184" y="45720"/>
                </a:lnTo>
                <a:lnTo>
                  <a:pt x="4520184" y="7620"/>
                </a:lnTo>
                <a:close/>
              </a:path>
              <a:path w="5777484" h="76200">
                <a:moveTo>
                  <a:pt x="3796284" y="5969"/>
                </a:moveTo>
                <a:lnTo>
                  <a:pt x="3796284" y="44069"/>
                </a:lnTo>
                <a:lnTo>
                  <a:pt x="4101084" y="45720"/>
                </a:lnTo>
                <a:lnTo>
                  <a:pt x="4101084" y="7620"/>
                </a:lnTo>
                <a:lnTo>
                  <a:pt x="3796284" y="5969"/>
                </a:lnTo>
                <a:close/>
              </a:path>
              <a:path w="5777484" h="76200">
                <a:moveTo>
                  <a:pt x="3681984" y="5969"/>
                </a:moveTo>
                <a:lnTo>
                  <a:pt x="3377184" y="5969"/>
                </a:lnTo>
                <a:lnTo>
                  <a:pt x="3377184" y="44069"/>
                </a:lnTo>
                <a:lnTo>
                  <a:pt x="3681984" y="44069"/>
                </a:lnTo>
                <a:lnTo>
                  <a:pt x="3681984" y="5969"/>
                </a:lnTo>
                <a:close/>
              </a:path>
              <a:path w="5777484" h="76200">
                <a:moveTo>
                  <a:pt x="2958084" y="4572"/>
                </a:moveTo>
                <a:lnTo>
                  <a:pt x="2958084" y="42672"/>
                </a:lnTo>
                <a:lnTo>
                  <a:pt x="3262884" y="44069"/>
                </a:lnTo>
                <a:lnTo>
                  <a:pt x="3262884" y="5969"/>
                </a:lnTo>
                <a:lnTo>
                  <a:pt x="2958084" y="4572"/>
                </a:lnTo>
                <a:close/>
              </a:path>
              <a:path w="5777484" h="76200">
                <a:moveTo>
                  <a:pt x="2843784" y="4572"/>
                </a:moveTo>
                <a:lnTo>
                  <a:pt x="2538984" y="4572"/>
                </a:lnTo>
                <a:lnTo>
                  <a:pt x="2538984" y="42672"/>
                </a:lnTo>
                <a:lnTo>
                  <a:pt x="2843784" y="42672"/>
                </a:lnTo>
                <a:lnTo>
                  <a:pt x="2843784" y="4572"/>
                </a:lnTo>
                <a:close/>
              </a:path>
              <a:path w="5777484" h="76200">
                <a:moveTo>
                  <a:pt x="2119884" y="3048"/>
                </a:moveTo>
                <a:lnTo>
                  <a:pt x="2119884" y="41148"/>
                </a:lnTo>
                <a:lnTo>
                  <a:pt x="2424684" y="42672"/>
                </a:lnTo>
                <a:lnTo>
                  <a:pt x="2424684" y="4572"/>
                </a:lnTo>
                <a:lnTo>
                  <a:pt x="2119884" y="3048"/>
                </a:lnTo>
                <a:close/>
              </a:path>
              <a:path w="5777484" h="76200">
                <a:moveTo>
                  <a:pt x="2005584" y="3048"/>
                </a:moveTo>
                <a:lnTo>
                  <a:pt x="1700784" y="3048"/>
                </a:lnTo>
                <a:lnTo>
                  <a:pt x="1700784" y="41148"/>
                </a:lnTo>
                <a:lnTo>
                  <a:pt x="2005584" y="41148"/>
                </a:lnTo>
                <a:lnTo>
                  <a:pt x="2005584" y="3048"/>
                </a:lnTo>
                <a:close/>
              </a:path>
              <a:path w="5777484" h="76200">
                <a:moveTo>
                  <a:pt x="1281683" y="1524"/>
                </a:moveTo>
                <a:lnTo>
                  <a:pt x="1281683" y="39624"/>
                </a:lnTo>
                <a:lnTo>
                  <a:pt x="1586484" y="41148"/>
                </a:lnTo>
                <a:lnTo>
                  <a:pt x="1586484" y="3048"/>
                </a:lnTo>
                <a:lnTo>
                  <a:pt x="1281683" y="1524"/>
                </a:lnTo>
                <a:close/>
              </a:path>
              <a:path w="5777484" h="76200">
                <a:moveTo>
                  <a:pt x="1167383" y="1524"/>
                </a:moveTo>
                <a:lnTo>
                  <a:pt x="862583" y="1524"/>
                </a:lnTo>
                <a:lnTo>
                  <a:pt x="862583" y="39624"/>
                </a:lnTo>
                <a:lnTo>
                  <a:pt x="1167383" y="39624"/>
                </a:lnTo>
                <a:lnTo>
                  <a:pt x="1167383" y="1524"/>
                </a:lnTo>
                <a:close/>
              </a:path>
              <a:path w="5777484" h="76200">
                <a:moveTo>
                  <a:pt x="748283" y="1524"/>
                </a:moveTo>
                <a:lnTo>
                  <a:pt x="443483" y="1524"/>
                </a:lnTo>
                <a:lnTo>
                  <a:pt x="443483" y="39624"/>
                </a:lnTo>
                <a:lnTo>
                  <a:pt x="748283" y="39624"/>
                </a:lnTo>
                <a:lnTo>
                  <a:pt x="748283" y="1524"/>
                </a:lnTo>
                <a:close/>
              </a:path>
              <a:path w="5777484" h="76200">
                <a:moveTo>
                  <a:pt x="114300" y="-38099"/>
                </a:moveTo>
                <a:lnTo>
                  <a:pt x="0" y="19812"/>
                </a:lnTo>
                <a:lnTo>
                  <a:pt x="114300" y="76200"/>
                </a:lnTo>
                <a:lnTo>
                  <a:pt x="114300" y="38100"/>
                </a:lnTo>
                <a:lnTo>
                  <a:pt x="94487" y="38100"/>
                </a:lnTo>
                <a:lnTo>
                  <a:pt x="94487" y="0"/>
                </a:lnTo>
                <a:lnTo>
                  <a:pt x="114300" y="0"/>
                </a:lnTo>
                <a:lnTo>
                  <a:pt x="114300" y="-38099"/>
                </a:lnTo>
                <a:close/>
              </a:path>
              <a:path w="5777484" h="76200">
                <a:moveTo>
                  <a:pt x="114300" y="0"/>
                </a:moveTo>
                <a:lnTo>
                  <a:pt x="94487" y="0"/>
                </a:lnTo>
                <a:lnTo>
                  <a:pt x="94487" y="38100"/>
                </a:lnTo>
                <a:lnTo>
                  <a:pt x="114300" y="38100"/>
                </a:lnTo>
                <a:lnTo>
                  <a:pt x="114300" y="0"/>
                </a:lnTo>
                <a:close/>
              </a:path>
              <a:path w="5777484" h="76200">
                <a:moveTo>
                  <a:pt x="329183" y="0"/>
                </a:moveTo>
                <a:lnTo>
                  <a:pt x="114300" y="0"/>
                </a:lnTo>
                <a:lnTo>
                  <a:pt x="114300" y="38100"/>
                </a:lnTo>
                <a:lnTo>
                  <a:pt x="329183" y="38100"/>
                </a:lnTo>
                <a:lnTo>
                  <a:pt x="329183" y="0"/>
                </a:lnTo>
                <a:close/>
              </a:path>
            </a:pathLst>
          </a:custGeom>
          <a:solidFill>
            <a:srgbClr val="333333"/>
          </a:solidFill>
        </p:spPr>
        <p:txBody>
          <a:bodyPr wrap="square" lIns="0" tIns="0" rIns="0" bIns="0" rtlCol="0">
            <a:noAutofit/>
          </a:bodyPr>
          <a:lstStyle/>
          <a:p>
            <a:endParaRPr/>
          </a:p>
        </p:txBody>
      </p:sp>
      <p:sp>
        <p:nvSpPr>
          <p:cNvPr id="25" name="object 25"/>
          <p:cNvSpPr/>
          <p:nvPr/>
        </p:nvSpPr>
        <p:spPr>
          <a:xfrm>
            <a:off x="7591806" y="5414898"/>
            <a:ext cx="0" cy="246887"/>
          </a:xfrm>
          <a:custGeom>
            <a:avLst/>
            <a:gdLst/>
            <a:ahLst/>
            <a:cxnLst/>
            <a:rect l="l" t="t" r="r" b="b"/>
            <a:pathLst>
              <a:path h="246887">
                <a:moveTo>
                  <a:pt x="0" y="0"/>
                </a:moveTo>
                <a:lnTo>
                  <a:pt x="0" y="246887"/>
                </a:lnTo>
              </a:path>
            </a:pathLst>
          </a:custGeom>
          <a:ln w="39370">
            <a:solidFill>
              <a:srgbClr val="333333"/>
            </a:solidFill>
          </a:ln>
        </p:spPr>
        <p:txBody>
          <a:bodyPr wrap="square" lIns="0" tIns="0" rIns="0" bIns="0" rtlCol="0">
            <a:noAutofit/>
          </a:bodyPr>
          <a:lstStyle/>
          <a:p>
            <a:endParaRPr/>
          </a:p>
        </p:txBody>
      </p:sp>
      <p:sp>
        <p:nvSpPr>
          <p:cNvPr id="26" name="object 26"/>
          <p:cNvSpPr txBox="1"/>
          <p:nvPr/>
        </p:nvSpPr>
        <p:spPr>
          <a:xfrm>
            <a:off x="1985264" y="5663183"/>
            <a:ext cx="4166870" cy="194310"/>
          </a:xfrm>
          <a:prstGeom prst="rect">
            <a:avLst/>
          </a:prstGeom>
        </p:spPr>
        <p:txBody>
          <a:bodyPr vert="horz" wrap="square" lIns="0" tIns="0" rIns="0" bIns="0" rtlCol="0">
            <a:noAutofit/>
          </a:bodyPr>
          <a:lstStyle/>
          <a:p>
            <a:pPr marL="12700">
              <a:lnSpc>
                <a:spcPct val="100000"/>
              </a:lnSpc>
            </a:pPr>
            <a:r>
              <a:rPr sz="1200" b="1" dirty="0">
                <a:solidFill>
                  <a:srgbClr val="333333"/>
                </a:solidFill>
                <a:latin typeface="Arial"/>
                <a:cs typeface="Arial"/>
              </a:rPr>
              <a:t>Exec</a:t>
            </a:r>
            <a:r>
              <a:rPr sz="1200" b="1" spc="-5" dirty="0">
                <a:solidFill>
                  <a:srgbClr val="333333"/>
                </a:solidFill>
                <a:latin typeface="Arial"/>
                <a:cs typeface="Arial"/>
              </a:rPr>
              <a:t>ut</a:t>
            </a:r>
            <a:r>
              <a:rPr sz="1200" b="1" spc="0" dirty="0">
                <a:solidFill>
                  <a:srgbClr val="333333"/>
                </a:solidFill>
                <a:latin typeface="Arial"/>
                <a:cs typeface="Arial"/>
              </a:rPr>
              <a:t>e</a:t>
            </a:r>
            <a:r>
              <a:rPr sz="1200" b="1" spc="-45" dirty="0">
                <a:solidFill>
                  <a:srgbClr val="333333"/>
                </a:solidFill>
                <a:latin typeface="Arial"/>
                <a:cs typeface="Arial"/>
              </a:rPr>
              <a:t> </a:t>
            </a:r>
            <a:r>
              <a:rPr sz="1200" b="1" spc="0" dirty="0">
                <a:solidFill>
                  <a:srgbClr val="333333"/>
                </a:solidFill>
                <a:latin typeface="Arial"/>
                <a:cs typeface="Arial"/>
              </a:rPr>
              <a:t>s</a:t>
            </a:r>
            <a:r>
              <a:rPr sz="1200" b="1" spc="-5" dirty="0">
                <a:solidFill>
                  <a:srgbClr val="333333"/>
                </a:solidFill>
                <a:latin typeface="Arial"/>
                <a:cs typeface="Arial"/>
              </a:rPr>
              <a:t>t</a:t>
            </a:r>
            <a:r>
              <a:rPr sz="1200" b="1" spc="0" dirty="0">
                <a:solidFill>
                  <a:srgbClr val="333333"/>
                </a:solidFill>
                <a:latin typeface="Arial"/>
                <a:cs typeface="Arial"/>
              </a:rPr>
              <a:t>a</a:t>
            </a:r>
            <a:r>
              <a:rPr sz="1200" b="1" spc="-5" dirty="0">
                <a:solidFill>
                  <a:srgbClr val="333333"/>
                </a:solidFill>
                <a:latin typeface="Arial"/>
                <a:cs typeface="Arial"/>
              </a:rPr>
              <a:t>g</a:t>
            </a:r>
            <a:r>
              <a:rPr sz="1200" b="1" spc="0" dirty="0">
                <a:solidFill>
                  <a:srgbClr val="333333"/>
                </a:solidFill>
                <a:latin typeface="Arial"/>
                <a:cs typeface="Arial"/>
              </a:rPr>
              <a:t>e</a:t>
            </a:r>
            <a:r>
              <a:rPr sz="1200" b="1" spc="-5" dirty="0">
                <a:solidFill>
                  <a:srgbClr val="333333"/>
                </a:solidFill>
                <a:latin typeface="Arial"/>
                <a:cs typeface="Arial"/>
              </a:rPr>
              <a:t> 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15" dirty="0">
                <a:solidFill>
                  <a:srgbClr val="333333"/>
                </a:solidFill>
                <a:latin typeface="Arial"/>
                <a:cs typeface="Arial"/>
              </a:rPr>
              <a:t> </a:t>
            </a:r>
            <a:r>
              <a:rPr sz="1200" b="1" spc="-5" dirty="0">
                <a:solidFill>
                  <a:srgbClr val="333333"/>
                </a:solidFill>
                <a:latin typeface="Arial"/>
                <a:cs typeface="Arial"/>
              </a:rPr>
              <a:t>(</a:t>
            </a:r>
            <a:r>
              <a:rPr sz="1200" b="1" spc="-40" dirty="0">
                <a:solidFill>
                  <a:srgbClr val="333333"/>
                </a:solidFill>
                <a:latin typeface="Arial"/>
                <a:cs typeface="Arial"/>
              </a:rPr>
              <a:t>A</a:t>
            </a:r>
            <a:r>
              <a:rPr sz="1200" b="1" spc="-5" dirty="0">
                <a:solidFill>
                  <a:srgbClr val="333333"/>
                </a:solidFill>
                <a:latin typeface="Arial"/>
                <a:cs typeface="Arial"/>
              </a:rPr>
              <a:t>L</a:t>
            </a:r>
            <a:r>
              <a:rPr sz="1200" b="1" spc="0" dirty="0">
                <a:solidFill>
                  <a:srgbClr val="333333"/>
                </a:solidFill>
                <a:latin typeface="Arial"/>
                <a:cs typeface="Arial"/>
              </a:rPr>
              <a:t>U</a:t>
            </a:r>
            <a:r>
              <a:rPr sz="1200" b="1" spc="4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 &amp; </a:t>
            </a:r>
            <a:r>
              <a:rPr sz="1200" b="1" spc="-5" dirty="0">
                <a:solidFill>
                  <a:srgbClr val="333333"/>
                </a:solidFill>
                <a:latin typeface="Arial"/>
                <a:cs typeface="Arial"/>
              </a:rPr>
              <a:t>Lo</a:t>
            </a:r>
            <a:r>
              <a:rPr sz="1200" b="1" spc="0" dirty="0">
                <a:solidFill>
                  <a:srgbClr val="333333"/>
                </a:solidFill>
                <a:latin typeface="Arial"/>
                <a:cs typeface="Arial"/>
              </a:rPr>
              <a:t>ad S</a:t>
            </a:r>
            <a:r>
              <a:rPr sz="1200" b="1" spc="-5" dirty="0">
                <a:solidFill>
                  <a:srgbClr val="333333"/>
                </a:solidFill>
                <a:latin typeface="Arial"/>
                <a:cs typeface="Arial"/>
              </a:rPr>
              <a:t>to</a:t>
            </a:r>
            <a:r>
              <a:rPr sz="1200" b="1" spc="0" dirty="0">
                <a:solidFill>
                  <a:srgbClr val="333333"/>
                </a:solidFill>
                <a:latin typeface="Arial"/>
                <a:cs typeface="Arial"/>
              </a:rPr>
              <a:t>re</a:t>
            </a:r>
            <a:r>
              <a:rPr sz="1200" b="1" spc="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a:t>
            </a:r>
            <a:r>
              <a:rPr sz="1200" b="1" spc="-5" dirty="0">
                <a:solidFill>
                  <a:srgbClr val="333333"/>
                </a:solidFill>
                <a:latin typeface="Arial"/>
                <a:cs typeface="Arial"/>
              </a:rPr>
              <a:t>h</a:t>
            </a:r>
            <a:r>
              <a:rPr sz="1200" b="1" spc="0" dirty="0">
                <a:solidFill>
                  <a:srgbClr val="333333"/>
                </a:solidFill>
                <a:latin typeface="Arial"/>
                <a:cs typeface="Arial"/>
              </a:rPr>
              <a:t>)</a:t>
            </a:r>
            <a:endParaRPr sz="1200">
              <a:latin typeface="Arial"/>
              <a:cs typeface="Arial"/>
            </a:endParaRPr>
          </a:p>
        </p:txBody>
      </p:sp>
      <p:sp>
        <p:nvSpPr>
          <p:cNvPr id="27" name="object 27"/>
          <p:cNvSpPr/>
          <p:nvPr/>
        </p:nvSpPr>
        <p:spPr>
          <a:xfrm>
            <a:off x="9101328" y="4482210"/>
            <a:ext cx="643127" cy="228600"/>
          </a:xfrm>
          <a:custGeom>
            <a:avLst/>
            <a:gdLst/>
            <a:ahLst/>
            <a:cxnLst/>
            <a:rect l="l" t="t" r="r" b="b"/>
            <a:pathLst>
              <a:path w="643127" h="228600">
                <a:moveTo>
                  <a:pt x="414527" y="0"/>
                </a:moveTo>
                <a:lnTo>
                  <a:pt x="414527" y="228600"/>
                </a:lnTo>
                <a:lnTo>
                  <a:pt x="566927" y="152400"/>
                </a:lnTo>
                <a:lnTo>
                  <a:pt x="452627" y="152400"/>
                </a:lnTo>
                <a:lnTo>
                  <a:pt x="452627" y="76200"/>
                </a:lnTo>
                <a:lnTo>
                  <a:pt x="566927" y="76200"/>
                </a:lnTo>
                <a:lnTo>
                  <a:pt x="414527" y="0"/>
                </a:lnTo>
                <a:close/>
              </a:path>
              <a:path w="643127" h="228600">
                <a:moveTo>
                  <a:pt x="414527" y="76200"/>
                </a:moveTo>
                <a:lnTo>
                  <a:pt x="0" y="76200"/>
                </a:lnTo>
                <a:lnTo>
                  <a:pt x="0" y="152400"/>
                </a:lnTo>
                <a:lnTo>
                  <a:pt x="414527" y="152400"/>
                </a:lnTo>
                <a:lnTo>
                  <a:pt x="414527" y="76200"/>
                </a:lnTo>
                <a:close/>
              </a:path>
              <a:path w="643127" h="228600">
                <a:moveTo>
                  <a:pt x="566927" y="76200"/>
                </a:moveTo>
                <a:lnTo>
                  <a:pt x="452627" y="76200"/>
                </a:lnTo>
                <a:lnTo>
                  <a:pt x="452627"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28" name="object 28"/>
          <p:cNvSpPr/>
          <p:nvPr/>
        </p:nvSpPr>
        <p:spPr>
          <a:xfrm>
            <a:off x="1643072" y="4273422"/>
            <a:ext cx="1596951" cy="646176"/>
          </a:xfrm>
          <a:custGeom>
            <a:avLst/>
            <a:gdLst/>
            <a:ahLst/>
            <a:cxnLst/>
            <a:rect l="l" t="t" r="r" b="b"/>
            <a:pathLst>
              <a:path w="1596951" h="646176">
                <a:moveTo>
                  <a:pt x="1125" y="91892"/>
                </a:moveTo>
                <a:lnTo>
                  <a:pt x="786" y="93541"/>
                </a:lnTo>
                <a:lnTo>
                  <a:pt x="417" y="98974"/>
                </a:lnTo>
                <a:lnTo>
                  <a:pt x="1125" y="91892"/>
                </a:lnTo>
                <a:close/>
              </a:path>
              <a:path w="1596951" h="646176">
                <a:moveTo>
                  <a:pt x="15435" y="52546"/>
                </a:moveTo>
                <a:lnTo>
                  <a:pt x="14610" y="53768"/>
                </a:lnTo>
                <a:lnTo>
                  <a:pt x="15039" y="53339"/>
                </a:lnTo>
                <a:lnTo>
                  <a:pt x="15435" y="52546"/>
                </a:lnTo>
                <a:close/>
              </a:path>
              <a:path w="1596951" h="646176">
                <a:moveTo>
                  <a:pt x="18372" y="48196"/>
                </a:moveTo>
                <a:lnTo>
                  <a:pt x="17778" y="49076"/>
                </a:lnTo>
                <a:lnTo>
                  <a:pt x="18087" y="48768"/>
                </a:lnTo>
                <a:lnTo>
                  <a:pt x="18372" y="48196"/>
                </a:lnTo>
                <a:close/>
              </a:path>
              <a:path w="1596951" h="646176">
                <a:moveTo>
                  <a:pt x="23471" y="41046"/>
                </a:moveTo>
                <a:lnTo>
                  <a:pt x="22294" y="42387"/>
                </a:lnTo>
                <a:lnTo>
                  <a:pt x="20946" y="44384"/>
                </a:lnTo>
                <a:lnTo>
                  <a:pt x="22659" y="42671"/>
                </a:lnTo>
                <a:lnTo>
                  <a:pt x="23471" y="41046"/>
                </a:lnTo>
                <a:close/>
              </a:path>
              <a:path w="1596951" h="646176">
                <a:moveTo>
                  <a:pt x="34869" y="28937"/>
                </a:moveTo>
                <a:lnTo>
                  <a:pt x="31407" y="32003"/>
                </a:lnTo>
                <a:lnTo>
                  <a:pt x="28566" y="35240"/>
                </a:lnTo>
                <a:lnTo>
                  <a:pt x="34869" y="28937"/>
                </a:lnTo>
                <a:close/>
              </a:path>
              <a:path w="1596951" h="646176">
                <a:moveTo>
                  <a:pt x="44065" y="21265"/>
                </a:moveTo>
                <a:lnTo>
                  <a:pt x="41732" y="22860"/>
                </a:lnTo>
                <a:lnTo>
                  <a:pt x="40775" y="23707"/>
                </a:lnTo>
                <a:lnTo>
                  <a:pt x="42488" y="22842"/>
                </a:lnTo>
                <a:lnTo>
                  <a:pt x="44065" y="21265"/>
                </a:lnTo>
                <a:close/>
              </a:path>
              <a:path w="1596951" h="646176">
                <a:moveTo>
                  <a:pt x="48855" y="17999"/>
                </a:moveTo>
                <a:lnTo>
                  <a:pt x="48062" y="18540"/>
                </a:lnTo>
                <a:lnTo>
                  <a:pt x="48567" y="18287"/>
                </a:lnTo>
                <a:lnTo>
                  <a:pt x="48855" y="17999"/>
                </a:lnTo>
                <a:close/>
              </a:path>
              <a:path w="1596951" h="646176">
                <a:moveTo>
                  <a:pt x="53488" y="14890"/>
                </a:moveTo>
                <a:lnTo>
                  <a:pt x="53198" y="15038"/>
                </a:lnTo>
                <a:lnTo>
                  <a:pt x="52252" y="15683"/>
                </a:lnTo>
                <a:lnTo>
                  <a:pt x="53139" y="15239"/>
                </a:lnTo>
                <a:lnTo>
                  <a:pt x="53488" y="14890"/>
                </a:lnTo>
                <a:close/>
              </a:path>
              <a:path w="1596951" h="646176">
                <a:moveTo>
                  <a:pt x="67549" y="8034"/>
                </a:moveTo>
                <a:lnTo>
                  <a:pt x="65615" y="8720"/>
                </a:lnTo>
                <a:lnTo>
                  <a:pt x="63741" y="9673"/>
                </a:lnTo>
                <a:lnTo>
                  <a:pt x="65331" y="9143"/>
                </a:lnTo>
                <a:lnTo>
                  <a:pt x="67549" y="8034"/>
                </a:lnTo>
                <a:close/>
              </a:path>
              <a:path w="1596951" h="646176">
                <a:moveTo>
                  <a:pt x="59017" y="634419"/>
                </a:moveTo>
                <a:lnTo>
                  <a:pt x="65906" y="637817"/>
                </a:lnTo>
                <a:lnTo>
                  <a:pt x="79269" y="642379"/>
                </a:lnTo>
                <a:lnTo>
                  <a:pt x="93345" y="645206"/>
                </a:lnTo>
                <a:lnTo>
                  <a:pt x="108003" y="646176"/>
                </a:lnTo>
                <a:lnTo>
                  <a:pt x="91239" y="644651"/>
                </a:lnTo>
                <a:lnTo>
                  <a:pt x="83619" y="643127"/>
                </a:lnTo>
                <a:lnTo>
                  <a:pt x="77523" y="641476"/>
                </a:lnTo>
                <a:lnTo>
                  <a:pt x="68379" y="638556"/>
                </a:lnTo>
                <a:lnTo>
                  <a:pt x="62283" y="635507"/>
                </a:lnTo>
                <a:lnTo>
                  <a:pt x="59017" y="634419"/>
                </a:lnTo>
                <a:close/>
              </a:path>
              <a:path w="1596951" h="646176">
                <a:moveTo>
                  <a:pt x="25707" y="608076"/>
                </a:moveTo>
                <a:lnTo>
                  <a:pt x="25297" y="608076"/>
                </a:lnTo>
                <a:lnTo>
                  <a:pt x="31438" y="614953"/>
                </a:lnTo>
                <a:lnTo>
                  <a:pt x="41857" y="623981"/>
                </a:lnTo>
                <a:lnTo>
                  <a:pt x="53391" y="631644"/>
                </a:lnTo>
                <a:lnTo>
                  <a:pt x="57298" y="633571"/>
                </a:lnTo>
                <a:lnTo>
                  <a:pt x="56187" y="632459"/>
                </a:lnTo>
                <a:lnTo>
                  <a:pt x="50091" y="629412"/>
                </a:lnTo>
                <a:lnTo>
                  <a:pt x="48567" y="627888"/>
                </a:lnTo>
                <a:lnTo>
                  <a:pt x="45519" y="626363"/>
                </a:lnTo>
                <a:lnTo>
                  <a:pt x="42471" y="623315"/>
                </a:lnTo>
                <a:lnTo>
                  <a:pt x="39423" y="621791"/>
                </a:lnTo>
                <a:lnTo>
                  <a:pt x="25707" y="608076"/>
                </a:lnTo>
                <a:close/>
              </a:path>
              <a:path w="1596951" h="646176">
                <a:moveTo>
                  <a:pt x="21135" y="601979"/>
                </a:moveTo>
                <a:lnTo>
                  <a:pt x="20419" y="601979"/>
                </a:lnTo>
                <a:lnTo>
                  <a:pt x="22266" y="604681"/>
                </a:lnTo>
                <a:lnTo>
                  <a:pt x="24183" y="606827"/>
                </a:lnTo>
                <a:lnTo>
                  <a:pt x="24183" y="605027"/>
                </a:lnTo>
                <a:lnTo>
                  <a:pt x="21135" y="601979"/>
                </a:lnTo>
                <a:close/>
              </a:path>
              <a:path w="1596951" h="646176">
                <a:moveTo>
                  <a:pt x="18087" y="597407"/>
                </a:moveTo>
                <a:lnTo>
                  <a:pt x="17293" y="597407"/>
                </a:lnTo>
                <a:lnTo>
                  <a:pt x="19611" y="600797"/>
                </a:lnTo>
                <a:lnTo>
                  <a:pt x="19611" y="598932"/>
                </a:lnTo>
                <a:lnTo>
                  <a:pt x="18087" y="597407"/>
                </a:lnTo>
                <a:close/>
              </a:path>
              <a:path w="1596951" h="646176">
                <a:moveTo>
                  <a:pt x="15039" y="592835"/>
                </a:moveTo>
                <a:lnTo>
                  <a:pt x="14247" y="592835"/>
                </a:lnTo>
                <a:lnTo>
                  <a:pt x="14476" y="593288"/>
                </a:lnTo>
                <a:lnTo>
                  <a:pt x="16563" y="596339"/>
                </a:lnTo>
                <a:lnTo>
                  <a:pt x="16563" y="594359"/>
                </a:lnTo>
                <a:lnTo>
                  <a:pt x="15039" y="592835"/>
                </a:lnTo>
                <a:close/>
              </a:path>
              <a:path w="1596951" h="646176">
                <a:moveTo>
                  <a:pt x="13515" y="589788"/>
                </a:moveTo>
                <a:lnTo>
                  <a:pt x="12703" y="589788"/>
                </a:lnTo>
                <a:lnTo>
                  <a:pt x="13515" y="591389"/>
                </a:lnTo>
                <a:lnTo>
                  <a:pt x="13515" y="589788"/>
                </a:lnTo>
                <a:close/>
              </a:path>
              <a:path w="1596951" h="646176">
                <a:moveTo>
                  <a:pt x="11991" y="586739"/>
                </a:moveTo>
                <a:lnTo>
                  <a:pt x="11160" y="586739"/>
                </a:lnTo>
                <a:lnTo>
                  <a:pt x="11991" y="588380"/>
                </a:lnTo>
                <a:lnTo>
                  <a:pt x="11991" y="586739"/>
                </a:lnTo>
                <a:close/>
              </a:path>
              <a:path w="1596951" h="646176">
                <a:moveTo>
                  <a:pt x="4371" y="565276"/>
                </a:moveTo>
                <a:lnTo>
                  <a:pt x="3096" y="565276"/>
                </a:lnTo>
                <a:lnTo>
                  <a:pt x="3574" y="567632"/>
                </a:lnTo>
                <a:lnTo>
                  <a:pt x="4371" y="569915"/>
                </a:lnTo>
                <a:lnTo>
                  <a:pt x="4371" y="565276"/>
                </a:lnTo>
                <a:close/>
              </a:path>
              <a:path w="1596951" h="646176">
                <a:moveTo>
                  <a:pt x="2847" y="557783"/>
                </a:moveTo>
                <a:lnTo>
                  <a:pt x="1576" y="557783"/>
                </a:lnTo>
                <a:lnTo>
                  <a:pt x="2847" y="564046"/>
                </a:lnTo>
                <a:lnTo>
                  <a:pt x="2847" y="557783"/>
                </a:lnTo>
                <a:close/>
              </a:path>
              <a:path w="1596951" h="646176">
                <a:moveTo>
                  <a:pt x="1323" y="542544"/>
                </a:moveTo>
                <a:lnTo>
                  <a:pt x="0" y="542544"/>
                </a:lnTo>
                <a:lnTo>
                  <a:pt x="729" y="553614"/>
                </a:lnTo>
                <a:lnTo>
                  <a:pt x="1323" y="556537"/>
                </a:lnTo>
                <a:lnTo>
                  <a:pt x="1323" y="542544"/>
                </a:lnTo>
                <a:close/>
              </a:path>
              <a:path w="1596951" h="646176">
                <a:moveTo>
                  <a:pt x="1490271" y="0"/>
                </a:moveTo>
                <a:lnTo>
                  <a:pt x="1507035" y="1524"/>
                </a:lnTo>
                <a:lnTo>
                  <a:pt x="1514655" y="3048"/>
                </a:lnTo>
                <a:lnTo>
                  <a:pt x="1520751" y="4572"/>
                </a:lnTo>
                <a:lnTo>
                  <a:pt x="1520982" y="4649"/>
                </a:lnTo>
                <a:lnTo>
                  <a:pt x="1518907" y="3914"/>
                </a:lnTo>
                <a:lnTo>
                  <a:pt x="1504906" y="1000"/>
                </a:lnTo>
                <a:lnTo>
                  <a:pt x="1490271" y="0"/>
                </a:lnTo>
                <a:close/>
              </a:path>
              <a:path w="1596951" h="646176">
                <a:moveTo>
                  <a:pt x="1531173" y="8259"/>
                </a:moveTo>
                <a:lnTo>
                  <a:pt x="1543572" y="14458"/>
                </a:lnTo>
                <a:lnTo>
                  <a:pt x="1532150" y="8605"/>
                </a:lnTo>
                <a:lnTo>
                  <a:pt x="1531173" y="8259"/>
                </a:lnTo>
                <a:close/>
              </a:path>
              <a:path w="1596951" h="646176">
                <a:moveTo>
                  <a:pt x="1545556" y="15661"/>
                </a:moveTo>
                <a:lnTo>
                  <a:pt x="1546659" y="16763"/>
                </a:lnTo>
                <a:lnTo>
                  <a:pt x="1548448" y="17658"/>
                </a:lnTo>
                <a:lnTo>
                  <a:pt x="1545556" y="15661"/>
                </a:lnTo>
                <a:close/>
              </a:path>
              <a:path w="1596951" h="646176">
                <a:moveTo>
                  <a:pt x="1550482" y="19063"/>
                </a:moveTo>
                <a:lnTo>
                  <a:pt x="1551231" y="19812"/>
                </a:lnTo>
                <a:lnTo>
                  <a:pt x="1552444" y="20418"/>
                </a:lnTo>
                <a:lnTo>
                  <a:pt x="1550482" y="19063"/>
                </a:lnTo>
                <a:close/>
              </a:path>
              <a:path w="1596951" h="646176">
                <a:moveTo>
                  <a:pt x="1555409" y="22466"/>
                </a:moveTo>
                <a:lnTo>
                  <a:pt x="1557327" y="24384"/>
                </a:lnTo>
                <a:lnTo>
                  <a:pt x="1558042" y="24741"/>
                </a:lnTo>
                <a:lnTo>
                  <a:pt x="1555872" y="22786"/>
                </a:lnTo>
                <a:lnTo>
                  <a:pt x="1555409" y="22466"/>
                </a:lnTo>
                <a:close/>
              </a:path>
              <a:path w="1596951" h="646176">
                <a:moveTo>
                  <a:pt x="1571043" y="37759"/>
                </a:moveTo>
                <a:lnTo>
                  <a:pt x="1571043" y="39624"/>
                </a:lnTo>
                <a:lnTo>
                  <a:pt x="1572567" y="39624"/>
                </a:lnTo>
                <a:lnTo>
                  <a:pt x="1573111" y="40168"/>
                </a:lnTo>
                <a:lnTo>
                  <a:pt x="1571043" y="37759"/>
                </a:lnTo>
                <a:close/>
              </a:path>
              <a:path w="1596951" h="646176">
                <a:moveTo>
                  <a:pt x="1577139" y="45589"/>
                </a:moveTo>
                <a:lnTo>
                  <a:pt x="1577139" y="47243"/>
                </a:lnTo>
                <a:lnTo>
                  <a:pt x="1578227" y="47243"/>
                </a:lnTo>
                <a:lnTo>
                  <a:pt x="1577139" y="45589"/>
                </a:lnTo>
                <a:close/>
              </a:path>
              <a:path w="1596951" h="646176">
                <a:moveTo>
                  <a:pt x="1580187" y="50223"/>
                </a:moveTo>
                <a:lnTo>
                  <a:pt x="1580187" y="51815"/>
                </a:lnTo>
                <a:lnTo>
                  <a:pt x="1581234" y="51815"/>
                </a:lnTo>
                <a:lnTo>
                  <a:pt x="1580187" y="50223"/>
                </a:lnTo>
                <a:close/>
              </a:path>
              <a:path w="1596951" h="646176">
                <a:moveTo>
                  <a:pt x="1583235" y="55143"/>
                </a:moveTo>
                <a:lnTo>
                  <a:pt x="1583235" y="56387"/>
                </a:lnTo>
                <a:lnTo>
                  <a:pt x="1583841" y="56387"/>
                </a:lnTo>
                <a:lnTo>
                  <a:pt x="1583235" y="55143"/>
                </a:lnTo>
                <a:close/>
              </a:path>
              <a:path w="1596951" h="646176">
                <a:moveTo>
                  <a:pt x="1584759" y="58269"/>
                </a:moveTo>
                <a:lnTo>
                  <a:pt x="1584759" y="59435"/>
                </a:lnTo>
                <a:lnTo>
                  <a:pt x="1585327" y="59435"/>
                </a:lnTo>
                <a:lnTo>
                  <a:pt x="1584759" y="58269"/>
                </a:lnTo>
                <a:close/>
              </a:path>
              <a:path w="1596951" h="646176">
                <a:moveTo>
                  <a:pt x="1586283" y="61396"/>
                </a:moveTo>
                <a:lnTo>
                  <a:pt x="1586283" y="62483"/>
                </a:lnTo>
                <a:lnTo>
                  <a:pt x="1586813" y="62483"/>
                </a:lnTo>
                <a:lnTo>
                  <a:pt x="1586283" y="61396"/>
                </a:lnTo>
                <a:close/>
              </a:path>
              <a:path w="1596951" h="646176">
                <a:moveTo>
                  <a:pt x="1587807" y="64522"/>
                </a:moveTo>
                <a:lnTo>
                  <a:pt x="1587807" y="65531"/>
                </a:lnTo>
                <a:lnTo>
                  <a:pt x="1588298" y="65531"/>
                </a:lnTo>
                <a:lnTo>
                  <a:pt x="1587807" y="64522"/>
                </a:lnTo>
                <a:close/>
              </a:path>
              <a:path w="1596951" h="646176">
                <a:moveTo>
                  <a:pt x="1589331" y="68130"/>
                </a:moveTo>
                <a:lnTo>
                  <a:pt x="1589331" y="69976"/>
                </a:lnTo>
                <a:lnTo>
                  <a:pt x="1589951" y="69976"/>
                </a:lnTo>
                <a:lnTo>
                  <a:pt x="1589331" y="68130"/>
                </a:lnTo>
                <a:close/>
              </a:path>
              <a:path w="1596951" h="646176">
                <a:moveTo>
                  <a:pt x="1590855" y="72667"/>
                </a:moveTo>
                <a:lnTo>
                  <a:pt x="1590855" y="74675"/>
                </a:lnTo>
                <a:lnTo>
                  <a:pt x="1591529" y="74675"/>
                </a:lnTo>
                <a:lnTo>
                  <a:pt x="1590855" y="72667"/>
                </a:lnTo>
                <a:close/>
              </a:path>
              <a:path w="1596951" h="646176">
                <a:moveTo>
                  <a:pt x="1592379" y="77203"/>
                </a:moveTo>
                <a:lnTo>
                  <a:pt x="1592379" y="79247"/>
                </a:lnTo>
                <a:lnTo>
                  <a:pt x="1593065" y="79247"/>
                </a:lnTo>
                <a:lnTo>
                  <a:pt x="1592379" y="77203"/>
                </a:lnTo>
                <a:close/>
              </a:path>
              <a:path w="1596951" h="646176">
                <a:moveTo>
                  <a:pt x="1593903" y="83016"/>
                </a:moveTo>
                <a:lnTo>
                  <a:pt x="1593903" y="85343"/>
                </a:lnTo>
                <a:lnTo>
                  <a:pt x="1594358" y="85343"/>
                </a:lnTo>
                <a:lnTo>
                  <a:pt x="1593903" y="83016"/>
                </a:lnTo>
                <a:close/>
              </a:path>
              <a:path w="1596951" h="646176">
                <a:moveTo>
                  <a:pt x="1595427" y="90812"/>
                </a:moveTo>
                <a:lnTo>
                  <a:pt x="1595427" y="92963"/>
                </a:lnTo>
                <a:lnTo>
                  <a:pt x="1595847" y="92963"/>
                </a:lnTo>
                <a:lnTo>
                  <a:pt x="1595427" y="90812"/>
                </a:lnTo>
                <a:close/>
              </a:path>
              <a:path w="1596951" h="646176">
                <a:moveTo>
                  <a:pt x="1596903" y="107330"/>
                </a:moveTo>
                <a:lnTo>
                  <a:pt x="1595427" y="554735"/>
                </a:lnTo>
                <a:lnTo>
                  <a:pt x="1581711" y="594359"/>
                </a:lnTo>
                <a:lnTo>
                  <a:pt x="1580187" y="595883"/>
                </a:lnTo>
                <a:lnTo>
                  <a:pt x="1578663" y="598932"/>
                </a:lnTo>
                <a:lnTo>
                  <a:pt x="1577139" y="600456"/>
                </a:lnTo>
                <a:lnTo>
                  <a:pt x="1575615" y="603376"/>
                </a:lnTo>
                <a:lnTo>
                  <a:pt x="1571043" y="608076"/>
                </a:lnTo>
                <a:lnTo>
                  <a:pt x="1593100" y="568311"/>
                </a:lnTo>
                <a:lnTo>
                  <a:pt x="1596951" y="539495"/>
                </a:lnTo>
                <a:lnTo>
                  <a:pt x="1596903" y="107330"/>
                </a:lnTo>
                <a:close/>
              </a:path>
              <a:path w="1596951" h="646176">
                <a:moveTo>
                  <a:pt x="1568409" y="612233"/>
                </a:moveTo>
                <a:lnTo>
                  <a:pt x="1562546" y="618096"/>
                </a:lnTo>
                <a:lnTo>
                  <a:pt x="1565311" y="615708"/>
                </a:lnTo>
                <a:lnTo>
                  <a:pt x="1568409" y="612233"/>
                </a:lnTo>
                <a:close/>
              </a:path>
              <a:path w="1596951" h="646176">
                <a:moveTo>
                  <a:pt x="1561656" y="618865"/>
                </a:moveTo>
                <a:lnTo>
                  <a:pt x="1558851" y="620268"/>
                </a:lnTo>
                <a:lnTo>
                  <a:pt x="1554279" y="624839"/>
                </a:lnTo>
                <a:lnTo>
                  <a:pt x="1551231" y="626363"/>
                </a:lnTo>
                <a:lnTo>
                  <a:pt x="1549707" y="627888"/>
                </a:lnTo>
                <a:lnTo>
                  <a:pt x="1546659" y="629412"/>
                </a:lnTo>
                <a:lnTo>
                  <a:pt x="1545135" y="630935"/>
                </a:lnTo>
                <a:lnTo>
                  <a:pt x="1532943" y="637032"/>
                </a:lnTo>
                <a:lnTo>
                  <a:pt x="1528371" y="638556"/>
                </a:lnTo>
                <a:lnTo>
                  <a:pt x="1525323" y="640079"/>
                </a:lnTo>
                <a:lnTo>
                  <a:pt x="1520751" y="641476"/>
                </a:lnTo>
                <a:lnTo>
                  <a:pt x="1514655" y="643127"/>
                </a:lnTo>
                <a:lnTo>
                  <a:pt x="1507035" y="644651"/>
                </a:lnTo>
                <a:lnTo>
                  <a:pt x="1517426" y="642767"/>
                </a:lnTo>
                <a:lnTo>
                  <a:pt x="1530842" y="638348"/>
                </a:lnTo>
                <a:lnTo>
                  <a:pt x="1543378" y="632281"/>
                </a:lnTo>
                <a:lnTo>
                  <a:pt x="1554910" y="624693"/>
                </a:lnTo>
                <a:lnTo>
                  <a:pt x="1561656" y="618865"/>
                </a:lnTo>
                <a:close/>
              </a:path>
            </a:pathLst>
          </a:custGeom>
          <a:solidFill>
            <a:srgbClr val="BFBFBF"/>
          </a:solidFill>
        </p:spPr>
        <p:txBody>
          <a:bodyPr wrap="square" lIns="0" tIns="0" rIns="0" bIns="0" rtlCol="0">
            <a:noAutofit/>
          </a:bodyPr>
          <a:lstStyle/>
          <a:p>
            <a:endParaRPr/>
          </a:p>
        </p:txBody>
      </p:sp>
      <p:sp>
        <p:nvSpPr>
          <p:cNvPr id="29" name="object 29"/>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76120" y="664463"/>
                </a:lnTo>
                <a:lnTo>
                  <a:pt x="1525523" y="664463"/>
                </a:lnTo>
                <a:lnTo>
                  <a:pt x="109728" y="662939"/>
                </a:lnTo>
                <a:lnTo>
                  <a:pt x="102108" y="661415"/>
                </a:lnTo>
                <a:lnTo>
                  <a:pt x="96011" y="659764"/>
                </a:lnTo>
                <a:lnTo>
                  <a:pt x="86867" y="656844"/>
                </a:lnTo>
                <a:lnTo>
                  <a:pt x="80772" y="653795"/>
                </a:lnTo>
                <a:lnTo>
                  <a:pt x="76199" y="652271"/>
                </a:lnTo>
                <a:lnTo>
                  <a:pt x="74676" y="650747"/>
                </a:lnTo>
                <a:lnTo>
                  <a:pt x="68579" y="647700"/>
                </a:lnTo>
                <a:lnTo>
                  <a:pt x="67055" y="646176"/>
                </a:lnTo>
                <a:lnTo>
                  <a:pt x="64008" y="644651"/>
                </a:lnTo>
                <a:lnTo>
                  <a:pt x="60959" y="641603"/>
                </a:lnTo>
                <a:lnTo>
                  <a:pt x="57911" y="640079"/>
                </a:lnTo>
                <a:lnTo>
                  <a:pt x="44196" y="626363"/>
                </a:lnTo>
                <a:lnTo>
                  <a:pt x="42671" y="626363"/>
                </a:lnTo>
                <a:lnTo>
                  <a:pt x="42671" y="623315"/>
                </a:lnTo>
                <a:lnTo>
                  <a:pt x="39623" y="620267"/>
                </a:lnTo>
                <a:lnTo>
                  <a:pt x="38099" y="620267"/>
                </a:lnTo>
                <a:lnTo>
                  <a:pt x="38099" y="617219"/>
                </a:lnTo>
                <a:lnTo>
                  <a:pt x="36576" y="615695"/>
                </a:lnTo>
                <a:lnTo>
                  <a:pt x="35052" y="615695"/>
                </a:lnTo>
                <a:lnTo>
                  <a:pt x="35052" y="612647"/>
                </a:lnTo>
                <a:lnTo>
                  <a:pt x="33528" y="611123"/>
                </a:lnTo>
                <a:lnTo>
                  <a:pt x="32003" y="611123"/>
                </a:lnTo>
                <a:lnTo>
                  <a:pt x="32003" y="608076"/>
                </a:lnTo>
                <a:lnTo>
                  <a:pt x="30479" y="608076"/>
                </a:lnTo>
                <a:lnTo>
                  <a:pt x="30479" y="605027"/>
                </a:lnTo>
                <a:lnTo>
                  <a:pt x="28955" y="605027"/>
                </a:lnTo>
                <a:lnTo>
                  <a:pt x="28955" y="600456"/>
                </a:lnTo>
                <a:lnTo>
                  <a:pt x="27432" y="600456"/>
                </a:lnTo>
                <a:lnTo>
                  <a:pt x="27432" y="597407"/>
                </a:lnTo>
                <a:lnTo>
                  <a:pt x="25908" y="597407"/>
                </a:lnTo>
                <a:lnTo>
                  <a:pt x="25908" y="592835"/>
                </a:lnTo>
                <a:lnTo>
                  <a:pt x="24384" y="592835"/>
                </a:lnTo>
                <a:lnTo>
                  <a:pt x="24384" y="589788"/>
                </a:lnTo>
                <a:lnTo>
                  <a:pt x="22859" y="589788"/>
                </a:lnTo>
                <a:lnTo>
                  <a:pt x="22859" y="583564"/>
                </a:lnTo>
                <a:lnTo>
                  <a:pt x="21335" y="583564"/>
                </a:lnTo>
                <a:lnTo>
                  <a:pt x="21335" y="576071"/>
                </a:lnTo>
                <a:lnTo>
                  <a:pt x="19811" y="576071"/>
                </a:lnTo>
                <a:lnTo>
                  <a:pt x="19811" y="560832"/>
                </a:lnTo>
                <a:lnTo>
                  <a:pt x="18288" y="560832"/>
                </a:lnTo>
                <a:lnTo>
                  <a:pt x="18288" y="123443"/>
                </a:lnTo>
                <a:lnTo>
                  <a:pt x="19811" y="108203"/>
                </a:lnTo>
                <a:lnTo>
                  <a:pt x="21335" y="100583"/>
                </a:lnTo>
                <a:lnTo>
                  <a:pt x="22859" y="94487"/>
                </a:lnTo>
                <a:lnTo>
                  <a:pt x="24384" y="91439"/>
                </a:lnTo>
                <a:lnTo>
                  <a:pt x="27432" y="82295"/>
                </a:lnTo>
                <a:lnTo>
                  <a:pt x="32003" y="73151"/>
                </a:lnTo>
                <a:lnTo>
                  <a:pt x="33528" y="71627"/>
                </a:lnTo>
                <a:lnTo>
                  <a:pt x="35052" y="68579"/>
                </a:lnTo>
                <a:lnTo>
                  <a:pt x="36576" y="67056"/>
                </a:lnTo>
                <a:lnTo>
                  <a:pt x="38099" y="64007"/>
                </a:lnTo>
                <a:lnTo>
                  <a:pt x="41147" y="60959"/>
                </a:lnTo>
                <a:lnTo>
                  <a:pt x="42671" y="57912"/>
                </a:lnTo>
                <a:lnTo>
                  <a:pt x="57911" y="42672"/>
                </a:lnTo>
                <a:lnTo>
                  <a:pt x="60959" y="41148"/>
                </a:lnTo>
                <a:lnTo>
                  <a:pt x="64008" y="38100"/>
                </a:lnTo>
                <a:lnTo>
                  <a:pt x="67055" y="36575"/>
                </a:lnTo>
                <a:lnTo>
                  <a:pt x="68579" y="35051"/>
                </a:lnTo>
                <a:lnTo>
                  <a:pt x="71628" y="33527"/>
                </a:lnTo>
                <a:lnTo>
                  <a:pt x="73152" y="32003"/>
                </a:lnTo>
                <a:lnTo>
                  <a:pt x="79247" y="28955"/>
                </a:lnTo>
                <a:lnTo>
                  <a:pt x="83820" y="27431"/>
                </a:lnTo>
                <a:lnTo>
                  <a:pt x="86867" y="25907"/>
                </a:lnTo>
                <a:lnTo>
                  <a:pt x="96011" y="22860"/>
                </a:lnTo>
                <a:lnTo>
                  <a:pt x="102108" y="21336"/>
                </a:lnTo>
                <a:lnTo>
                  <a:pt x="109728" y="19812"/>
                </a:lnTo>
                <a:lnTo>
                  <a:pt x="126491" y="18287"/>
                </a:lnTo>
                <a:lnTo>
                  <a:pt x="1573530" y="18287"/>
                </a:lnTo>
                <a:lnTo>
                  <a:pt x="1568196" y="15239"/>
                </a:lnTo>
                <a:lnTo>
                  <a:pt x="1556004" y="9143"/>
                </a:lnTo>
                <a:lnTo>
                  <a:pt x="1545336" y="6095"/>
                </a:lnTo>
                <a:lnTo>
                  <a:pt x="1533143" y="3048"/>
                </a:lnTo>
                <a:lnTo>
                  <a:pt x="1519428" y="0"/>
                </a:lnTo>
                <a:close/>
              </a:path>
              <a:path w="1635252" h="684276">
                <a:moveTo>
                  <a:pt x="1573530" y="18287"/>
                </a:moveTo>
                <a:lnTo>
                  <a:pt x="1508760" y="18287"/>
                </a:lnTo>
                <a:lnTo>
                  <a:pt x="1525523" y="19812"/>
                </a:lnTo>
                <a:lnTo>
                  <a:pt x="1533143" y="21336"/>
                </a:lnTo>
                <a:lnTo>
                  <a:pt x="1539240" y="22860"/>
                </a:lnTo>
                <a:lnTo>
                  <a:pt x="1548384" y="25907"/>
                </a:lnTo>
                <a:lnTo>
                  <a:pt x="1563623" y="33527"/>
                </a:lnTo>
                <a:lnTo>
                  <a:pt x="1565148" y="35051"/>
                </a:lnTo>
                <a:lnTo>
                  <a:pt x="1568196" y="36575"/>
                </a:lnTo>
                <a:lnTo>
                  <a:pt x="1569720" y="38100"/>
                </a:lnTo>
                <a:lnTo>
                  <a:pt x="1572767" y="39624"/>
                </a:lnTo>
                <a:lnTo>
                  <a:pt x="1575816" y="42672"/>
                </a:lnTo>
                <a:lnTo>
                  <a:pt x="1578864" y="44195"/>
                </a:lnTo>
                <a:lnTo>
                  <a:pt x="1589532" y="54863"/>
                </a:lnTo>
                <a:lnTo>
                  <a:pt x="1589532" y="57912"/>
                </a:lnTo>
                <a:lnTo>
                  <a:pt x="1591055" y="57912"/>
                </a:lnTo>
                <a:lnTo>
                  <a:pt x="1595628" y="62483"/>
                </a:lnTo>
                <a:lnTo>
                  <a:pt x="1595628" y="65531"/>
                </a:lnTo>
                <a:lnTo>
                  <a:pt x="1597152" y="65531"/>
                </a:lnTo>
                <a:lnTo>
                  <a:pt x="1598676" y="67056"/>
                </a:lnTo>
                <a:lnTo>
                  <a:pt x="1598676" y="70103"/>
                </a:lnTo>
                <a:lnTo>
                  <a:pt x="1600199" y="70103"/>
                </a:lnTo>
                <a:lnTo>
                  <a:pt x="1601723" y="71627"/>
                </a:lnTo>
                <a:lnTo>
                  <a:pt x="1601723" y="74675"/>
                </a:lnTo>
                <a:lnTo>
                  <a:pt x="1603248" y="74675"/>
                </a:lnTo>
                <a:lnTo>
                  <a:pt x="1603248" y="77723"/>
                </a:lnTo>
                <a:lnTo>
                  <a:pt x="1604772" y="77723"/>
                </a:lnTo>
                <a:lnTo>
                  <a:pt x="1604772" y="80771"/>
                </a:lnTo>
                <a:lnTo>
                  <a:pt x="1606296" y="80771"/>
                </a:lnTo>
                <a:lnTo>
                  <a:pt x="1606296" y="83819"/>
                </a:lnTo>
                <a:lnTo>
                  <a:pt x="1607820" y="83819"/>
                </a:lnTo>
                <a:lnTo>
                  <a:pt x="1607820" y="88264"/>
                </a:lnTo>
                <a:lnTo>
                  <a:pt x="1609343" y="88264"/>
                </a:lnTo>
                <a:lnTo>
                  <a:pt x="1609343" y="92963"/>
                </a:lnTo>
                <a:lnTo>
                  <a:pt x="1610867" y="92963"/>
                </a:lnTo>
                <a:lnTo>
                  <a:pt x="1610867" y="97535"/>
                </a:lnTo>
                <a:lnTo>
                  <a:pt x="1612392" y="97535"/>
                </a:lnTo>
                <a:lnTo>
                  <a:pt x="1612392" y="103631"/>
                </a:lnTo>
                <a:lnTo>
                  <a:pt x="1613916" y="103631"/>
                </a:lnTo>
                <a:lnTo>
                  <a:pt x="1613916" y="111251"/>
                </a:lnTo>
                <a:lnTo>
                  <a:pt x="1615440" y="111251"/>
                </a:lnTo>
                <a:lnTo>
                  <a:pt x="1613916" y="573023"/>
                </a:lnTo>
                <a:lnTo>
                  <a:pt x="1600199" y="612647"/>
                </a:lnTo>
                <a:lnTo>
                  <a:pt x="1598676" y="614171"/>
                </a:lnTo>
                <a:lnTo>
                  <a:pt x="1597152" y="617219"/>
                </a:lnTo>
                <a:lnTo>
                  <a:pt x="1595628" y="618744"/>
                </a:lnTo>
                <a:lnTo>
                  <a:pt x="1594104" y="621664"/>
                </a:lnTo>
                <a:lnTo>
                  <a:pt x="1589532" y="626363"/>
                </a:lnTo>
                <a:lnTo>
                  <a:pt x="1588008" y="629412"/>
                </a:lnTo>
                <a:lnTo>
                  <a:pt x="1580388" y="637032"/>
                </a:lnTo>
                <a:lnTo>
                  <a:pt x="1577340" y="638556"/>
                </a:lnTo>
                <a:lnTo>
                  <a:pt x="1572767" y="643127"/>
                </a:lnTo>
                <a:lnTo>
                  <a:pt x="1569720" y="644651"/>
                </a:lnTo>
                <a:lnTo>
                  <a:pt x="1568196" y="646176"/>
                </a:lnTo>
                <a:lnTo>
                  <a:pt x="1565148" y="647700"/>
                </a:lnTo>
                <a:lnTo>
                  <a:pt x="1563623" y="649223"/>
                </a:lnTo>
                <a:lnTo>
                  <a:pt x="1551432" y="655319"/>
                </a:lnTo>
                <a:lnTo>
                  <a:pt x="1546860" y="656844"/>
                </a:lnTo>
                <a:lnTo>
                  <a:pt x="1543811" y="658367"/>
                </a:lnTo>
                <a:lnTo>
                  <a:pt x="1539240" y="659764"/>
                </a:lnTo>
                <a:lnTo>
                  <a:pt x="1533143" y="661415"/>
                </a:lnTo>
                <a:lnTo>
                  <a:pt x="1525523" y="662939"/>
                </a:lnTo>
                <a:lnTo>
                  <a:pt x="1525523" y="664463"/>
                </a:lnTo>
                <a:lnTo>
                  <a:pt x="1576120" y="664463"/>
                </a:lnTo>
                <a:lnTo>
                  <a:pt x="1580388" y="661415"/>
                </a:lnTo>
                <a:lnTo>
                  <a:pt x="1589532" y="655319"/>
                </a:lnTo>
                <a:lnTo>
                  <a:pt x="1620011" y="617219"/>
                </a:lnTo>
                <a:lnTo>
                  <a:pt x="1635252" y="557783"/>
                </a:lnTo>
                <a:lnTo>
                  <a:pt x="1635252" y="124967"/>
                </a:lnTo>
                <a:lnTo>
                  <a:pt x="1624584" y="76200"/>
                </a:lnTo>
                <a:lnTo>
                  <a:pt x="1597152" y="36575"/>
                </a:lnTo>
                <a:lnTo>
                  <a:pt x="1578864" y="21336"/>
                </a:lnTo>
                <a:lnTo>
                  <a:pt x="1573530" y="18287"/>
                </a:lnTo>
                <a:close/>
              </a:path>
            </a:pathLst>
          </a:custGeom>
          <a:solidFill>
            <a:srgbClr val="333333"/>
          </a:solidFill>
        </p:spPr>
        <p:txBody>
          <a:bodyPr wrap="square" lIns="0" tIns="0" rIns="0" bIns="0" rtlCol="0">
            <a:noAutofit/>
          </a:bodyPr>
          <a:lstStyle/>
          <a:p>
            <a:endParaRPr/>
          </a:p>
        </p:txBody>
      </p:sp>
      <p:sp>
        <p:nvSpPr>
          <p:cNvPr id="30" name="object 30"/>
          <p:cNvSpPr/>
          <p:nvPr/>
        </p:nvSpPr>
        <p:spPr>
          <a:xfrm>
            <a:off x="1642872" y="4273422"/>
            <a:ext cx="1597152" cy="646176"/>
          </a:xfrm>
          <a:custGeom>
            <a:avLst/>
            <a:gdLst/>
            <a:ahLst/>
            <a:cxnLst/>
            <a:rect l="l" t="t" r="r" b="b"/>
            <a:pathLst>
              <a:path w="1597152" h="646176">
                <a:moveTo>
                  <a:pt x="1490471" y="0"/>
                </a:moveTo>
                <a:lnTo>
                  <a:pt x="107582" y="1"/>
                </a:lnTo>
                <a:lnTo>
                  <a:pt x="65816" y="8720"/>
                </a:lnTo>
                <a:lnTo>
                  <a:pt x="31604" y="32007"/>
                </a:lnTo>
                <a:lnTo>
                  <a:pt x="8491" y="66304"/>
                </a:lnTo>
                <a:lnTo>
                  <a:pt x="0" y="108076"/>
                </a:lnTo>
                <a:lnTo>
                  <a:pt x="0" y="539495"/>
                </a:lnTo>
                <a:lnTo>
                  <a:pt x="8402" y="580897"/>
                </a:lnTo>
                <a:lnTo>
                  <a:pt x="31639" y="614953"/>
                </a:lnTo>
                <a:lnTo>
                  <a:pt x="66107" y="637817"/>
                </a:lnTo>
                <a:lnTo>
                  <a:pt x="108203" y="646176"/>
                </a:lnTo>
                <a:lnTo>
                  <a:pt x="1490471" y="646176"/>
                </a:lnTo>
                <a:lnTo>
                  <a:pt x="1531043" y="638348"/>
                </a:lnTo>
                <a:lnTo>
                  <a:pt x="1565512" y="615708"/>
                </a:lnTo>
                <a:lnTo>
                  <a:pt x="1588677" y="581628"/>
                </a:lnTo>
                <a:lnTo>
                  <a:pt x="1597152" y="539495"/>
                </a:lnTo>
                <a:lnTo>
                  <a:pt x="1597152" y="108076"/>
                </a:lnTo>
                <a:lnTo>
                  <a:pt x="1589012" y="66583"/>
                </a:lnTo>
                <a:lnTo>
                  <a:pt x="1566301" y="32003"/>
                </a:lnTo>
                <a:lnTo>
                  <a:pt x="1532351" y="8605"/>
                </a:lnTo>
                <a:lnTo>
                  <a:pt x="1490471" y="0"/>
                </a:lnTo>
                <a:close/>
              </a:path>
            </a:pathLst>
          </a:custGeom>
          <a:solidFill>
            <a:srgbClr val="BFBFBF"/>
          </a:solidFill>
        </p:spPr>
        <p:txBody>
          <a:bodyPr wrap="square" lIns="0" tIns="0" rIns="0" bIns="0" rtlCol="0">
            <a:noAutofit/>
          </a:bodyPr>
          <a:lstStyle/>
          <a:p>
            <a:endParaRPr/>
          </a:p>
        </p:txBody>
      </p:sp>
      <p:sp>
        <p:nvSpPr>
          <p:cNvPr id="31" name="object 31"/>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80388" y="661415"/>
                </a:lnTo>
                <a:lnTo>
                  <a:pt x="1589532" y="655319"/>
                </a:lnTo>
                <a:lnTo>
                  <a:pt x="1598676" y="646176"/>
                </a:lnTo>
                <a:lnTo>
                  <a:pt x="115823" y="646176"/>
                </a:lnTo>
                <a:lnTo>
                  <a:pt x="108203" y="644651"/>
                </a:lnTo>
                <a:lnTo>
                  <a:pt x="99059" y="641603"/>
                </a:lnTo>
                <a:lnTo>
                  <a:pt x="83820" y="635507"/>
                </a:lnTo>
                <a:lnTo>
                  <a:pt x="76199" y="630935"/>
                </a:lnTo>
                <a:lnTo>
                  <a:pt x="70103" y="624839"/>
                </a:lnTo>
                <a:lnTo>
                  <a:pt x="62484" y="618744"/>
                </a:lnTo>
                <a:lnTo>
                  <a:pt x="57911" y="612647"/>
                </a:lnTo>
                <a:lnTo>
                  <a:pt x="51815" y="606551"/>
                </a:lnTo>
                <a:lnTo>
                  <a:pt x="48767" y="598932"/>
                </a:lnTo>
                <a:lnTo>
                  <a:pt x="44196" y="591312"/>
                </a:lnTo>
                <a:lnTo>
                  <a:pt x="41147" y="582167"/>
                </a:lnTo>
                <a:lnTo>
                  <a:pt x="39623" y="574547"/>
                </a:lnTo>
                <a:lnTo>
                  <a:pt x="38099" y="565403"/>
                </a:lnTo>
                <a:lnTo>
                  <a:pt x="38099" y="115823"/>
                </a:lnTo>
                <a:lnTo>
                  <a:pt x="53340" y="76200"/>
                </a:lnTo>
                <a:lnTo>
                  <a:pt x="92964" y="44195"/>
                </a:lnTo>
                <a:lnTo>
                  <a:pt x="118872" y="38100"/>
                </a:lnTo>
                <a:lnTo>
                  <a:pt x="1598422" y="38100"/>
                </a:lnTo>
                <a:lnTo>
                  <a:pt x="1597152" y="36575"/>
                </a:lnTo>
                <a:lnTo>
                  <a:pt x="1556004" y="9143"/>
                </a:lnTo>
                <a:lnTo>
                  <a:pt x="1533143" y="3048"/>
                </a:lnTo>
                <a:lnTo>
                  <a:pt x="1519428" y="0"/>
                </a:lnTo>
                <a:close/>
              </a:path>
              <a:path w="1635252" h="684276">
                <a:moveTo>
                  <a:pt x="1598422" y="38100"/>
                </a:moveTo>
                <a:lnTo>
                  <a:pt x="1517904" y="38100"/>
                </a:lnTo>
                <a:lnTo>
                  <a:pt x="1527048" y="39624"/>
                </a:lnTo>
                <a:lnTo>
                  <a:pt x="1534667" y="42672"/>
                </a:lnTo>
                <a:lnTo>
                  <a:pt x="1543811" y="45719"/>
                </a:lnTo>
                <a:lnTo>
                  <a:pt x="1551432" y="48767"/>
                </a:lnTo>
                <a:lnTo>
                  <a:pt x="1559052" y="53339"/>
                </a:lnTo>
                <a:lnTo>
                  <a:pt x="1565148" y="59435"/>
                </a:lnTo>
                <a:lnTo>
                  <a:pt x="1571243" y="64007"/>
                </a:lnTo>
                <a:lnTo>
                  <a:pt x="1592580" y="100583"/>
                </a:lnTo>
                <a:lnTo>
                  <a:pt x="1595628" y="109727"/>
                </a:lnTo>
                <a:lnTo>
                  <a:pt x="1595628" y="118871"/>
                </a:lnTo>
                <a:lnTo>
                  <a:pt x="1597152" y="128015"/>
                </a:lnTo>
                <a:lnTo>
                  <a:pt x="1597152" y="557783"/>
                </a:lnTo>
                <a:lnTo>
                  <a:pt x="1592580" y="585215"/>
                </a:lnTo>
                <a:lnTo>
                  <a:pt x="1563623" y="626363"/>
                </a:lnTo>
                <a:lnTo>
                  <a:pt x="1533143" y="641603"/>
                </a:lnTo>
                <a:lnTo>
                  <a:pt x="1525523" y="644651"/>
                </a:lnTo>
                <a:lnTo>
                  <a:pt x="1516380" y="646176"/>
                </a:lnTo>
                <a:lnTo>
                  <a:pt x="1598676" y="646176"/>
                </a:lnTo>
                <a:lnTo>
                  <a:pt x="1624584" y="606551"/>
                </a:lnTo>
                <a:lnTo>
                  <a:pt x="1635252" y="557783"/>
                </a:lnTo>
                <a:lnTo>
                  <a:pt x="1635252" y="124967"/>
                </a:lnTo>
                <a:lnTo>
                  <a:pt x="1632203" y="100583"/>
                </a:lnTo>
                <a:lnTo>
                  <a:pt x="1629155" y="88264"/>
                </a:lnTo>
                <a:lnTo>
                  <a:pt x="1624584" y="76200"/>
                </a:lnTo>
                <a:lnTo>
                  <a:pt x="1612392" y="54863"/>
                </a:lnTo>
                <a:lnTo>
                  <a:pt x="1598422" y="38100"/>
                </a:lnTo>
                <a:close/>
              </a:path>
            </a:pathLst>
          </a:custGeom>
          <a:solidFill>
            <a:srgbClr val="333333"/>
          </a:solidFill>
        </p:spPr>
        <p:txBody>
          <a:bodyPr wrap="square" lIns="0" tIns="0" rIns="0" bIns="0" rtlCol="0">
            <a:noAutofit/>
          </a:bodyPr>
          <a:lstStyle/>
          <a:p>
            <a:endParaRPr/>
          </a:p>
        </p:txBody>
      </p:sp>
      <p:sp>
        <p:nvSpPr>
          <p:cNvPr id="32" name="object 32"/>
          <p:cNvSpPr txBox="1"/>
          <p:nvPr/>
        </p:nvSpPr>
        <p:spPr>
          <a:xfrm>
            <a:off x="2012695" y="4377435"/>
            <a:ext cx="857250" cy="438150"/>
          </a:xfrm>
          <a:prstGeom prst="rect">
            <a:avLst/>
          </a:prstGeom>
        </p:spPr>
        <p:txBody>
          <a:bodyPr vert="horz" wrap="square" lIns="0" tIns="0" rIns="0" bIns="0" rtlCol="0">
            <a:noAutofit/>
          </a:bodyPr>
          <a:lstStyle/>
          <a:p>
            <a:pPr marL="12700" marR="12700" indent="179705">
              <a:lnSpc>
                <a:spcPct val="100000"/>
              </a:lnSpc>
            </a:pPr>
            <a:r>
              <a:rPr sz="1400" b="1" spc="-10" dirty="0">
                <a:solidFill>
                  <a:srgbClr val="333333"/>
                </a:solidFill>
                <a:latin typeface="Arial"/>
                <a:cs typeface="Arial"/>
              </a:rPr>
              <a:t>F</a:t>
            </a:r>
            <a:r>
              <a:rPr sz="1400" b="1" spc="0" dirty="0">
                <a:solidFill>
                  <a:srgbClr val="333333"/>
                </a:solidFill>
                <a:latin typeface="Arial"/>
                <a:cs typeface="Arial"/>
              </a:rPr>
              <a:t>etch (P</a:t>
            </a:r>
            <a:r>
              <a:rPr sz="1400" b="1" spc="5" dirty="0">
                <a:solidFill>
                  <a:srgbClr val="333333"/>
                </a:solidFill>
                <a:latin typeface="Arial"/>
                <a:cs typeface="Arial"/>
              </a:rPr>
              <a:t>r</a:t>
            </a:r>
            <a:r>
              <a:rPr sz="1400" b="1" spc="0" dirty="0">
                <a:solidFill>
                  <a:srgbClr val="333333"/>
                </a:solidFill>
                <a:latin typeface="Arial"/>
                <a:cs typeface="Arial"/>
              </a:rPr>
              <a:t>efetc</a:t>
            </a:r>
            <a:r>
              <a:rPr sz="1400" b="1" spc="-10" dirty="0">
                <a:solidFill>
                  <a:srgbClr val="333333"/>
                </a:solidFill>
                <a:latin typeface="Arial"/>
                <a:cs typeface="Arial"/>
              </a:rPr>
              <a:t>h</a:t>
            </a:r>
            <a:r>
              <a:rPr sz="1400" b="1" spc="0" dirty="0">
                <a:solidFill>
                  <a:srgbClr val="333333"/>
                </a:solidFill>
                <a:latin typeface="Arial"/>
                <a:cs typeface="Arial"/>
              </a:rPr>
              <a:t>)</a:t>
            </a:r>
            <a:endParaRPr sz="1400">
              <a:latin typeface="Arial"/>
              <a:cs typeface="Arial"/>
            </a:endParaRPr>
          </a:p>
        </p:txBody>
      </p:sp>
      <p:sp>
        <p:nvSpPr>
          <p:cNvPr id="33" name="object 33"/>
          <p:cNvSpPr/>
          <p:nvPr/>
        </p:nvSpPr>
        <p:spPr>
          <a:xfrm>
            <a:off x="3732021" y="3666616"/>
            <a:ext cx="1647952" cy="1836928"/>
          </a:xfrm>
          <a:prstGeom prst="rect">
            <a:avLst/>
          </a:prstGeom>
          <a:blipFill>
            <a:blip r:embed="rId2" cstate="print"/>
            <a:stretch>
              <a:fillRect/>
            </a:stretch>
          </a:blipFill>
        </p:spPr>
        <p:txBody>
          <a:bodyPr wrap="square" lIns="0" tIns="0" rIns="0" bIns="0" rtlCol="0">
            <a:noAutofit/>
          </a:bodyPr>
          <a:lstStyle/>
          <a:p>
            <a:endParaRPr/>
          </a:p>
        </p:txBody>
      </p:sp>
      <p:sp>
        <p:nvSpPr>
          <p:cNvPr id="34" name="object 34"/>
          <p:cNvSpPr txBox="1"/>
          <p:nvPr/>
        </p:nvSpPr>
        <p:spPr>
          <a:xfrm>
            <a:off x="4726940" y="3808984"/>
            <a:ext cx="416559" cy="224790"/>
          </a:xfrm>
          <a:prstGeom prst="rect">
            <a:avLst/>
          </a:prstGeom>
        </p:spPr>
        <p:txBody>
          <a:bodyPr vert="horz" wrap="square" lIns="0" tIns="0" rIns="0" bIns="0" rtlCol="0">
            <a:noAutofit/>
          </a:bodyPr>
          <a:lstStyle/>
          <a:p>
            <a:pPr marL="12700">
              <a:lnSpc>
                <a:spcPct val="100000"/>
              </a:lnSpc>
            </a:pPr>
            <a:r>
              <a:rPr sz="1400" b="1" spc="-45" dirty="0">
                <a:solidFill>
                  <a:srgbClr val="333333"/>
                </a:solidFill>
                <a:latin typeface="Arial"/>
                <a:cs typeface="Arial"/>
              </a:rPr>
              <a:t>A</a:t>
            </a:r>
            <a:r>
              <a:rPr sz="1400" b="1" spc="0" dirty="0">
                <a:solidFill>
                  <a:srgbClr val="333333"/>
                </a:solidFill>
                <a:latin typeface="Arial"/>
                <a:cs typeface="Arial"/>
              </a:rPr>
              <a:t>GU</a:t>
            </a:r>
            <a:endParaRPr sz="1400">
              <a:latin typeface="Arial"/>
              <a:cs typeface="Arial"/>
            </a:endParaRPr>
          </a:p>
        </p:txBody>
      </p:sp>
      <p:sp>
        <p:nvSpPr>
          <p:cNvPr id="35" name="object 35"/>
          <p:cNvSpPr txBox="1"/>
          <p:nvPr/>
        </p:nvSpPr>
        <p:spPr>
          <a:xfrm>
            <a:off x="3946652" y="4263135"/>
            <a:ext cx="1217295" cy="651510"/>
          </a:xfrm>
          <a:prstGeom prst="rect">
            <a:avLst/>
          </a:prstGeom>
        </p:spPr>
        <p:txBody>
          <a:bodyPr vert="horz" wrap="square" lIns="0" tIns="0" rIns="0" bIns="0" rtlCol="0">
            <a:noAutofit/>
          </a:bodyPr>
          <a:lstStyle/>
          <a:p>
            <a:pPr marL="12700" marR="12700" indent="1270" algn="ctr">
              <a:lnSpc>
                <a:spcPct val="100000"/>
              </a:lnSpc>
            </a:pPr>
            <a:r>
              <a:rPr sz="1400" b="1" spc="5" dirty="0">
                <a:solidFill>
                  <a:srgbClr val="333333"/>
                </a:solidFill>
                <a:latin typeface="Arial"/>
                <a:cs typeface="Arial"/>
              </a:rPr>
              <a:t>I</a:t>
            </a:r>
            <a:r>
              <a:rPr sz="1400" b="1" spc="-10" dirty="0">
                <a:solidFill>
                  <a:srgbClr val="333333"/>
                </a:solidFill>
                <a:latin typeface="Arial"/>
                <a:cs typeface="Arial"/>
              </a:rPr>
              <a:t>n</a:t>
            </a:r>
            <a:r>
              <a:rPr sz="1400" b="1" spc="0" dirty="0">
                <a:solidFill>
                  <a:srgbClr val="333333"/>
                </a:solidFill>
                <a:latin typeface="Arial"/>
                <a:cs typeface="Arial"/>
              </a:rPr>
              <a:t>st</a:t>
            </a:r>
            <a:r>
              <a:rPr sz="1400" b="1" spc="5" dirty="0">
                <a:solidFill>
                  <a:srgbClr val="333333"/>
                </a:solidFill>
                <a:latin typeface="Arial"/>
                <a:cs typeface="Arial"/>
              </a:rPr>
              <a:t>r</a:t>
            </a:r>
            <a:r>
              <a:rPr sz="1400" b="1" spc="-10" dirty="0">
                <a:solidFill>
                  <a:srgbClr val="333333"/>
                </a:solidFill>
                <a:latin typeface="Arial"/>
                <a:cs typeface="Arial"/>
              </a:rPr>
              <a:t>u</a:t>
            </a:r>
            <a:r>
              <a:rPr sz="1400" b="1" spc="0" dirty="0">
                <a:solidFill>
                  <a:srgbClr val="333333"/>
                </a:solidFill>
                <a:latin typeface="Arial"/>
                <a:cs typeface="Arial"/>
              </a:rPr>
              <a:t>ct</a:t>
            </a:r>
            <a:r>
              <a:rPr sz="1400" b="1" spc="-10" dirty="0">
                <a:solidFill>
                  <a:srgbClr val="333333"/>
                </a:solidFill>
                <a:latin typeface="Arial"/>
                <a:cs typeface="Arial"/>
              </a:rPr>
              <a:t>io</a:t>
            </a:r>
            <a:r>
              <a:rPr sz="1400" b="1" spc="0" dirty="0">
                <a:solidFill>
                  <a:srgbClr val="333333"/>
                </a:solidFill>
                <a:latin typeface="Arial"/>
                <a:cs typeface="Arial"/>
              </a:rPr>
              <a:t>n </a:t>
            </a:r>
            <a:r>
              <a:rPr sz="1400" b="1" spc="-10" dirty="0">
                <a:solidFill>
                  <a:srgbClr val="333333"/>
                </a:solidFill>
                <a:latin typeface="Arial"/>
                <a:cs typeface="Arial"/>
              </a:rPr>
              <a:t>D</a:t>
            </a:r>
            <a:r>
              <a:rPr sz="1400" b="1" spc="0" dirty="0">
                <a:solidFill>
                  <a:srgbClr val="333333"/>
                </a:solidFill>
                <a:latin typeface="Arial"/>
                <a:cs typeface="Arial"/>
              </a:rPr>
              <a:t>ec</a:t>
            </a:r>
            <a:r>
              <a:rPr sz="1400" b="1" spc="-10" dirty="0">
                <a:solidFill>
                  <a:srgbClr val="333333"/>
                </a:solidFill>
                <a:latin typeface="Arial"/>
                <a:cs typeface="Arial"/>
              </a:rPr>
              <a:t>od</a:t>
            </a:r>
            <a:r>
              <a:rPr sz="1400" b="1" spc="0" dirty="0">
                <a:solidFill>
                  <a:srgbClr val="333333"/>
                </a:solidFill>
                <a:latin typeface="Arial"/>
                <a:cs typeface="Arial"/>
              </a:rPr>
              <a:t>e</a:t>
            </a:r>
            <a:r>
              <a:rPr sz="1400" b="1" spc="-30" dirty="0">
                <a:solidFill>
                  <a:srgbClr val="333333"/>
                </a:solidFill>
                <a:latin typeface="Arial"/>
                <a:cs typeface="Arial"/>
              </a:rPr>
              <a:t> </a:t>
            </a:r>
            <a:r>
              <a:rPr sz="1400" b="1" spc="0" dirty="0">
                <a:solidFill>
                  <a:srgbClr val="333333"/>
                </a:solidFill>
                <a:latin typeface="Arial"/>
                <a:cs typeface="Arial"/>
              </a:rPr>
              <a:t>&amp; </a:t>
            </a:r>
            <a:r>
              <a:rPr sz="1400" b="1" spc="-10" dirty="0">
                <a:solidFill>
                  <a:srgbClr val="333333"/>
                </a:solidFill>
                <a:latin typeface="Arial"/>
                <a:cs typeface="Arial"/>
              </a:rPr>
              <a:t>R</a:t>
            </a:r>
            <a:r>
              <a:rPr sz="1400" b="1" spc="0" dirty="0">
                <a:solidFill>
                  <a:srgbClr val="333333"/>
                </a:solidFill>
                <a:latin typeface="Arial"/>
                <a:cs typeface="Arial"/>
              </a:rPr>
              <a:t>e</a:t>
            </a:r>
            <a:r>
              <a:rPr sz="1400" b="1" spc="-10" dirty="0">
                <a:solidFill>
                  <a:srgbClr val="333333"/>
                </a:solidFill>
                <a:latin typeface="Arial"/>
                <a:cs typeface="Arial"/>
              </a:rPr>
              <a:t>g</a:t>
            </a:r>
            <a:r>
              <a:rPr sz="1400" b="1" spc="5" dirty="0">
                <a:solidFill>
                  <a:srgbClr val="333333"/>
                </a:solidFill>
                <a:latin typeface="Arial"/>
                <a:cs typeface="Arial"/>
              </a:rPr>
              <a:t>i</a:t>
            </a:r>
            <a:r>
              <a:rPr sz="1400" b="1" spc="0" dirty="0">
                <a:solidFill>
                  <a:srgbClr val="333333"/>
                </a:solidFill>
                <a:latin typeface="Arial"/>
                <a:cs typeface="Arial"/>
              </a:rPr>
              <a:t>ster</a:t>
            </a:r>
            <a:r>
              <a:rPr sz="1400" b="1" spc="-40" dirty="0">
                <a:solidFill>
                  <a:srgbClr val="333333"/>
                </a:solidFill>
                <a:latin typeface="Arial"/>
                <a:cs typeface="Arial"/>
              </a:rPr>
              <a:t> </a:t>
            </a:r>
            <a:r>
              <a:rPr sz="1400" b="1" spc="-10" dirty="0">
                <a:solidFill>
                  <a:srgbClr val="333333"/>
                </a:solidFill>
                <a:latin typeface="Arial"/>
                <a:cs typeface="Arial"/>
              </a:rPr>
              <a:t>R</a:t>
            </a:r>
            <a:r>
              <a:rPr sz="1400" b="1" spc="0" dirty="0">
                <a:solidFill>
                  <a:srgbClr val="333333"/>
                </a:solidFill>
                <a:latin typeface="Arial"/>
                <a:cs typeface="Arial"/>
              </a:rPr>
              <a:t>ead</a:t>
            </a:r>
            <a:endParaRPr sz="1400">
              <a:latin typeface="Arial"/>
              <a:cs typeface="Arial"/>
            </a:endParaRPr>
          </a:p>
        </p:txBody>
      </p:sp>
      <p:sp>
        <p:nvSpPr>
          <p:cNvPr id="36" name="object 36"/>
          <p:cNvSpPr txBox="1"/>
          <p:nvPr/>
        </p:nvSpPr>
        <p:spPr>
          <a:xfrm>
            <a:off x="4615688" y="5133340"/>
            <a:ext cx="638810" cy="224790"/>
          </a:xfrm>
          <a:prstGeom prst="rect">
            <a:avLst/>
          </a:prstGeom>
        </p:spPr>
        <p:txBody>
          <a:bodyPr vert="horz" wrap="square" lIns="0" tIns="0" rIns="0" bIns="0" rtlCol="0">
            <a:noAutofit/>
          </a:bodyPr>
          <a:lstStyle/>
          <a:p>
            <a:pPr marL="12700">
              <a:lnSpc>
                <a:spcPct val="100000"/>
              </a:lnSpc>
            </a:pPr>
            <a:r>
              <a:rPr sz="1400" b="1" spc="-10" dirty="0">
                <a:solidFill>
                  <a:srgbClr val="333333"/>
                </a:solidFill>
                <a:latin typeface="Arial"/>
                <a:cs typeface="Arial"/>
              </a:rPr>
              <a:t>B</a:t>
            </a:r>
            <a:r>
              <a:rPr sz="1400" b="1" spc="5" dirty="0">
                <a:solidFill>
                  <a:srgbClr val="333333"/>
                </a:solidFill>
                <a:latin typeface="Arial"/>
                <a:cs typeface="Arial"/>
              </a:rPr>
              <a:t>r</a:t>
            </a:r>
            <a:r>
              <a:rPr sz="1400" b="1" spc="0" dirty="0">
                <a:solidFill>
                  <a:srgbClr val="333333"/>
                </a:solidFill>
                <a:latin typeface="Arial"/>
                <a:cs typeface="Arial"/>
              </a:rPr>
              <a:t>a</a:t>
            </a:r>
            <a:r>
              <a:rPr sz="1400" b="1" spc="-10" dirty="0">
                <a:solidFill>
                  <a:srgbClr val="333333"/>
                </a:solidFill>
                <a:latin typeface="Arial"/>
                <a:cs typeface="Arial"/>
              </a:rPr>
              <a:t>n</a:t>
            </a:r>
            <a:r>
              <a:rPr sz="1400" b="1" spc="0" dirty="0">
                <a:solidFill>
                  <a:srgbClr val="333333"/>
                </a:solidFill>
                <a:latin typeface="Arial"/>
                <a:cs typeface="Arial"/>
              </a:rPr>
              <a:t>ch</a:t>
            </a:r>
            <a:endParaRPr sz="1400">
              <a:latin typeface="Arial"/>
              <a:cs typeface="Arial"/>
            </a:endParaRPr>
          </a:p>
        </p:txBody>
      </p:sp>
      <p:sp>
        <p:nvSpPr>
          <p:cNvPr id="37" name="object 37"/>
          <p:cNvSpPr/>
          <p:nvPr/>
        </p:nvSpPr>
        <p:spPr>
          <a:xfrm>
            <a:off x="5842761" y="3640709"/>
            <a:ext cx="2316988" cy="652779"/>
          </a:xfrm>
          <a:prstGeom prst="rect">
            <a:avLst/>
          </a:prstGeom>
          <a:blipFill>
            <a:blip r:embed="rId3" cstate="print"/>
            <a:stretch>
              <a:fillRect/>
            </a:stretch>
          </a:blipFill>
        </p:spPr>
        <p:txBody>
          <a:bodyPr wrap="square" lIns="0" tIns="0" rIns="0" bIns="0" rtlCol="0">
            <a:noAutofit/>
          </a:bodyPr>
          <a:lstStyle/>
          <a:p>
            <a:endParaRPr/>
          </a:p>
        </p:txBody>
      </p:sp>
      <p:sp>
        <p:nvSpPr>
          <p:cNvPr id="38" name="object 38"/>
          <p:cNvSpPr txBox="1"/>
          <p:nvPr/>
        </p:nvSpPr>
        <p:spPr>
          <a:xfrm>
            <a:off x="5976620" y="3733291"/>
            <a:ext cx="875030" cy="468630"/>
          </a:xfrm>
          <a:prstGeom prst="rect">
            <a:avLst/>
          </a:prstGeom>
        </p:spPr>
        <p:txBody>
          <a:bodyPr vert="horz" wrap="square" lIns="0" tIns="0" rIns="0" bIns="0" rtlCol="0">
            <a:noAutofit/>
          </a:bodyPr>
          <a:lstStyle/>
          <a:p>
            <a:pPr marL="12700" marR="12700" indent="0" algn="ctr">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ddr</a:t>
            </a:r>
            <a:r>
              <a:rPr sz="1000" b="1" spc="-15" dirty="0">
                <a:solidFill>
                  <a:srgbClr val="333333"/>
                </a:solidFill>
                <a:latin typeface="Arial"/>
                <a:cs typeface="Arial"/>
              </a:rPr>
              <a:t>es</a:t>
            </a:r>
            <a:r>
              <a:rPr sz="1000" b="1" spc="-10" dirty="0">
                <a:solidFill>
                  <a:srgbClr val="333333"/>
                </a:solidFill>
                <a:latin typeface="Arial"/>
                <a:cs typeface="Arial"/>
              </a:rPr>
              <a:t>s</a:t>
            </a:r>
            <a:r>
              <a:rPr sz="1000" b="1" spc="-5"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W</a:t>
            </a:r>
            <a:r>
              <a:rPr sz="1000" b="1" spc="-10" dirty="0">
                <a:solidFill>
                  <a:srgbClr val="333333"/>
                </a:solidFill>
                <a:latin typeface="Arial"/>
                <a:cs typeface="Arial"/>
              </a:rPr>
              <a:t>r</a:t>
            </a:r>
            <a:r>
              <a:rPr sz="1000" b="1" spc="-5" dirty="0">
                <a:solidFill>
                  <a:srgbClr val="333333"/>
                </a:solidFill>
                <a:latin typeface="Arial"/>
                <a:cs typeface="Arial"/>
              </a:rPr>
              <a:t>ite B</a:t>
            </a:r>
            <a:r>
              <a:rPr sz="1000" b="1" spc="-15" dirty="0">
                <a:solidFill>
                  <a:srgbClr val="333333"/>
                </a:solidFill>
                <a:latin typeface="Arial"/>
                <a:cs typeface="Arial"/>
              </a:rPr>
              <a:t>ac</a:t>
            </a:r>
            <a:r>
              <a:rPr sz="1000" b="1" spc="-10" dirty="0">
                <a:solidFill>
                  <a:srgbClr val="333333"/>
                </a:solidFill>
                <a:latin typeface="Arial"/>
                <a:cs typeface="Arial"/>
              </a:rPr>
              <a:t>k</a:t>
            </a:r>
            <a:endParaRPr sz="1000">
              <a:latin typeface="Arial"/>
              <a:cs typeface="Arial"/>
            </a:endParaRPr>
          </a:p>
        </p:txBody>
      </p:sp>
      <p:sp>
        <p:nvSpPr>
          <p:cNvPr id="39" name="object 39"/>
          <p:cNvSpPr txBox="1"/>
          <p:nvPr/>
        </p:nvSpPr>
        <p:spPr>
          <a:xfrm>
            <a:off x="7180580" y="3733291"/>
            <a:ext cx="812165" cy="468630"/>
          </a:xfrm>
          <a:prstGeom prst="rect">
            <a:avLst/>
          </a:prstGeom>
        </p:spPr>
        <p:txBody>
          <a:bodyPr vert="horz" wrap="square" lIns="0" tIns="0" rIns="0" bIns="0" rtlCol="0">
            <a:noAutofit/>
          </a:bodyPr>
          <a:lstStyle/>
          <a:p>
            <a:pPr marL="12700" marR="12700" indent="0" algn="ctr">
              <a:lnSpc>
                <a:spcPct val="100000"/>
              </a:lnSpc>
            </a:pPr>
            <a:r>
              <a:rPr sz="1000" b="1" spc="-10" dirty="0">
                <a:solidFill>
                  <a:srgbClr val="333333"/>
                </a:solidFill>
                <a:latin typeface="Arial"/>
                <a:cs typeface="Arial"/>
              </a:rPr>
              <a:t>D</a:t>
            </a:r>
            <a:r>
              <a:rPr sz="1000" b="1" spc="-15" dirty="0">
                <a:solidFill>
                  <a:srgbClr val="333333"/>
                </a:solidFill>
                <a:latin typeface="Arial"/>
                <a:cs typeface="Arial"/>
              </a:rPr>
              <a:t>a</a:t>
            </a:r>
            <a:r>
              <a:rPr sz="1000" b="1" spc="-5" dirty="0">
                <a:solidFill>
                  <a:srgbClr val="333333"/>
                </a:solidFill>
                <a:latin typeface="Arial"/>
                <a:cs typeface="Arial"/>
              </a:rPr>
              <a:t>ta</a:t>
            </a:r>
            <a:r>
              <a:rPr sz="1000" b="1" spc="-20"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5" dirty="0">
                <a:solidFill>
                  <a:srgbClr val="333333"/>
                </a:solidFill>
                <a:latin typeface="Arial"/>
                <a:cs typeface="Arial"/>
              </a:rPr>
              <a:t> Lo</a:t>
            </a:r>
            <a:r>
              <a:rPr sz="1000" b="1" spc="-15" dirty="0">
                <a:solidFill>
                  <a:srgbClr val="333333"/>
                </a:solidFill>
                <a:latin typeface="Arial"/>
                <a:cs typeface="Arial"/>
              </a:rPr>
              <a:t>a</a:t>
            </a:r>
            <a:r>
              <a:rPr sz="1000" b="1" spc="-5" dirty="0">
                <a:solidFill>
                  <a:srgbClr val="333333"/>
                </a:solidFill>
                <a:latin typeface="Arial"/>
                <a:cs typeface="Arial"/>
              </a:rPr>
              <a:t>d/</a:t>
            </a:r>
            <a:r>
              <a:rPr sz="1000" b="1" spc="-20" dirty="0">
                <a:solidFill>
                  <a:srgbClr val="333333"/>
                </a:solidFill>
                <a:latin typeface="Arial"/>
                <a:cs typeface="Arial"/>
              </a:rPr>
              <a:t>S</a:t>
            </a:r>
            <a:r>
              <a:rPr sz="1000" b="1" spc="-5" dirty="0">
                <a:solidFill>
                  <a:srgbClr val="333333"/>
                </a:solidFill>
                <a:latin typeface="Arial"/>
                <a:cs typeface="Arial"/>
              </a:rPr>
              <a:t>to</a:t>
            </a:r>
            <a:r>
              <a:rPr sz="1000" b="1" spc="-10" dirty="0">
                <a:solidFill>
                  <a:srgbClr val="333333"/>
                </a:solidFill>
                <a:latin typeface="Arial"/>
                <a:cs typeface="Arial"/>
              </a:rPr>
              <a:t>re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B</a:t>
            </a:r>
            <a:r>
              <a:rPr sz="1000" b="1" spc="-10" dirty="0">
                <a:solidFill>
                  <a:srgbClr val="333333"/>
                </a:solidFill>
                <a:latin typeface="Arial"/>
                <a:cs typeface="Arial"/>
              </a:rPr>
              <a:t>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0" name="object 40"/>
          <p:cNvSpPr/>
          <p:nvPr/>
        </p:nvSpPr>
        <p:spPr>
          <a:xfrm>
            <a:off x="5868211" y="4386224"/>
            <a:ext cx="2271472" cy="492226"/>
          </a:xfrm>
          <a:custGeom>
            <a:avLst/>
            <a:gdLst/>
            <a:ahLst/>
            <a:cxnLst/>
            <a:rect l="l" t="t" r="r" b="b"/>
            <a:pathLst>
              <a:path w="2271472" h="492226">
                <a:moveTo>
                  <a:pt x="12022" y="38314"/>
                </a:moveTo>
                <a:lnTo>
                  <a:pt x="10600" y="40378"/>
                </a:lnTo>
                <a:lnTo>
                  <a:pt x="11380" y="39598"/>
                </a:lnTo>
                <a:lnTo>
                  <a:pt x="12022" y="38314"/>
                </a:lnTo>
                <a:close/>
              </a:path>
              <a:path w="2271472" h="492226">
                <a:moveTo>
                  <a:pt x="14801" y="34281"/>
                </a:moveTo>
                <a:lnTo>
                  <a:pt x="13975" y="35479"/>
                </a:lnTo>
                <a:lnTo>
                  <a:pt x="14428" y="35026"/>
                </a:lnTo>
                <a:lnTo>
                  <a:pt x="14801" y="34281"/>
                </a:lnTo>
                <a:close/>
              </a:path>
              <a:path w="2271472" h="492226">
                <a:moveTo>
                  <a:pt x="29166" y="18764"/>
                </a:moveTo>
                <a:lnTo>
                  <a:pt x="27397" y="20057"/>
                </a:lnTo>
                <a:lnTo>
                  <a:pt x="17812" y="29910"/>
                </a:lnTo>
                <a:lnTo>
                  <a:pt x="17350" y="30580"/>
                </a:lnTo>
                <a:lnTo>
                  <a:pt x="29166" y="18764"/>
                </a:lnTo>
                <a:close/>
              </a:path>
              <a:path w="2271472" h="492226">
                <a:moveTo>
                  <a:pt x="34822" y="14632"/>
                </a:moveTo>
                <a:lnTo>
                  <a:pt x="33559" y="15555"/>
                </a:lnTo>
                <a:lnTo>
                  <a:pt x="34240" y="15214"/>
                </a:lnTo>
                <a:lnTo>
                  <a:pt x="34822" y="14632"/>
                </a:lnTo>
                <a:close/>
              </a:path>
              <a:path w="2271472" h="492226">
                <a:moveTo>
                  <a:pt x="39572" y="11406"/>
                </a:moveTo>
                <a:lnTo>
                  <a:pt x="38526" y="11926"/>
                </a:lnTo>
                <a:lnTo>
                  <a:pt x="36863" y="13141"/>
                </a:lnTo>
                <a:lnTo>
                  <a:pt x="38812" y="12166"/>
                </a:lnTo>
                <a:lnTo>
                  <a:pt x="39572" y="11406"/>
                </a:lnTo>
                <a:close/>
              </a:path>
              <a:path w="2271472" h="492226">
                <a:moveTo>
                  <a:pt x="52705" y="5220"/>
                </a:moveTo>
                <a:lnTo>
                  <a:pt x="50984" y="5732"/>
                </a:lnTo>
                <a:lnTo>
                  <a:pt x="48881" y="6778"/>
                </a:lnTo>
                <a:lnTo>
                  <a:pt x="51004" y="6070"/>
                </a:lnTo>
                <a:lnTo>
                  <a:pt x="52705" y="5220"/>
                </a:lnTo>
                <a:close/>
              </a:path>
              <a:path w="2271472" h="492226">
                <a:moveTo>
                  <a:pt x="79734" y="0"/>
                </a:moveTo>
                <a:lnTo>
                  <a:pt x="79036" y="9"/>
                </a:lnTo>
                <a:lnTo>
                  <a:pt x="64559" y="1689"/>
                </a:lnTo>
                <a:lnTo>
                  <a:pt x="59739" y="3124"/>
                </a:lnTo>
                <a:lnTo>
                  <a:pt x="66244" y="1498"/>
                </a:lnTo>
                <a:lnTo>
                  <a:pt x="79734" y="0"/>
                </a:lnTo>
                <a:close/>
              </a:path>
              <a:path w="2271472" h="492226">
                <a:moveTo>
                  <a:pt x="60402" y="489225"/>
                </a:moveTo>
                <a:lnTo>
                  <a:pt x="66879" y="490956"/>
                </a:lnTo>
                <a:lnTo>
                  <a:pt x="81484" y="492226"/>
                </a:lnTo>
                <a:lnTo>
                  <a:pt x="67768" y="490575"/>
                </a:lnTo>
                <a:lnTo>
                  <a:pt x="60402" y="489225"/>
                </a:lnTo>
                <a:close/>
              </a:path>
              <a:path w="2271472" h="492226">
                <a:moveTo>
                  <a:pt x="37527" y="479392"/>
                </a:moveTo>
                <a:lnTo>
                  <a:pt x="40485" y="481430"/>
                </a:lnTo>
                <a:lnTo>
                  <a:pt x="53141" y="487285"/>
                </a:lnTo>
                <a:lnTo>
                  <a:pt x="59826" y="489071"/>
                </a:lnTo>
                <a:lnTo>
                  <a:pt x="51004" y="486130"/>
                </a:lnTo>
                <a:lnTo>
                  <a:pt x="37527" y="479392"/>
                </a:lnTo>
                <a:close/>
              </a:path>
              <a:path w="2271472" h="492226">
                <a:moveTo>
                  <a:pt x="19000" y="463270"/>
                </a:moveTo>
                <a:lnTo>
                  <a:pt x="18724" y="463270"/>
                </a:lnTo>
                <a:lnTo>
                  <a:pt x="19270" y="464017"/>
                </a:lnTo>
                <a:lnTo>
                  <a:pt x="29123" y="473602"/>
                </a:lnTo>
                <a:lnTo>
                  <a:pt x="34693" y="477439"/>
                </a:lnTo>
                <a:lnTo>
                  <a:pt x="32716" y="475462"/>
                </a:lnTo>
                <a:lnTo>
                  <a:pt x="29668" y="473938"/>
                </a:lnTo>
                <a:lnTo>
                  <a:pt x="19000" y="463270"/>
                </a:lnTo>
                <a:close/>
              </a:path>
              <a:path w="2271472" h="492226">
                <a:moveTo>
                  <a:pt x="14428" y="457174"/>
                </a:moveTo>
                <a:lnTo>
                  <a:pt x="14271" y="457174"/>
                </a:lnTo>
                <a:lnTo>
                  <a:pt x="17476" y="461561"/>
                </a:lnTo>
                <a:lnTo>
                  <a:pt x="17476" y="460222"/>
                </a:lnTo>
                <a:lnTo>
                  <a:pt x="14428" y="457174"/>
                </a:lnTo>
                <a:close/>
              </a:path>
              <a:path w="2271472" h="492226">
                <a:moveTo>
                  <a:pt x="12904" y="454126"/>
                </a:moveTo>
                <a:lnTo>
                  <a:pt x="12044" y="454126"/>
                </a:lnTo>
                <a:lnTo>
                  <a:pt x="12904" y="455303"/>
                </a:lnTo>
                <a:lnTo>
                  <a:pt x="12904" y="454126"/>
                </a:lnTo>
                <a:close/>
              </a:path>
              <a:path w="2271472" h="492226">
                <a:moveTo>
                  <a:pt x="9856" y="449554"/>
                </a:moveTo>
                <a:lnTo>
                  <a:pt x="9482" y="449554"/>
                </a:lnTo>
                <a:lnTo>
                  <a:pt x="11139" y="452889"/>
                </a:lnTo>
                <a:lnTo>
                  <a:pt x="11380" y="453217"/>
                </a:lnTo>
                <a:lnTo>
                  <a:pt x="11380" y="451078"/>
                </a:lnTo>
                <a:lnTo>
                  <a:pt x="9856" y="449554"/>
                </a:lnTo>
                <a:close/>
              </a:path>
              <a:path w="2271472" h="492226">
                <a:moveTo>
                  <a:pt x="8332" y="446506"/>
                </a:moveTo>
                <a:lnTo>
                  <a:pt x="7967" y="446506"/>
                </a:lnTo>
                <a:lnTo>
                  <a:pt x="8332" y="447241"/>
                </a:lnTo>
                <a:lnTo>
                  <a:pt x="8332" y="446506"/>
                </a:lnTo>
                <a:close/>
              </a:path>
              <a:path w="2271472" h="492226">
                <a:moveTo>
                  <a:pt x="6808" y="443458"/>
                </a:moveTo>
                <a:lnTo>
                  <a:pt x="6451" y="443458"/>
                </a:lnTo>
                <a:lnTo>
                  <a:pt x="6808" y="444175"/>
                </a:lnTo>
                <a:lnTo>
                  <a:pt x="6808" y="443458"/>
                </a:lnTo>
                <a:close/>
              </a:path>
              <a:path w="2271472" h="492226">
                <a:moveTo>
                  <a:pt x="5284" y="438886"/>
                </a:moveTo>
                <a:lnTo>
                  <a:pt x="4486" y="438886"/>
                </a:lnTo>
                <a:lnTo>
                  <a:pt x="4946" y="440430"/>
                </a:lnTo>
                <a:lnTo>
                  <a:pt x="5284" y="441110"/>
                </a:lnTo>
                <a:lnTo>
                  <a:pt x="5284" y="438886"/>
                </a:lnTo>
                <a:close/>
              </a:path>
              <a:path w="2271472" h="492226">
                <a:moveTo>
                  <a:pt x="3760" y="434314"/>
                </a:moveTo>
                <a:lnTo>
                  <a:pt x="3124" y="434314"/>
                </a:lnTo>
                <a:lnTo>
                  <a:pt x="3760" y="436448"/>
                </a:lnTo>
                <a:lnTo>
                  <a:pt x="3760" y="434314"/>
                </a:lnTo>
                <a:close/>
              </a:path>
              <a:path w="2271472" h="492226">
                <a:moveTo>
                  <a:pt x="2236" y="428218"/>
                </a:moveTo>
                <a:lnTo>
                  <a:pt x="1308" y="428218"/>
                </a:lnTo>
                <a:lnTo>
                  <a:pt x="2236" y="431332"/>
                </a:lnTo>
                <a:lnTo>
                  <a:pt x="2236" y="428218"/>
                </a:lnTo>
                <a:close/>
              </a:path>
              <a:path w="2271472" h="492226">
                <a:moveTo>
                  <a:pt x="712" y="419074"/>
                </a:moveTo>
                <a:lnTo>
                  <a:pt x="0" y="419074"/>
                </a:lnTo>
                <a:lnTo>
                  <a:pt x="712" y="425214"/>
                </a:lnTo>
                <a:lnTo>
                  <a:pt x="712" y="419074"/>
                </a:lnTo>
                <a:close/>
              </a:path>
              <a:path w="2271472" h="492226">
                <a:moveTo>
                  <a:pt x="2196205" y="586"/>
                </a:moveTo>
                <a:lnTo>
                  <a:pt x="2204416" y="1498"/>
                </a:lnTo>
                <a:lnTo>
                  <a:pt x="2205657" y="1747"/>
                </a:lnTo>
                <a:lnTo>
                  <a:pt x="2203780" y="1245"/>
                </a:lnTo>
                <a:lnTo>
                  <a:pt x="2196205" y="586"/>
                </a:lnTo>
                <a:close/>
              </a:path>
              <a:path w="2271472" h="492226">
                <a:moveTo>
                  <a:pt x="2217149" y="4817"/>
                </a:moveTo>
                <a:lnTo>
                  <a:pt x="2219656" y="6070"/>
                </a:lnTo>
                <a:lnTo>
                  <a:pt x="2220938" y="6498"/>
                </a:lnTo>
                <a:lnTo>
                  <a:pt x="2217518" y="4916"/>
                </a:lnTo>
                <a:lnTo>
                  <a:pt x="2217149" y="4817"/>
                </a:lnTo>
                <a:close/>
              </a:path>
              <a:path w="2271472" h="492226">
                <a:moveTo>
                  <a:pt x="2231068" y="11387"/>
                </a:moveTo>
                <a:lnTo>
                  <a:pt x="2231848" y="12166"/>
                </a:lnTo>
                <a:lnTo>
                  <a:pt x="2233132" y="12809"/>
                </a:lnTo>
                <a:lnTo>
                  <a:pt x="2231068" y="11387"/>
                </a:lnTo>
                <a:close/>
              </a:path>
              <a:path w="2271472" h="492226">
                <a:moveTo>
                  <a:pt x="2235967" y="14761"/>
                </a:moveTo>
                <a:lnTo>
                  <a:pt x="2236420" y="15214"/>
                </a:lnTo>
                <a:lnTo>
                  <a:pt x="2237166" y="15587"/>
                </a:lnTo>
                <a:lnTo>
                  <a:pt x="2235967" y="14761"/>
                </a:lnTo>
                <a:close/>
              </a:path>
              <a:path w="2271472" h="492226">
                <a:moveTo>
                  <a:pt x="2240866" y="18136"/>
                </a:moveTo>
                <a:lnTo>
                  <a:pt x="2252682" y="29953"/>
                </a:lnTo>
                <a:lnTo>
                  <a:pt x="2251389" y="28184"/>
                </a:lnTo>
                <a:lnTo>
                  <a:pt x="2241536" y="18599"/>
                </a:lnTo>
                <a:lnTo>
                  <a:pt x="2240866" y="18136"/>
                </a:lnTo>
                <a:close/>
              </a:path>
              <a:path w="2271472" h="492226">
                <a:moveTo>
                  <a:pt x="2254708" y="32725"/>
                </a:moveTo>
                <a:lnTo>
                  <a:pt x="2254708" y="35026"/>
                </a:lnTo>
                <a:lnTo>
                  <a:pt x="2256232" y="35026"/>
                </a:lnTo>
                <a:lnTo>
                  <a:pt x="2256814" y="35609"/>
                </a:lnTo>
                <a:lnTo>
                  <a:pt x="2254708" y="32725"/>
                </a:lnTo>
                <a:close/>
              </a:path>
              <a:path w="2271472" h="492226">
                <a:moveTo>
                  <a:pt x="2257756" y="36898"/>
                </a:moveTo>
                <a:lnTo>
                  <a:pt x="2257756" y="39598"/>
                </a:lnTo>
                <a:lnTo>
                  <a:pt x="2259280" y="39598"/>
                </a:lnTo>
                <a:lnTo>
                  <a:pt x="2260040" y="40359"/>
                </a:lnTo>
                <a:lnTo>
                  <a:pt x="2259520" y="39312"/>
                </a:lnTo>
                <a:lnTo>
                  <a:pt x="2257756" y="36898"/>
                </a:lnTo>
                <a:close/>
              </a:path>
              <a:path w="2271472" h="492226">
                <a:moveTo>
                  <a:pt x="2260804" y="41895"/>
                </a:moveTo>
                <a:lnTo>
                  <a:pt x="2260804" y="44170"/>
                </a:lnTo>
                <a:lnTo>
                  <a:pt x="2261935" y="44170"/>
                </a:lnTo>
                <a:lnTo>
                  <a:pt x="2260804" y="41895"/>
                </a:lnTo>
                <a:close/>
              </a:path>
              <a:path w="2271472" h="492226">
                <a:moveTo>
                  <a:pt x="2262328" y="44960"/>
                </a:moveTo>
                <a:lnTo>
                  <a:pt x="2262328" y="47218"/>
                </a:lnTo>
                <a:lnTo>
                  <a:pt x="2263450" y="47218"/>
                </a:lnTo>
                <a:lnTo>
                  <a:pt x="2262328" y="44960"/>
                </a:lnTo>
                <a:close/>
              </a:path>
              <a:path w="2271472" h="492226">
                <a:moveTo>
                  <a:pt x="2263852" y="48026"/>
                </a:moveTo>
                <a:lnTo>
                  <a:pt x="2263852" y="50266"/>
                </a:lnTo>
                <a:lnTo>
                  <a:pt x="2264966" y="50266"/>
                </a:lnTo>
                <a:lnTo>
                  <a:pt x="2263852" y="48026"/>
                </a:lnTo>
                <a:close/>
              </a:path>
              <a:path w="2271472" h="492226">
                <a:moveTo>
                  <a:pt x="2265376" y="51091"/>
                </a:moveTo>
                <a:lnTo>
                  <a:pt x="2265376" y="54838"/>
                </a:lnTo>
                <a:lnTo>
                  <a:pt x="2266627" y="54838"/>
                </a:lnTo>
                <a:lnTo>
                  <a:pt x="2265714" y="51771"/>
                </a:lnTo>
                <a:lnTo>
                  <a:pt x="2265376" y="51091"/>
                </a:lnTo>
                <a:close/>
              </a:path>
              <a:path w="2271472" h="492226">
                <a:moveTo>
                  <a:pt x="2266900" y="55753"/>
                </a:moveTo>
                <a:lnTo>
                  <a:pt x="2266900" y="57886"/>
                </a:lnTo>
                <a:lnTo>
                  <a:pt x="2267535" y="57886"/>
                </a:lnTo>
                <a:lnTo>
                  <a:pt x="2266900" y="55753"/>
                </a:lnTo>
                <a:close/>
              </a:path>
              <a:path w="2271472" h="492226">
                <a:moveTo>
                  <a:pt x="2268424" y="60869"/>
                </a:moveTo>
                <a:lnTo>
                  <a:pt x="2268424" y="63982"/>
                </a:lnTo>
                <a:lnTo>
                  <a:pt x="2269351" y="63982"/>
                </a:lnTo>
                <a:lnTo>
                  <a:pt x="2268424" y="60869"/>
                </a:lnTo>
                <a:close/>
              </a:path>
              <a:path w="2271472" h="492226">
                <a:moveTo>
                  <a:pt x="2269948" y="66987"/>
                </a:moveTo>
                <a:lnTo>
                  <a:pt x="2269948" y="73126"/>
                </a:lnTo>
                <a:lnTo>
                  <a:pt x="2270660" y="73126"/>
                </a:lnTo>
                <a:lnTo>
                  <a:pt x="2269948" y="66987"/>
                </a:lnTo>
                <a:close/>
              </a:path>
              <a:path w="2271472" h="492226">
                <a:moveTo>
                  <a:pt x="2271441" y="80126"/>
                </a:moveTo>
                <a:lnTo>
                  <a:pt x="2269948" y="420598"/>
                </a:lnTo>
                <a:lnTo>
                  <a:pt x="2257756" y="454126"/>
                </a:lnTo>
                <a:lnTo>
                  <a:pt x="2256232" y="457174"/>
                </a:lnTo>
                <a:lnTo>
                  <a:pt x="2254708" y="458698"/>
                </a:lnTo>
                <a:lnTo>
                  <a:pt x="2253184" y="461746"/>
                </a:lnTo>
                <a:lnTo>
                  <a:pt x="2241493" y="473437"/>
                </a:lnTo>
                <a:lnTo>
                  <a:pt x="2266530" y="438273"/>
                </a:lnTo>
                <a:lnTo>
                  <a:pt x="2271472" y="409930"/>
                </a:lnTo>
                <a:lnTo>
                  <a:pt x="2271441" y="80126"/>
                </a:lnTo>
                <a:close/>
              </a:path>
              <a:path w="2271472" h="492226">
                <a:moveTo>
                  <a:pt x="2240406" y="474232"/>
                </a:moveTo>
                <a:lnTo>
                  <a:pt x="2237944" y="475462"/>
                </a:lnTo>
                <a:lnTo>
                  <a:pt x="2235837" y="477569"/>
                </a:lnTo>
                <a:lnTo>
                  <a:pt x="2240406" y="474232"/>
                </a:lnTo>
                <a:close/>
              </a:path>
              <a:path w="2271472" h="492226">
                <a:moveTo>
                  <a:pt x="2233796" y="479060"/>
                </a:moveTo>
                <a:lnTo>
                  <a:pt x="2219656" y="486130"/>
                </a:lnTo>
                <a:lnTo>
                  <a:pt x="2210512" y="489178"/>
                </a:lnTo>
                <a:lnTo>
                  <a:pt x="2202892" y="490575"/>
                </a:lnTo>
                <a:lnTo>
                  <a:pt x="2202892" y="490884"/>
                </a:lnTo>
                <a:lnTo>
                  <a:pt x="2206100" y="490512"/>
                </a:lnTo>
                <a:lnTo>
                  <a:pt x="2219675" y="486469"/>
                </a:lnTo>
                <a:lnTo>
                  <a:pt x="2232134" y="480275"/>
                </a:lnTo>
                <a:lnTo>
                  <a:pt x="2233796" y="479060"/>
                </a:lnTo>
                <a:close/>
              </a:path>
            </a:pathLst>
          </a:custGeom>
          <a:solidFill>
            <a:srgbClr val="BFBFBF"/>
          </a:solidFill>
        </p:spPr>
        <p:txBody>
          <a:bodyPr wrap="square" lIns="0" tIns="0" rIns="0" bIns="0" rtlCol="0">
            <a:noAutofit/>
          </a:bodyPr>
          <a:lstStyle/>
          <a:p>
            <a:endParaRPr/>
          </a:p>
        </p:txBody>
      </p:sp>
      <p:sp>
        <p:nvSpPr>
          <p:cNvPr id="41" name="object 41"/>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68092" y="510539"/>
                </a:lnTo>
                <a:lnTo>
                  <a:pt x="2221991" y="510539"/>
                </a:lnTo>
                <a:lnTo>
                  <a:pt x="86867" y="508888"/>
                </a:lnTo>
                <a:lnTo>
                  <a:pt x="79248" y="507491"/>
                </a:lnTo>
                <a:lnTo>
                  <a:pt x="70103" y="504444"/>
                </a:lnTo>
                <a:lnTo>
                  <a:pt x="54863" y="496824"/>
                </a:lnTo>
                <a:lnTo>
                  <a:pt x="51815" y="493775"/>
                </a:lnTo>
                <a:lnTo>
                  <a:pt x="48767" y="492251"/>
                </a:lnTo>
                <a:lnTo>
                  <a:pt x="38100" y="481583"/>
                </a:lnTo>
                <a:lnTo>
                  <a:pt x="36575" y="481583"/>
                </a:lnTo>
                <a:lnTo>
                  <a:pt x="36575" y="478536"/>
                </a:lnTo>
                <a:lnTo>
                  <a:pt x="33527" y="475488"/>
                </a:lnTo>
                <a:lnTo>
                  <a:pt x="32003" y="475488"/>
                </a:lnTo>
                <a:lnTo>
                  <a:pt x="32003" y="472439"/>
                </a:lnTo>
                <a:lnTo>
                  <a:pt x="30479" y="472439"/>
                </a:lnTo>
                <a:lnTo>
                  <a:pt x="30479" y="469391"/>
                </a:lnTo>
                <a:lnTo>
                  <a:pt x="28955" y="467868"/>
                </a:lnTo>
                <a:lnTo>
                  <a:pt x="27432" y="467868"/>
                </a:lnTo>
                <a:lnTo>
                  <a:pt x="27432" y="464819"/>
                </a:lnTo>
                <a:lnTo>
                  <a:pt x="25908" y="464819"/>
                </a:lnTo>
                <a:lnTo>
                  <a:pt x="25908" y="461771"/>
                </a:lnTo>
                <a:lnTo>
                  <a:pt x="24384" y="461771"/>
                </a:lnTo>
                <a:lnTo>
                  <a:pt x="24384" y="457200"/>
                </a:lnTo>
                <a:lnTo>
                  <a:pt x="22860" y="457200"/>
                </a:lnTo>
                <a:lnTo>
                  <a:pt x="22860" y="452627"/>
                </a:lnTo>
                <a:lnTo>
                  <a:pt x="21336" y="452627"/>
                </a:lnTo>
                <a:lnTo>
                  <a:pt x="21336" y="446531"/>
                </a:lnTo>
                <a:lnTo>
                  <a:pt x="19812" y="446531"/>
                </a:lnTo>
                <a:lnTo>
                  <a:pt x="19812" y="437388"/>
                </a:lnTo>
                <a:lnTo>
                  <a:pt x="18287" y="437388"/>
                </a:lnTo>
                <a:lnTo>
                  <a:pt x="18287" y="92963"/>
                </a:lnTo>
                <a:lnTo>
                  <a:pt x="30479" y="57912"/>
                </a:lnTo>
                <a:lnTo>
                  <a:pt x="32003" y="54863"/>
                </a:lnTo>
                <a:lnTo>
                  <a:pt x="33527" y="53339"/>
                </a:lnTo>
                <a:lnTo>
                  <a:pt x="35051" y="50291"/>
                </a:lnTo>
                <a:lnTo>
                  <a:pt x="50291" y="35051"/>
                </a:lnTo>
                <a:lnTo>
                  <a:pt x="53339" y="33527"/>
                </a:lnTo>
                <a:lnTo>
                  <a:pt x="54863" y="32003"/>
                </a:lnTo>
                <a:lnTo>
                  <a:pt x="57912" y="30480"/>
                </a:lnTo>
                <a:lnTo>
                  <a:pt x="59436" y="28956"/>
                </a:lnTo>
                <a:lnTo>
                  <a:pt x="65532" y="25907"/>
                </a:lnTo>
                <a:lnTo>
                  <a:pt x="70103" y="24383"/>
                </a:lnTo>
                <a:lnTo>
                  <a:pt x="73151" y="22859"/>
                </a:lnTo>
                <a:lnTo>
                  <a:pt x="85343" y="19812"/>
                </a:lnTo>
                <a:lnTo>
                  <a:pt x="99060" y="18287"/>
                </a:lnTo>
                <a:lnTo>
                  <a:pt x="2266568" y="18287"/>
                </a:lnTo>
                <a:lnTo>
                  <a:pt x="2264664" y="16763"/>
                </a:lnTo>
                <a:lnTo>
                  <a:pt x="2246376" y="7619"/>
                </a:lnTo>
                <a:lnTo>
                  <a:pt x="2228088" y="1524"/>
                </a:lnTo>
                <a:lnTo>
                  <a:pt x="2217419" y="0"/>
                </a:lnTo>
                <a:close/>
              </a:path>
              <a:path w="2308859" h="530351">
                <a:moveTo>
                  <a:pt x="2266568" y="18287"/>
                </a:moveTo>
                <a:lnTo>
                  <a:pt x="2209799" y="18287"/>
                </a:lnTo>
                <a:lnTo>
                  <a:pt x="2223516" y="19812"/>
                </a:lnTo>
                <a:lnTo>
                  <a:pt x="2231136" y="21336"/>
                </a:lnTo>
                <a:lnTo>
                  <a:pt x="2235708" y="22859"/>
                </a:lnTo>
                <a:lnTo>
                  <a:pt x="2238756" y="24383"/>
                </a:lnTo>
                <a:lnTo>
                  <a:pt x="2243328" y="25907"/>
                </a:lnTo>
                <a:lnTo>
                  <a:pt x="2249423" y="28956"/>
                </a:lnTo>
                <a:lnTo>
                  <a:pt x="2250947" y="30480"/>
                </a:lnTo>
                <a:lnTo>
                  <a:pt x="2253995" y="32003"/>
                </a:lnTo>
                <a:lnTo>
                  <a:pt x="2255519" y="33527"/>
                </a:lnTo>
                <a:lnTo>
                  <a:pt x="2258567" y="35051"/>
                </a:lnTo>
                <a:lnTo>
                  <a:pt x="2273808" y="50291"/>
                </a:lnTo>
                <a:lnTo>
                  <a:pt x="2273808" y="53339"/>
                </a:lnTo>
                <a:lnTo>
                  <a:pt x="2275332" y="53339"/>
                </a:lnTo>
                <a:lnTo>
                  <a:pt x="2276856" y="54863"/>
                </a:lnTo>
                <a:lnTo>
                  <a:pt x="2276856" y="57912"/>
                </a:lnTo>
                <a:lnTo>
                  <a:pt x="2278380" y="57912"/>
                </a:lnTo>
                <a:lnTo>
                  <a:pt x="2279904" y="59436"/>
                </a:lnTo>
                <a:lnTo>
                  <a:pt x="2279904" y="62483"/>
                </a:lnTo>
                <a:lnTo>
                  <a:pt x="2281428" y="62483"/>
                </a:lnTo>
                <a:lnTo>
                  <a:pt x="2281428" y="65531"/>
                </a:lnTo>
                <a:lnTo>
                  <a:pt x="2282952" y="65531"/>
                </a:lnTo>
                <a:lnTo>
                  <a:pt x="2282952" y="68580"/>
                </a:lnTo>
                <a:lnTo>
                  <a:pt x="2284476" y="68580"/>
                </a:lnTo>
                <a:lnTo>
                  <a:pt x="2284476" y="73151"/>
                </a:lnTo>
                <a:lnTo>
                  <a:pt x="2285999" y="73151"/>
                </a:lnTo>
                <a:lnTo>
                  <a:pt x="2285999" y="76200"/>
                </a:lnTo>
                <a:lnTo>
                  <a:pt x="2287523" y="76200"/>
                </a:lnTo>
                <a:lnTo>
                  <a:pt x="2287523" y="82295"/>
                </a:lnTo>
                <a:lnTo>
                  <a:pt x="2289047" y="82295"/>
                </a:lnTo>
                <a:lnTo>
                  <a:pt x="2289047" y="91439"/>
                </a:lnTo>
                <a:lnTo>
                  <a:pt x="2290571" y="91439"/>
                </a:lnTo>
                <a:lnTo>
                  <a:pt x="2289047" y="438912"/>
                </a:lnTo>
                <a:lnTo>
                  <a:pt x="2276856" y="472439"/>
                </a:lnTo>
                <a:lnTo>
                  <a:pt x="2275332" y="475488"/>
                </a:lnTo>
                <a:lnTo>
                  <a:pt x="2273808" y="477012"/>
                </a:lnTo>
                <a:lnTo>
                  <a:pt x="2272284" y="480059"/>
                </a:lnTo>
                <a:lnTo>
                  <a:pt x="2260091" y="492251"/>
                </a:lnTo>
                <a:lnTo>
                  <a:pt x="2257043" y="493775"/>
                </a:lnTo>
                <a:lnTo>
                  <a:pt x="2253995" y="496824"/>
                </a:lnTo>
                <a:lnTo>
                  <a:pt x="2238756" y="504444"/>
                </a:lnTo>
                <a:lnTo>
                  <a:pt x="2229612" y="507491"/>
                </a:lnTo>
                <a:lnTo>
                  <a:pt x="2221991" y="508888"/>
                </a:lnTo>
                <a:lnTo>
                  <a:pt x="2221991" y="510539"/>
                </a:lnTo>
                <a:lnTo>
                  <a:pt x="2268092" y="510539"/>
                </a:lnTo>
                <a:lnTo>
                  <a:pt x="2273808" y="505968"/>
                </a:lnTo>
                <a:lnTo>
                  <a:pt x="2279904" y="499871"/>
                </a:lnTo>
                <a:lnTo>
                  <a:pt x="2298191" y="477012"/>
                </a:lnTo>
                <a:lnTo>
                  <a:pt x="2301240" y="467868"/>
                </a:lnTo>
                <a:lnTo>
                  <a:pt x="2305812" y="458724"/>
                </a:lnTo>
                <a:lnTo>
                  <a:pt x="2307336" y="448056"/>
                </a:lnTo>
                <a:lnTo>
                  <a:pt x="2308860" y="438912"/>
                </a:lnTo>
                <a:lnTo>
                  <a:pt x="2308860" y="89788"/>
                </a:lnTo>
                <a:lnTo>
                  <a:pt x="2296667" y="51688"/>
                </a:lnTo>
                <a:lnTo>
                  <a:pt x="2272284" y="22859"/>
                </a:lnTo>
                <a:lnTo>
                  <a:pt x="2266568" y="18287"/>
                </a:lnTo>
                <a:close/>
              </a:path>
            </a:pathLst>
          </a:custGeom>
          <a:solidFill>
            <a:srgbClr val="333333"/>
          </a:solidFill>
        </p:spPr>
        <p:txBody>
          <a:bodyPr wrap="square" lIns="0" tIns="0" rIns="0" bIns="0" rtlCol="0">
            <a:noAutofit/>
          </a:bodyPr>
          <a:lstStyle/>
          <a:p>
            <a:endParaRPr/>
          </a:p>
        </p:txBody>
      </p:sp>
      <p:sp>
        <p:nvSpPr>
          <p:cNvPr id="42" name="object 42"/>
          <p:cNvSpPr/>
          <p:nvPr/>
        </p:nvSpPr>
        <p:spPr>
          <a:xfrm>
            <a:off x="5867400" y="4386198"/>
            <a:ext cx="2272283" cy="492251"/>
          </a:xfrm>
          <a:custGeom>
            <a:avLst/>
            <a:gdLst/>
            <a:ahLst/>
            <a:cxnLst/>
            <a:rect l="l" t="t" r="r" b="b"/>
            <a:pathLst>
              <a:path w="2272283" h="492251">
                <a:moveTo>
                  <a:pt x="2189988" y="0"/>
                </a:moveTo>
                <a:lnTo>
                  <a:pt x="79848" y="35"/>
                </a:lnTo>
                <a:lnTo>
                  <a:pt x="39337" y="11951"/>
                </a:lnTo>
                <a:lnTo>
                  <a:pt x="10796" y="41296"/>
                </a:lnTo>
                <a:lnTo>
                  <a:pt x="0" y="82295"/>
                </a:lnTo>
                <a:lnTo>
                  <a:pt x="35" y="412403"/>
                </a:lnTo>
                <a:lnTo>
                  <a:pt x="11951" y="452914"/>
                </a:lnTo>
                <a:lnTo>
                  <a:pt x="41296" y="481455"/>
                </a:lnTo>
                <a:lnTo>
                  <a:pt x="82296" y="492251"/>
                </a:lnTo>
                <a:lnTo>
                  <a:pt x="2192435" y="492216"/>
                </a:lnTo>
                <a:lnTo>
                  <a:pt x="2232946" y="480300"/>
                </a:lnTo>
                <a:lnTo>
                  <a:pt x="2261487" y="450955"/>
                </a:lnTo>
                <a:lnTo>
                  <a:pt x="2272283" y="409956"/>
                </a:lnTo>
                <a:lnTo>
                  <a:pt x="2272248" y="79848"/>
                </a:lnTo>
                <a:lnTo>
                  <a:pt x="2260332" y="39337"/>
                </a:lnTo>
                <a:lnTo>
                  <a:pt x="2230987" y="10796"/>
                </a:lnTo>
                <a:lnTo>
                  <a:pt x="2189988" y="0"/>
                </a:lnTo>
                <a:close/>
              </a:path>
            </a:pathLst>
          </a:custGeom>
          <a:solidFill>
            <a:srgbClr val="BFBFBF"/>
          </a:solidFill>
        </p:spPr>
        <p:txBody>
          <a:bodyPr wrap="square" lIns="0" tIns="0" rIns="0" bIns="0" rtlCol="0">
            <a:noAutofit/>
          </a:bodyPr>
          <a:lstStyle/>
          <a:p>
            <a:endParaRPr/>
          </a:p>
        </p:txBody>
      </p:sp>
      <p:sp>
        <p:nvSpPr>
          <p:cNvPr id="43" name="object 43"/>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73808" y="505968"/>
                </a:lnTo>
                <a:lnTo>
                  <a:pt x="2279904" y="499871"/>
                </a:lnTo>
                <a:lnTo>
                  <a:pt x="2286000" y="492251"/>
                </a:lnTo>
                <a:lnTo>
                  <a:pt x="92963" y="492251"/>
                </a:lnTo>
                <a:lnTo>
                  <a:pt x="80772" y="489203"/>
                </a:lnTo>
                <a:lnTo>
                  <a:pt x="74675" y="486156"/>
                </a:lnTo>
                <a:lnTo>
                  <a:pt x="70103" y="484631"/>
                </a:lnTo>
                <a:lnTo>
                  <a:pt x="64008" y="480059"/>
                </a:lnTo>
                <a:lnTo>
                  <a:pt x="59436" y="477012"/>
                </a:lnTo>
                <a:lnTo>
                  <a:pt x="54863" y="472439"/>
                </a:lnTo>
                <a:lnTo>
                  <a:pt x="51815" y="467868"/>
                </a:lnTo>
                <a:lnTo>
                  <a:pt x="47243" y="463295"/>
                </a:lnTo>
                <a:lnTo>
                  <a:pt x="44196" y="458724"/>
                </a:lnTo>
                <a:lnTo>
                  <a:pt x="42672" y="452627"/>
                </a:lnTo>
                <a:lnTo>
                  <a:pt x="39624" y="446531"/>
                </a:lnTo>
                <a:lnTo>
                  <a:pt x="38100" y="440436"/>
                </a:lnTo>
                <a:lnTo>
                  <a:pt x="38100" y="92963"/>
                </a:lnTo>
                <a:lnTo>
                  <a:pt x="56387" y="56387"/>
                </a:lnTo>
                <a:lnTo>
                  <a:pt x="60960" y="51688"/>
                </a:lnTo>
                <a:lnTo>
                  <a:pt x="65532" y="48768"/>
                </a:lnTo>
                <a:lnTo>
                  <a:pt x="71627" y="45719"/>
                </a:lnTo>
                <a:lnTo>
                  <a:pt x="76200" y="42671"/>
                </a:lnTo>
                <a:lnTo>
                  <a:pt x="88391" y="39624"/>
                </a:lnTo>
                <a:lnTo>
                  <a:pt x="96012" y="38100"/>
                </a:lnTo>
                <a:lnTo>
                  <a:pt x="2287219" y="38100"/>
                </a:lnTo>
                <a:lnTo>
                  <a:pt x="2285999" y="36575"/>
                </a:lnTo>
                <a:lnTo>
                  <a:pt x="2272284" y="22859"/>
                </a:lnTo>
                <a:lnTo>
                  <a:pt x="2264664" y="16763"/>
                </a:lnTo>
                <a:lnTo>
                  <a:pt x="2246376" y="7619"/>
                </a:lnTo>
                <a:lnTo>
                  <a:pt x="2228088" y="1524"/>
                </a:lnTo>
                <a:lnTo>
                  <a:pt x="2217419" y="0"/>
                </a:lnTo>
                <a:close/>
              </a:path>
              <a:path w="2308859" h="530351">
                <a:moveTo>
                  <a:pt x="2287219" y="38100"/>
                </a:moveTo>
                <a:lnTo>
                  <a:pt x="2215895" y="38100"/>
                </a:lnTo>
                <a:lnTo>
                  <a:pt x="2234184" y="42671"/>
                </a:lnTo>
                <a:lnTo>
                  <a:pt x="2238756" y="45719"/>
                </a:lnTo>
                <a:lnTo>
                  <a:pt x="2266188" y="77724"/>
                </a:lnTo>
                <a:lnTo>
                  <a:pt x="2269236" y="83819"/>
                </a:lnTo>
                <a:lnTo>
                  <a:pt x="2270760" y="88391"/>
                </a:lnTo>
                <a:lnTo>
                  <a:pt x="2270760" y="435863"/>
                </a:lnTo>
                <a:lnTo>
                  <a:pt x="2247899" y="478536"/>
                </a:lnTo>
                <a:lnTo>
                  <a:pt x="2237232" y="484631"/>
                </a:lnTo>
                <a:lnTo>
                  <a:pt x="2232660" y="487680"/>
                </a:lnTo>
                <a:lnTo>
                  <a:pt x="2220467" y="490727"/>
                </a:lnTo>
                <a:lnTo>
                  <a:pt x="2212847" y="492251"/>
                </a:lnTo>
                <a:lnTo>
                  <a:pt x="2286000" y="492251"/>
                </a:lnTo>
                <a:lnTo>
                  <a:pt x="2298191" y="477012"/>
                </a:lnTo>
                <a:lnTo>
                  <a:pt x="2301240" y="467868"/>
                </a:lnTo>
                <a:lnTo>
                  <a:pt x="2305812" y="458724"/>
                </a:lnTo>
                <a:lnTo>
                  <a:pt x="2307336" y="448056"/>
                </a:lnTo>
                <a:lnTo>
                  <a:pt x="2308860" y="438912"/>
                </a:lnTo>
                <a:lnTo>
                  <a:pt x="2308860" y="89788"/>
                </a:lnTo>
                <a:lnTo>
                  <a:pt x="2307336" y="79247"/>
                </a:lnTo>
                <a:lnTo>
                  <a:pt x="2301240" y="60959"/>
                </a:lnTo>
                <a:lnTo>
                  <a:pt x="2296667" y="51688"/>
                </a:lnTo>
                <a:lnTo>
                  <a:pt x="2292095" y="44195"/>
                </a:lnTo>
                <a:lnTo>
                  <a:pt x="2287219" y="38100"/>
                </a:lnTo>
                <a:close/>
              </a:path>
            </a:pathLst>
          </a:custGeom>
          <a:solidFill>
            <a:srgbClr val="333333"/>
          </a:solidFill>
        </p:spPr>
        <p:txBody>
          <a:bodyPr wrap="square" lIns="0" tIns="0" rIns="0" bIns="0" rtlCol="0">
            <a:noAutofit/>
          </a:bodyPr>
          <a:lstStyle/>
          <a:p>
            <a:endParaRPr/>
          </a:p>
        </p:txBody>
      </p:sp>
      <p:sp>
        <p:nvSpPr>
          <p:cNvPr id="44" name="object 44"/>
          <p:cNvSpPr txBox="1"/>
          <p:nvPr/>
        </p:nvSpPr>
        <p:spPr>
          <a:xfrm>
            <a:off x="6276847" y="4519167"/>
            <a:ext cx="1451610" cy="224790"/>
          </a:xfrm>
          <a:prstGeom prst="rect">
            <a:avLst/>
          </a:prstGeom>
        </p:spPr>
        <p:txBody>
          <a:bodyPr vert="horz" wrap="square" lIns="0" tIns="0" rIns="0" bIns="0" rtlCol="0">
            <a:noAutofit/>
          </a:bodyPr>
          <a:lstStyle/>
          <a:p>
            <a:pPr marL="12700">
              <a:lnSpc>
                <a:spcPct val="100000"/>
              </a:lnSpc>
            </a:pPr>
            <a:r>
              <a:rPr sz="1400" b="1" spc="15" dirty="0">
                <a:solidFill>
                  <a:srgbClr val="333333"/>
                </a:solidFill>
                <a:latin typeface="Arial"/>
                <a:cs typeface="Arial"/>
              </a:rPr>
              <a:t>M</a:t>
            </a:r>
            <a:r>
              <a:rPr sz="1400" b="1" spc="-10" dirty="0">
                <a:solidFill>
                  <a:srgbClr val="333333"/>
                </a:solidFill>
                <a:latin typeface="Arial"/>
                <a:cs typeface="Arial"/>
              </a:rPr>
              <a:t>u</a:t>
            </a:r>
            <a:r>
              <a:rPr sz="1400" b="1" spc="5" dirty="0">
                <a:solidFill>
                  <a:srgbClr val="333333"/>
                </a:solidFill>
                <a:latin typeface="Arial"/>
                <a:cs typeface="Arial"/>
              </a:rPr>
              <a:t>l</a:t>
            </a:r>
            <a:r>
              <a:rPr sz="1400" b="1" spc="0" dirty="0">
                <a:solidFill>
                  <a:srgbClr val="333333"/>
                </a:solidFill>
                <a:latin typeface="Arial"/>
                <a:cs typeface="Arial"/>
              </a:rPr>
              <a:t>t</a:t>
            </a:r>
            <a:r>
              <a:rPr sz="1400" b="1" spc="-10" dirty="0">
                <a:solidFill>
                  <a:srgbClr val="333333"/>
                </a:solidFill>
                <a:latin typeface="Arial"/>
                <a:cs typeface="Arial"/>
              </a:rPr>
              <a:t>ipl</a:t>
            </a:r>
            <a:r>
              <a:rPr sz="1400" b="1" spc="0" dirty="0">
                <a:solidFill>
                  <a:srgbClr val="333333"/>
                </a:solidFill>
                <a:latin typeface="Arial"/>
                <a:cs typeface="Arial"/>
              </a:rPr>
              <a:t>y</a:t>
            </a:r>
            <a:r>
              <a:rPr sz="1400" b="1" spc="-55" dirty="0">
                <a:solidFill>
                  <a:srgbClr val="333333"/>
                </a:solidFill>
                <a:latin typeface="Arial"/>
                <a:cs typeface="Arial"/>
              </a:rPr>
              <a:t> </a:t>
            </a:r>
            <a:r>
              <a:rPr sz="1400" b="1" spc="0" dirty="0">
                <a:solidFill>
                  <a:srgbClr val="333333"/>
                </a:solidFill>
                <a:latin typeface="Arial"/>
                <a:cs typeface="Arial"/>
              </a:rPr>
              <a:t>&amp;</a:t>
            </a:r>
            <a:r>
              <a:rPr sz="1400" b="1" spc="-15" dirty="0">
                <a:solidFill>
                  <a:srgbClr val="333333"/>
                </a:solidFill>
                <a:latin typeface="Arial"/>
                <a:cs typeface="Arial"/>
              </a:rPr>
              <a:t> </a:t>
            </a:r>
            <a:r>
              <a:rPr sz="1400" b="1" spc="-10" dirty="0">
                <a:solidFill>
                  <a:srgbClr val="333333"/>
                </a:solidFill>
                <a:latin typeface="Arial"/>
                <a:cs typeface="Arial"/>
              </a:rPr>
              <a:t>D</a:t>
            </a:r>
            <a:r>
              <a:rPr sz="1400" b="1" spc="5" dirty="0">
                <a:solidFill>
                  <a:srgbClr val="333333"/>
                </a:solidFill>
                <a:latin typeface="Arial"/>
                <a:cs typeface="Arial"/>
              </a:rPr>
              <a:t>i</a:t>
            </a:r>
            <a:r>
              <a:rPr sz="1400" b="1" spc="-15" dirty="0">
                <a:solidFill>
                  <a:srgbClr val="333333"/>
                </a:solidFill>
                <a:latin typeface="Arial"/>
                <a:cs typeface="Arial"/>
              </a:rPr>
              <a:t>v</a:t>
            </a:r>
            <a:r>
              <a:rPr sz="1400" b="1" spc="5" dirty="0">
                <a:solidFill>
                  <a:srgbClr val="333333"/>
                </a:solidFill>
                <a:latin typeface="Arial"/>
                <a:cs typeface="Arial"/>
              </a:rPr>
              <a:t>i</a:t>
            </a:r>
            <a:r>
              <a:rPr sz="1400" b="1" spc="-10" dirty="0">
                <a:solidFill>
                  <a:srgbClr val="333333"/>
                </a:solidFill>
                <a:latin typeface="Arial"/>
                <a:cs typeface="Arial"/>
              </a:rPr>
              <a:t>d</a:t>
            </a:r>
            <a:r>
              <a:rPr sz="1400" b="1" spc="0" dirty="0">
                <a:solidFill>
                  <a:srgbClr val="333333"/>
                </a:solidFill>
                <a:latin typeface="Arial"/>
                <a:cs typeface="Arial"/>
              </a:rPr>
              <a:t>e</a:t>
            </a:r>
            <a:endParaRPr sz="1400">
              <a:latin typeface="Arial"/>
              <a:cs typeface="Arial"/>
            </a:endParaRPr>
          </a:p>
        </p:txBody>
      </p:sp>
      <p:sp>
        <p:nvSpPr>
          <p:cNvPr id="45" name="object 45"/>
          <p:cNvSpPr/>
          <p:nvPr/>
        </p:nvSpPr>
        <p:spPr>
          <a:xfrm>
            <a:off x="5513196" y="4550917"/>
            <a:ext cx="2680080" cy="978534"/>
          </a:xfrm>
          <a:prstGeom prst="rect">
            <a:avLst/>
          </a:prstGeom>
          <a:blipFill>
            <a:blip r:embed="rId4" cstate="print"/>
            <a:stretch>
              <a:fillRect/>
            </a:stretch>
          </a:blipFill>
        </p:spPr>
        <p:txBody>
          <a:bodyPr wrap="square" lIns="0" tIns="0" rIns="0" bIns="0" rtlCol="0">
            <a:noAutofit/>
          </a:bodyPr>
          <a:lstStyle/>
          <a:p>
            <a:endParaRPr/>
          </a:p>
        </p:txBody>
      </p:sp>
      <p:sp>
        <p:nvSpPr>
          <p:cNvPr id="46" name="object 46"/>
          <p:cNvSpPr txBox="1"/>
          <p:nvPr/>
        </p:nvSpPr>
        <p:spPr>
          <a:xfrm>
            <a:off x="6203696" y="5153152"/>
            <a:ext cx="421640" cy="224790"/>
          </a:xfrm>
          <a:prstGeom prst="rect">
            <a:avLst/>
          </a:prstGeom>
        </p:spPr>
        <p:txBody>
          <a:bodyPr vert="horz" wrap="square" lIns="0" tIns="0" rIns="0" bIns="0" rtlCol="0">
            <a:noAutofit/>
          </a:bodyPr>
          <a:lstStyle/>
          <a:p>
            <a:pPr marL="12700">
              <a:lnSpc>
                <a:spcPct val="100000"/>
              </a:lnSpc>
            </a:pPr>
            <a:r>
              <a:rPr sz="1400" b="1" dirty="0">
                <a:solidFill>
                  <a:srgbClr val="333333"/>
                </a:solidFill>
                <a:latin typeface="Arial"/>
                <a:cs typeface="Arial"/>
              </a:rPr>
              <a:t>S</a:t>
            </a:r>
            <a:r>
              <a:rPr sz="1400" b="1" spc="-10" dirty="0">
                <a:solidFill>
                  <a:srgbClr val="333333"/>
                </a:solidFill>
                <a:latin typeface="Arial"/>
                <a:cs typeface="Arial"/>
              </a:rPr>
              <a:t>h</a:t>
            </a:r>
            <a:r>
              <a:rPr sz="1400" b="1" spc="5" dirty="0">
                <a:solidFill>
                  <a:srgbClr val="333333"/>
                </a:solidFill>
                <a:latin typeface="Arial"/>
                <a:cs typeface="Arial"/>
              </a:rPr>
              <a:t>i</a:t>
            </a:r>
            <a:r>
              <a:rPr sz="1400" b="1" spc="0" dirty="0">
                <a:solidFill>
                  <a:srgbClr val="333333"/>
                </a:solidFill>
                <a:latin typeface="Arial"/>
                <a:cs typeface="Arial"/>
              </a:rPr>
              <a:t>ft</a:t>
            </a:r>
            <a:endParaRPr sz="1400">
              <a:latin typeface="Arial"/>
              <a:cs typeface="Arial"/>
            </a:endParaRPr>
          </a:p>
        </p:txBody>
      </p:sp>
      <p:sp>
        <p:nvSpPr>
          <p:cNvPr id="47" name="object 47"/>
          <p:cNvSpPr txBox="1"/>
          <p:nvPr/>
        </p:nvSpPr>
        <p:spPr>
          <a:xfrm>
            <a:off x="7160768" y="5193283"/>
            <a:ext cx="883285" cy="163830"/>
          </a:xfrm>
          <a:prstGeom prst="rect">
            <a:avLst/>
          </a:prstGeom>
        </p:spPr>
        <p:txBody>
          <a:bodyPr vert="horz" wrap="square" lIns="0" tIns="0" rIns="0" bIns="0" rtlCol="0">
            <a:noAutofit/>
          </a:bodyPr>
          <a:lstStyle/>
          <a:p>
            <a:pPr marL="12700">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LU</a:t>
            </a:r>
            <a:r>
              <a:rPr sz="1000" b="1" spc="3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a:t>
            </a:r>
            <a:r>
              <a:rPr sz="1000" b="1" spc="-10" dirty="0">
                <a:solidFill>
                  <a:srgbClr val="333333"/>
                </a:solidFill>
                <a:latin typeface="Arial"/>
                <a:cs typeface="Arial"/>
              </a:rPr>
              <a:t>Br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8" name="object 48"/>
          <p:cNvSpPr/>
          <p:nvPr/>
        </p:nvSpPr>
        <p:spPr>
          <a:xfrm>
            <a:off x="8410444" y="3665346"/>
            <a:ext cx="957583" cy="1839467"/>
          </a:xfrm>
          <a:custGeom>
            <a:avLst/>
            <a:gdLst/>
            <a:ahLst/>
            <a:cxnLst/>
            <a:rect l="l" t="t" r="r" b="b"/>
            <a:pathLst>
              <a:path w="957583" h="1839467">
                <a:moveTo>
                  <a:pt x="22067" y="77285"/>
                </a:moveTo>
                <a:lnTo>
                  <a:pt x="21655" y="77916"/>
                </a:lnTo>
                <a:lnTo>
                  <a:pt x="21847" y="77724"/>
                </a:lnTo>
                <a:lnTo>
                  <a:pt x="22067" y="77285"/>
                </a:lnTo>
                <a:close/>
              </a:path>
              <a:path w="957583" h="1839467">
                <a:moveTo>
                  <a:pt x="28386" y="67605"/>
                </a:moveTo>
                <a:lnTo>
                  <a:pt x="27596" y="68814"/>
                </a:lnTo>
                <a:lnTo>
                  <a:pt x="27943" y="68452"/>
                </a:lnTo>
                <a:lnTo>
                  <a:pt x="28386" y="67605"/>
                </a:lnTo>
                <a:close/>
              </a:path>
              <a:path w="957583" h="1839467">
                <a:moveTo>
                  <a:pt x="32878" y="61759"/>
                </a:moveTo>
                <a:lnTo>
                  <a:pt x="31568" y="63431"/>
                </a:lnTo>
                <a:lnTo>
                  <a:pt x="32515" y="62483"/>
                </a:lnTo>
                <a:lnTo>
                  <a:pt x="32878" y="61759"/>
                </a:lnTo>
                <a:close/>
              </a:path>
              <a:path w="957583" h="1839467">
                <a:moveTo>
                  <a:pt x="42075" y="50983"/>
                </a:moveTo>
                <a:lnTo>
                  <a:pt x="37335" y="56069"/>
                </a:lnTo>
                <a:lnTo>
                  <a:pt x="37078" y="56397"/>
                </a:lnTo>
                <a:lnTo>
                  <a:pt x="41659" y="51815"/>
                </a:lnTo>
                <a:lnTo>
                  <a:pt x="42075" y="50983"/>
                </a:lnTo>
                <a:close/>
              </a:path>
              <a:path w="957583" h="1839467">
                <a:moveTo>
                  <a:pt x="54569" y="38906"/>
                </a:moveTo>
                <a:lnTo>
                  <a:pt x="48016" y="44827"/>
                </a:lnTo>
                <a:lnTo>
                  <a:pt x="49279" y="44195"/>
                </a:lnTo>
                <a:lnTo>
                  <a:pt x="54569" y="38906"/>
                </a:lnTo>
                <a:close/>
              </a:path>
              <a:path w="957583" h="1839467">
                <a:moveTo>
                  <a:pt x="62196" y="32773"/>
                </a:moveTo>
                <a:lnTo>
                  <a:pt x="60678" y="33924"/>
                </a:lnTo>
                <a:lnTo>
                  <a:pt x="61471" y="33527"/>
                </a:lnTo>
                <a:lnTo>
                  <a:pt x="62196" y="32773"/>
                </a:lnTo>
                <a:close/>
              </a:path>
              <a:path w="957583" h="1839467">
                <a:moveTo>
                  <a:pt x="68403" y="28120"/>
                </a:moveTo>
                <a:lnTo>
                  <a:pt x="67969" y="28394"/>
                </a:lnTo>
                <a:lnTo>
                  <a:pt x="66711" y="29348"/>
                </a:lnTo>
                <a:lnTo>
                  <a:pt x="67567" y="28955"/>
                </a:lnTo>
                <a:lnTo>
                  <a:pt x="68403" y="28120"/>
                </a:lnTo>
                <a:close/>
              </a:path>
              <a:path w="957583" h="1839467">
                <a:moveTo>
                  <a:pt x="72529" y="25517"/>
                </a:moveTo>
                <a:lnTo>
                  <a:pt x="71037" y="26459"/>
                </a:lnTo>
                <a:lnTo>
                  <a:pt x="72139" y="25907"/>
                </a:lnTo>
                <a:lnTo>
                  <a:pt x="72529" y="25517"/>
                </a:lnTo>
                <a:close/>
              </a:path>
              <a:path w="957583" h="1839467">
                <a:moveTo>
                  <a:pt x="80521" y="20574"/>
                </a:moveTo>
                <a:lnTo>
                  <a:pt x="79684" y="21005"/>
                </a:lnTo>
                <a:lnTo>
                  <a:pt x="76868" y="22781"/>
                </a:lnTo>
                <a:lnTo>
                  <a:pt x="79759" y="21336"/>
                </a:lnTo>
                <a:lnTo>
                  <a:pt x="80521" y="20574"/>
                </a:lnTo>
                <a:close/>
              </a:path>
              <a:path w="957583" h="1839467">
                <a:moveTo>
                  <a:pt x="106156" y="8981"/>
                </a:moveTo>
                <a:lnTo>
                  <a:pt x="105024" y="9330"/>
                </a:lnTo>
                <a:lnTo>
                  <a:pt x="104654" y="9481"/>
                </a:lnTo>
                <a:lnTo>
                  <a:pt x="106156" y="8981"/>
                </a:lnTo>
                <a:close/>
              </a:path>
              <a:path w="957583" h="1839467">
                <a:moveTo>
                  <a:pt x="136860" y="1659"/>
                </a:moveTo>
                <a:lnTo>
                  <a:pt x="132519" y="2181"/>
                </a:lnTo>
                <a:lnTo>
                  <a:pt x="127259" y="3301"/>
                </a:lnTo>
                <a:lnTo>
                  <a:pt x="128527" y="3048"/>
                </a:lnTo>
                <a:lnTo>
                  <a:pt x="136860" y="1659"/>
                </a:lnTo>
                <a:close/>
              </a:path>
              <a:path w="957583" h="1839467">
                <a:moveTo>
                  <a:pt x="40135" y="1786127"/>
                </a:moveTo>
                <a:lnTo>
                  <a:pt x="39919" y="1786127"/>
                </a:lnTo>
                <a:lnTo>
                  <a:pt x="44972" y="1791719"/>
                </a:lnTo>
                <a:lnTo>
                  <a:pt x="77515" y="1817199"/>
                </a:lnTo>
                <a:lnTo>
                  <a:pt x="116050" y="1833638"/>
                </a:lnTo>
                <a:lnTo>
                  <a:pt x="159007" y="1839467"/>
                </a:lnTo>
                <a:lnTo>
                  <a:pt x="151387" y="1837944"/>
                </a:lnTo>
                <a:lnTo>
                  <a:pt x="134623" y="1836420"/>
                </a:lnTo>
                <a:lnTo>
                  <a:pt x="125479" y="1834895"/>
                </a:lnTo>
                <a:lnTo>
                  <a:pt x="113287" y="1831847"/>
                </a:lnTo>
                <a:lnTo>
                  <a:pt x="104143" y="1828800"/>
                </a:lnTo>
                <a:lnTo>
                  <a:pt x="101095" y="1827276"/>
                </a:lnTo>
                <a:lnTo>
                  <a:pt x="96523" y="1825752"/>
                </a:lnTo>
                <a:lnTo>
                  <a:pt x="75187" y="1815083"/>
                </a:lnTo>
                <a:lnTo>
                  <a:pt x="73663" y="1813559"/>
                </a:lnTo>
                <a:lnTo>
                  <a:pt x="70615" y="1812035"/>
                </a:lnTo>
                <a:lnTo>
                  <a:pt x="69091" y="1810511"/>
                </a:lnTo>
                <a:lnTo>
                  <a:pt x="66043" y="1808988"/>
                </a:lnTo>
                <a:lnTo>
                  <a:pt x="62995" y="1805939"/>
                </a:lnTo>
                <a:lnTo>
                  <a:pt x="59947" y="1804415"/>
                </a:lnTo>
                <a:lnTo>
                  <a:pt x="53851" y="1798320"/>
                </a:lnTo>
                <a:lnTo>
                  <a:pt x="50803" y="1796795"/>
                </a:lnTo>
                <a:lnTo>
                  <a:pt x="40135" y="1786127"/>
                </a:lnTo>
                <a:close/>
              </a:path>
              <a:path w="957583" h="1839467">
                <a:moveTo>
                  <a:pt x="34039" y="1778508"/>
                </a:moveTo>
                <a:lnTo>
                  <a:pt x="33466" y="1778508"/>
                </a:lnTo>
                <a:lnTo>
                  <a:pt x="35728" y="1781489"/>
                </a:lnTo>
                <a:lnTo>
                  <a:pt x="38611" y="1784680"/>
                </a:lnTo>
                <a:lnTo>
                  <a:pt x="38611" y="1782952"/>
                </a:lnTo>
                <a:lnTo>
                  <a:pt x="34039" y="1778508"/>
                </a:lnTo>
                <a:close/>
              </a:path>
              <a:path w="957583" h="1839467">
                <a:moveTo>
                  <a:pt x="29467" y="1772411"/>
                </a:moveTo>
                <a:lnTo>
                  <a:pt x="28842" y="1772411"/>
                </a:lnTo>
                <a:lnTo>
                  <a:pt x="32515" y="1777254"/>
                </a:lnTo>
                <a:lnTo>
                  <a:pt x="32515" y="1775459"/>
                </a:lnTo>
                <a:lnTo>
                  <a:pt x="29467" y="1772411"/>
                </a:lnTo>
                <a:close/>
              </a:path>
              <a:path w="957583" h="1839467">
                <a:moveTo>
                  <a:pt x="26419" y="1767839"/>
                </a:moveTo>
                <a:lnTo>
                  <a:pt x="25713" y="1767839"/>
                </a:lnTo>
                <a:lnTo>
                  <a:pt x="27382" y="1770486"/>
                </a:lnTo>
                <a:lnTo>
                  <a:pt x="27943" y="1771227"/>
                </a:lnTo>
                <a:lnTo>
                  <a:pt x="27943" y="1769364"/>
                </a:lnTo>
                <a:lnTo>
                  <a:pt x="26419" y="1767839"/>
                </a:lnTo>
                <a:close/>
              </a:path>
              <a:path w="957583" h="1839467">
                <a:moveTo>
                  <a:pt x="23371" y="1763267"/>
                </a:moveTo>
                <a:lnTo>
                  <a:pt x="22829" y="1763267"/>
                </a:lnTo>
                <a:lnTo>
                  <a:pt x="24895" y="1766544"/>
                </a:lnTo>
                <a:lnTo>
                  <a:pt x="24895" y="1764791"/>
                </a:lnTo>
                <a:lnTo>
                  <a:pt x="23371" y="1763267"/>
                </a:lnTo>
                <a:close/>
              </a:path>
              <a:path w="957583" h="1839467">
                <a:moveTo>
                  <a:pt x="21847" y="1760220"/>
                </a:moveTo>
                <a:lnTo>
                  <a:pt x="20907" y="1760220"/>
                </a:lnTo>
                <a:lnTo>
                  <a:pt x="21847" y="1761711"/>
                </a:lnTo>
                <a:lnTo>
                  <a:pt x="21847" y="1760220"/>
                </a:lnTo>
                <a:close/>
              </a:path>
              <a:path w="957583" h="1839467">
                <a:moveTo>
                  <a:pt x="18799" y="1755647"/>
                </a:moveTo>
                <a:lnTo>
                  <a:pt x="18384" y="1755647"/>
                </a:lnTo>
                <a:lnTo>
                  <a:pt x="19993" y="1758771"/>
                </a:lnTo>
                <a:lnTo>
                  <a:pt x="20323" y="1759295"/>
                </a:lnTo>
                <a:lnTo>
                  <a:pt x="20323" y="1757171"/>
                </a:lnTo>
                <a:lnTo>
                  <a:pt x="18799" y="1755647"/>
                </a:lnTo>
                <a:close/>
              </a:path>
              <a:path w="957583" h="1839467">
                <a:moveTo>
                  <a:pt x="17275" y="1752600"/>
                </a:moveTo>
                <a:lnTo>
                  <a:pt x="16813" y="1752600"/>
                </a:lnTo>
                <a:lnTo>
                  <a:pt x="17275" y="1753496"/>
                </a:lnTo>
                <a:lnTo>
                  <a:pt x="17275" y="1752600"/>
                </a:lnTo>
                <a:close/>
              </a:path>
              <a:path w="957583" h="1839467">
                <a:moveTo>
                  <a:pt x="15751" y="1749552"/>
                </a:moveTo>
                <a:lnTo>
                  <a:pt x="15243" y="1749552"/>
                </a:lnTo>
                <a:lnTo>
                  <a:pt x="15751" y="1750538"/>
                </a:lnTo>
                <a:lnTo>
                  <a:pt x="15751" y="1749552"/>
                </a:lnTo>
                <a:close/>
              </a:path>
              <a:path w="957583" h="1839467">
                <a:moveTo>
                  <a:pt x="14227" y="1744852"/>
                </a:moveTo>
                <a:lnTo>
                  <a:pt x="12987" y="1744852"/>
                </a:lnTo>
                <a:lnTo>
                  <a:pt x="13619" y="1746399"/>
                </a:lnTo>
                <a:lnTo>
                  <a:pt x="14227" y="1747580"/>
                </a:lnTo>
                <a:lnTo>
                  <a:pt x="14227" y="1744852"/>
                </a:lnTo>
                <a:close/>
              </a:path>
              <a:path w="957583" h="1839467">
                <a:moveTo>
                  <a:pt x="12703" y="1741932"/>
                </a:moveTo>
                <a:lnTo>
                  <a:pt x="11793" y="1741932"/>
                </a:lnTo>
                <a:lnTo>
                  <a:pt x="12703" y="1744160"/>
                </a:lnTo>
                <a:lnTo>
                  <a:pt x="12703" y="1741932"/>
                </a:lnTo>
                <a:close/>
              </a:path>
              <a:path w="957583" h="1839467">
                <a:moveTo>
                  <a:pt x="11179" y="1738883"/>
                </a:moveTo>
                <a:lnTo>
                  <a:pt x="10547" y="1738883"/>
                </a:lnTo>
                <a:lnTo>
                  <a:pt x="11179" y="1740431"/>
                </a:lnTo>
                <a:lnTo>
                  <a:pt x="11179" y="1738883"/>
                </a:lnTo>
                <a:close/>
              </a:path>
              <a:path w="957583" h="1839467">
                <a:moveTo>
                  <a:pt x="9655" y="1734311"/>
                </a:moveTo>
                <a:lnTo>
                  <a:pt x="8678" y="1734311"/>
                </a:lnTo>
                <a:lnTo>
                  <a:pt x="9655" y="1736703"/>
                </a:lnTo>
                <a:lnTo>
                  <a:pt x="9655" y="1734311"/>
                </a:lnTo>
                <a:close/>
              </a:path>
              <a:path w="957583" h="1839467">
                <a:moveTo>
                  <a:pt x="8131" y="1729739"/>
                </a:moveTo>
                <a:lnTo>
                  <a:pt x="7179" y="1729739"/>
                </a:lnTo>
                <a:lnTo>
                  <a:pt x="8131" y="1732827"/>
                </a:lnTo>
                <a:lnTo>
                  <a:pt x="8131" y="1729739"/>
                </a:lnTo>
                <a:close/>
              </a:path>
              <a:path w="957583" h="1839467">
                <a:moveTo>
                  <a:pt x="6607" y="1726691"/>
                </a:moveTo>
                <a:lnTo>
                  <a:pt x="6238" y="1726691"/>
                </a:lnTo>
                <a:lnTo>
                  <a:pt x="6607" y="1727890"/>
                </a:lnTo>
                <a:lnTo>
                  <a:pt x="6607" y="1726691"/>
                </a:lnTo>
                <a:close/>
              </a:path>
              <a:path w="957583" h="1839467">
                <a:moveTo>
                  <a:pt x="5083" y="1720595"/>
                </a:moveTo>
                <a:lnTo>
                  <a:pt x="4356" y="1720595"/>
                </a:lnTo>
                <a:lnTo>
                  <a:pt x="5083" y="1722952"/>
                </a:lnTo>
                <a:lnTo>
                  <a:pt x="5083" y="1720595"/>
                </a:lnTo>
                <a:close/>
              </a:path>
              <a:path w="957583" h="1839467">
                <a:moveTo>
                  <a:pt x="3559" y="1714500"/>
                </a:moveTo>
                <a:lnTo>
                  <a:pt x="2993" y="1714500"/>
                </a:lnTo>
                <a:lnTo>
                  <a:pt x="3559" y="1717159"/>
                </a:lnTo>
                <a:lnTo>
                  <a:pt x="3559" y="1714500"/>
                </a:lnTo>
                <a:close/>
              </a:path>
              <a:path w="957583" h="1839467">
                <a:moveTo>
                  <a:pt x="2035" y="1705355"/>
                </a:moveTo>
                <a:lnTo>
                  <a:pt x="1099" y="1705355"/>
                </a:lnTo>
                <a:lnTo>
                  <a:pt x="1169" y="1705936"/>
                </a:lnTo>
                <a:lnTo>
                  <a:pt x="2035" y="1710005"/>
                </a:lnTo>
                <a:lnTo>
                  <a:pt x="2035" y="1705355"/>
                </a:lnTo>
                <a:close/>
              </a:path>
              <a:path w="957583" h="1839467">
                <a:moveTo>
                  <a:pt x="511" y="1696211"/>
                </a:moveTo>
                <a:lnTo>
                  <a:pt x="0" y="1696211"/>
                </a:lnTo>
                <a:lnTo>
                  <a:pt x="511" y="1700470"/>
                </a:lnTo>
                <a:lnTo>
                  <a:pt x="511" y="1696211"/>
                </a:lnTo>
                <a:close/>
              </a:path>
              <a:path w="957583" h="1839467">
                <a:moveTo>
                  <a:pt x="797563" y="0"/>
                </a:moveTo>
                <a:lnTo>
                  <a:pt x="818144" y="1470"/>
                </a:lnTo>
                <a:lnTo>
                  <a:pt x="812277" y="667"/>
                </a:lnTo>
                <a:lnTo>
                  <a:pt x="797563" y="0"/>
                </a:lnTo>
                <a:close/>
              </a:path>
              <a:path w="957583" h="1839467">
                <a:moveTo>
                  <a:pt x="858207" y="12033"/>
                </a:moveTo>
                <a:lnTo>
                  <a:pt x="858523" y="12191"/>
                </a:lnTo>
                <a:lnTo>
                  <a:pt x="858767" y="12273"/>
                </a:lnTo>
                <a:lnTo>
                  <a:pt x="858207" y="12033"/>
                </a:lnTo>
                <a:close/>
              </a:path>
              <a:path w="957583" h="1839467">
                <a:moveTo>
                  <a:pt x="876232" y="20756"/>
                </a:moveTo>
                <a:lnTo>
                  <a:pt x="876811" y="21336"/>
                </a:lnTo>
                <a:lnTo>
                  <a:pt x="880298" y="23079"/>
                </a:lnTo>
                <a:lnTo>
                  <a:pt x="879056" y="22268"/>
                </a:lnTo>
                <a:lnTo>
                  <a:pt x="876232" y="20756"/>
                </a:lnTo>
                <a:close/>
              </a:path>
              <a:path w="957583" h="1839467">
                <a:moveTo>
                  <a:pt x="884056" y="25532"/>
                </a:moveTo>
                <a:lnTo>
                  <a:pt x="884431" y="25907"/>
                </a:lnTo>
                <a:lnTo>
                  <a:pt x="885285" y="26334"/>
                </a:lnTo>
                <a:lnTo>
                  <a:pt x="884056" y="25532"/>
                </a:lnTo>
                <a:close/>
              </a:path>
              <a:path w="957583" h="1839467">
                <a:moveTo>
                  <a:pt x="888445" y="28397"/>
                </a:moveTo>
                <a:lnTo>
                  <a:pt x="889003" y="28955"/>
                </a:lnTo>
                <a:lnTo>
                  <a:pt x="890001" y="29413"/>
                </a:lnTo>
                <a:lnTo>
                  <a:pt x="888445" y="28397"/>
                </a:lnTo>
                <a:close/>
              </a:path>
              <a:path w="957583" h="1839467">
                <a:moveTo>
                  <a:pt x="894305" y="32700"/>
                </a:moveTo>
                <a:lnTo>
                  <a:pt x="895099" y="33527"/>
                </a:lnTo>
                <a:lnTo>
                  <a:pt x="895824" y="33890"/>
                </a:lnTo>
                <a:lnTo>
                  <a:pt x="894305" y="32700"/>
                </a:lnTo>
                <a:close/>
              </a:path>
              <a:path w="957583" h="1839467">
                <a:moveTo>
                  <a:pt x="901186" y="38090"/>
                </a:moveTo>
                <a:lnTo>
                  <a:pt x="905767" y="42672"/>
                </a:lnTo>
                <a:lnTo>
                  <a:pt x="906600" y="43088"/>
                </a:lnTo>
                <a:lnTo>
                  <a:pt x="901514" y="38347"/>
                </a:lnTo>
                <a:lnTo>
                  <a:pt x="901186" y="38090"/>
                </a:lnTo>
                <a:close/>
              </a:path>
              <a:path w="957583" h="1839467">
                <a:moveTo>
                  <a:pt x="913387" y="49727"/>
                </a:moveTo>
                <a:lnTo>
                  <a:pt x="913387" y="51815"/>
                </a:lnTo>
                <a:lnTo>
                  <a:pt x="914911" y="51815"/>
                </a:lnTo>
                <a:lnTo>
                  <a:pt x="918677" y="55581"/>
                </a:lnTo>
                <a:lnTo>
                  <a:pt x="913387" y="49727"/>
                </a:lnTo>
                <a:close/>
              </a:path>
              <a:path w="957583" h="1839467">
                <a:moveTo>
                  <a:pt x="924055" y="62213"/>
                </a:moveTo>
                <a:lnTo>
                  <a:pt x="924055" y="64007"/>
                </a:lnTo>
                <a:lnTo>
                  <a:pt x="925417" y="64007"/>
                </a:lnTo>
                <a:lnTo>
                  <a:pt x="924055" y="62213"/>
                </a:lnTo>
                <a:close/>
              </a:path>
              <a:path w="957583" h="1839467">
                <a:moveTo>
                  <a:pt x="928627" y="68240"/>
                </a:moveTo>
                <a:lnTo>
                  <a:pt x="928627" y="70103"/>
                </a:lnTo>
                <a:lnTo>
                  <a:pt x="929897" y="70103"/>
                </a:lnTo>
                <a:lnTo>
                  <a:pt x="929189" y="68981"/>
                </a:lnTo>
                <a:lnTo>
                  <a:pt x="928627" y="68240"/>
                </a:lnTo>
                <a:close/>
              </a:path>
              <a:path w="957583" h="1839467">
                <a:moveTo>
                  <a:pt x="931675" y="72923"/>
                </a:moveTo>
                <a:lnTo>
                  <a:pt x="931675" y="74675"/>
                </a:lnTo>
                <a:lnTo>
                  <a:pt x="932781" y="74675"/>
                </a:lnTo>
                <a:lnTo>
                  <a:pt x="931675" y="72923"/>
                </a:lnTo>
                <a:close/>
              </a:path>
              <a:path w="957583" h="1839467">
                <a:moveTo>
                  <a:pt x="933199" y="75340"/>
                </a:moveTo>
                <a:lnTo>
                  <a:pt x="933199" y="77724"/>
                </a:lnTo>
                <a:lnTo>
                  <a:pt x="934703" y="77724"/>
                </a:lnTo>
                <a:lnTo>
                  <a:pt x="933199" y="75340"/>
                </a:lnTo>
                <a:close/>
              </a:path>
              <a:path w="957583" h="1839467">
                <a:moveTo>
                  <a:pt x="936247" y="80172"/>
                </a:moveTo>
                <a:lnTo>
                  <a:pt x="936247" y="82295"/>
                </a:lnTo>
                <a:lnTo>
                  <a:pt x="937402" y="82295"/>
                </a:lnTo>
                <a:lnTo>
                  <a:pt x="936578" y="80696"/>
                </a:lnTo>
                <a:lnTo>
                  <a:pt x="936247" y="80172"/>
                </a:lnTo>
                <a:close/>
              </a:path>
              <a:path w="957583" h="1839467">
                <a:moveTo>
                  <a:pt x="939295" y="85971"/>
                </a:moveTo>
                <a:lnTo>
                  <a:pt x="939295" y="86867"/>
                </a:lnTo>
                <a:lnTo>
                  <a:pt x="939757" y="86867"/>
                </a:lnTo>
                <a:lnTo>
                  <a:pt x="939295" y="85971"/>
                </a:lnTo>
                <a:close/>
              </a:path>
              <a:path w="957583" h="1839467">
                <a:moveTo>
                  <a:pt x="943867" y="95307"/>
                </a:moveTo>
                <a:lnTo>
                  <a:pt x="943867" y="97536"/>
                </a:lnTo>
                <a:lnTo>
                  <a:pt x="944778" y="97536"/>
                </a:lnTo>
                <a:lnTo>
                  <a:pt x="943867" y="95307"/>
                </a:lnTo>
                <a:close/>
              </a:path>
              <a:path w="957583" h="1839467">
                <a:moveTo>
                  <a:pt x="945391" y="99036"/>
                </a:moveTo>
                <a:lnTo>
                  <a:pt x="945391" y="100583"/>
                </a:lnTo>
                <a:lnTo>
                  <a:pt x="946024" y="100583"/>
                </a:lnTo>
                <a:lnTo>
                  <a:pt x="945391" y="99036"/>
                </a:lnTo>
                <a:close/>
              </a:path>
              <a:path w="957583" h="1839467">
                <a:moveTo>
                  <a:pt x="946915" y="102764"/>
                </a:moveTo>
                <a:lnTo>
                  <a:pt x="946915" y="105155"/>
                </a:lnTo>
                <a:lnTo>
                  <a:pt x="947893" y="105155"/>
                </a:lnTo>
                <a:lnTo>
                  <a:pt x="946915" y="102764"/>
                </a:lnTo>
                <a:close/>
              </a:path>
              <a:path w="957583" h="1839467">
                <a:moveTo>
                  <a:pt x="948439" y="106640"/>
                </a:moveTo>
                <a:lnTo>
                  <a:pt x="948439" y="109727"/>
                </a:lnTo>
                <a:lnTo>
                  <a:pt x="949392" y="109727"/>
                </a:lnTo>
                <a:lnTo>
                  <a:pt x="948439" y="106640"/>
                </a:lnTo>
                <a:close/>
              </a:path>
              <a:path w="957583" h="1839467">
                <a:moveTo>
                  <a:pt x="949963" y="111577"/>
                </a:moveTo>
                <a:lnTo>
                  <a:pt x="949963" y="112775"/>
                </a:lnTo>
                <a:lnTo>
                  <a:pt x="950333" y="112775"/>
                </a:lnTo>
                <a:lnTo>
                  <a:pt x="949963" y="111577"/>
                </a:lnTo>
                <a:close/>
              </a:path>
              <a:path w="957583" h="1839467">
                <a:moveTo>
                  <a:pt x="951487" y="116515"/>
                </a:moveTo>
                <a:lnTo>
                  <a:pt x="951487" y="118872"/>
                </a:lnTo>
                <a:lnTo>
                  <a:pt x="952215" y="118872"/>
                </a:lnTo>
                <a:lnTo>
                  <a:pt x="951487" y="116515"/>
                </a:lnTo>
                <a:close/>
              </a:path>
              <a:path w="957583" h="1839467">
                <a:moveTo>
                  <a:pt x="953011" y="122308"/>
                </a:moveTo>
                <a:lnTo>
                  <a:pt x="953011" y="124967"/>
                </a:lnTo>
                <a:lnTo>
                  <a:pt x="953578" y="124967"/>
                </a:lnTo>
                <a:lnTo>
                  <a:pt x="953011" y="122308"/>
                </a:lnTo>
                <a:close/>
              </a:path>
              <a:path w="957583" h="1839467">
                <a:moveTo>
                  <a:pt x="954535" y="129462"/>
                </a:moveTo>
                <a:lnTo>
                  <a:pt x="954535" y="134112"/>
                </a:lnTo>
                <a:lnTo>
                  <a:pt x="955472" y="134112"/>
                </a:lnTo>
                <a:lnTo>
                  <a:pt x="955402" y="133531"/>
                </a:lnTo>
                <a:lnTo>
                  <a:pt x="954535" y="129462"/>
                </a:lnTo>
                <a:close/>
              </a:path>
              <a:path w="957583" h="1839467">
                <a:moveTo>
                  <a:pt x="956059" y="138997"/>
                </a:moveTo>
                <a:lnTo>
                  <a:pt x="956059" y="143255"/>
                </a:lnTo>
                <a:lnTo>
                  <a:pt x="956571" y="143255"/>
                </a:lnTo>
                <a:lnTo>
                  <a:pt x="956059" y="138997"/>
                </a:lnTo>
                <a:close/>
              </a:path>
              <a:path w="957583" h="1839467">
                <a:moveTo>
                  <a:pt x="957567" y="159588"/>
                </a:moveTo>
                <a:lnTo>
                  <a:pt x="956059" y="1696211"/>
                </a:lnTo>
                <a:lnTo>
                  <a:pt x="946915" y="1734311"/>
                </a:lnTo>
                <a:lnTo>
                  <a:pt x="943867" y="1743455"/>
                </a:lnTo>
                <a:lnTo>
                  <a:pt x="936247" y="1758695"/>
                </a:lnTo>
                <a:lnTo>
                  <a:pt x="934723" y="1760220"/>
                </a:lnTo>
                <a:lnTo>
                  <a:pt x="933199" y="1763267"/>
                </a:lnTo>
                <a:lnTo>
                  <a:pt x="931675" y="1764791"/>
                </a:lnTo>
                <a:lnTo>
                  <a:pt x="930151" y="1767839"/>
                </a:lnTo>
                <a:lnTo>
                  <a:pt x="928627" y="1769364"/>
                </a:lnTo>
                <a:lnTo>
                  <a:pt x="927103" y="1772411"/>
                </a:lnTo>
                <a:lnTo>
                  <a:pt x="925579" y="1773935"/>
                </a:lnTo>
                <a:lnTo>
                  <a:pt x="924055" y="1776983"/>
                </a:lnTo>
                <a:lnTo>
                  <a:pt x="917959" y="1782952"/>
                </a:lnTo>
                <a:lnTo>
                  <a:pt x="916435" y="1786127"/>
                </a:lnTo>
                <a:lnTo>
                  <a:pt x="904243" y="1798320"/>
                </a:lnTo>
                <a:lnTo>
                  <a:pt x="901195" y="1799844"/>
                </a:lnTo>
                <a:lnTo>
                  <a:pt x="896623" y="1804415"/>
                </a:lnTo>
                <a:lnTo>
                  <a:pt x="893575" y="1805939"/>
                </a:lnTo>
                <a:lnTo>
                  <a:pt x="890527" y="1808988"/>
                </a:lnTo>
                <a:lnTo>
                  <a:pt x="887479" y="1810511"/>
                </a:lnTo>
                <a:lnTo>
                  <a:pt x="885955" y="1812035"/>
                </a:lnTo>
                <a:lnTo>
                  <a:pt x="882907" y="1813559"/>
                </a:lnTo>
                <a:lnTo>
                  <a:pt x="881383" y="1815083"/>
                </a:lnTo>
                <a:lnTo>
                  <a:pt x="860047" y="1825752"/>
                </a:lnTo>
                <a:lnTo>
                  <a:pt x="855475" y="1827276"/>
                </a:lnTo>
                <a:lnTo>
                  <a:pt x="852427" y="1828800"/>
                </a:lnTo>
                <a:lnTo>
                  <a:pt x="843283" y="1831847"/>
                </a:lnTo>
                <a:lnTo>
                  <a:pt x="831091" y="1834895"/>
                </a:lnTo>
                <a:lnTo>
                  <a:pt x="821947" y="1836420"/>
                </a:lnTo>
                <a:lnTo>
                  <a:pt x="805183" y="1837944"/>
                </a:lnTo>
                <a:lnTo>
                  <a:pt x="805183" y="1839184"/>
                </a:lnTo>
                <a:lnTo>
                  <a:pt x="851547" y="1830137"/>
                </a:lnTo>
                <a:lnTo>
                  <a:pt x="888602" y="1811073"/>
                </a:lnTo>
                <a:lnTo>
                  <a:pt x="919236" y="1783398"/>
                </a:lnTo>
                <a:lnTo>
                  <a:pt x="941877" y="1748683"/>
                </a:lnTo>
                <a:lnTo>
                  <a:pt x="954954" y="1708499"/>
                </a:lnTo>
                <a:lnTo>
                  <a:pt x="957583" y="1679447"/>
                </a:lnTo>
                <a:lnTo>
                  <a:pt x="957567" y="159588"/>
                </a:lnTo>
                <a:close/>
              </a:path>
            </a:pathLst>
          </a:custGeom>
          <a:solidFill>
            <a:srgbClr val="BFBFBF"/>
          </a:solidFill>
        </p:spPr>
        <p:txBody>
          <a:bodyPr wrap="square" lIns="0" tIns="0" rIns="0" bIns="0" rtlCol="0">
            <a:noAutofit/>
          </a:bodyPr>
          <a:lstStyle/>
          <a:p>
            <a:endParaRPr/>
          </a:p>
        </p:txBody>
      </p:sp>
      <p:sp>
        <p:nvSpPr>
          <p:cNvPr id="49" name="object 49"/>
          <p:cNvSpPr/>
          <p:nvPr/>
        </p:nvSpPr>
        <p:spPr>
          <a:xfrm>
            <a:off x="8389619" y="3656203"/>
            <a:ext cx="998220" cy="1866900"/>
          </a:xfrm>
          <a:custGeom>
            <a:avLst/>
            <a:gdLst/>
            <a:ahLst/>
            <a:cxnLst/>
            <a:rect l="l" t="t" r="r" b="b"/>
            <a:pathLst>
              <a:path w="998220" h="1866900">
                <a:moveTo>
                  <a:pt x="888491" y="1854200"/>
                </a:moveTo>
                <a:lnTo>
                  <a:pt x="111251" y="1854200"/>
                </a:lnTo>
                <a:lnTo>
                  <a:pt x="128015" y="1866900"/>
                </a:lnTo>
                <a:lnTo>
                  <a:pt x="873251" y="1866900"/>
                </a:lnTo>
                <a:lnTo>
                  <a:pt x="888491" y="1854200"/>
                </a:lnTo>
                <a:close/>
              </a:path>
              <a:path w="998220" h="1866900">
                <a:moveTo>
                  <a:pt x="149351" y="12700"/>
                </a:moveTo>
                <a:lnTo>
                  <a:pt x="92963" y="12700"/>
                </a:lnTo>
                <a:lnTo>
                  <a:pt x="51815" y="50800"/>
                </a:lnTo>
                <a:lnTo>
                  <a:pt x="21335" y="88900"/>
                </a:lnTo>
                <a:lnTo>
                  <a:pt x="1524" y="152400"/>
                </a:lnTo>
                <a:lnTo>
                  <a:pt x="0" y="177800"/>
                </a:lnTo>
                <a:lnTo>
                  <a:pt x="0" y="1701800"/>
                </a:lnTo>
                <a:lnTo>
                  <a:pt x="1524" y="1714500"/>
                </a:lnTo>
                <a:lnTo>
                  <a:pt x="4572" y="1727200"/>
                </a:lnTo>
                <a:lnTo>
                  <a:pt x="9144" y="1752600"/>
                </a:lnTo>
                <a:lnTo>
                  <a:pt x="32003" y="1790700"/>
                </a:lnTo>
                <a:lnTo>
                  <a:pt x="94487" y="1854200"/>
                </a:lnTo>
                <a:lnTo>
                  <a:pt x="146303" y="1854200"/>
                </a:lnTo>
                <a:lnTo>
                  <a:pt x="134111" y="1841500"/>
                </a:lnTo>
                <a:lnTo>
                  <a:pt x="117348" y="1841500"/>
                </a:lnTo>
                <a:lnTo>
                  <a:pt x="96011" y="1828800"/>
                </a:lnTo>
                <a:lnTo>
                  <a:pt x="86868" y="1828800"/>
                </a:lnTo>
                <a:lnTo>
                  <a:pt x="83820" y="1816100"/>
                </a:lnTo>
                <a:lnTo>
                  <a:pt x="71627" y="1816100"/>
                </a:lnTo>
                <a:lnTo>
                  <a:pt x="60959" y="1803400"/>
                </a:lnTo>
                <a:lnTo>
                  <a:pt x="59435" y="1803400"/>
                </a:lnTo>
                <a:lnTo>
                  <a:pt x="54863" y="1790700"/>
                </a:lnTo>
                <a:lnTo>
                  <a:pt x="48768" y="1790700"/>
                </a:lnTo>
                <a:lnTo>
                  <a:pt x="47244" y="1778000"/>
                </a:lnTo>
                <a:lnTo>
                  <a:pt x="41148" y="1778000"/>
                </a:lnTo>
                <a:lnTo>
                  <a:pt x="39624" y="1765300"/>
                </a:lnTo>
                <a:lnTo>
                  <a:pt x="33527" y="1765300"/>
                </a:lnTo>
                <a:lnTo>
                  <a:pt x="33527" y="1752600"/>
                </a:lnTo>
                <a:lnTo>
                  <a:pt x="28955" y="1752600"/>
                </a:lnTo>
                <a:lnTo>
                  <a:pt x="28955" y="1739900"/>
                </a:lnTo>
                <a:lnTo>
                  <a:pt x="24383" y="1739900"/>
                </a:lnTo>
                <a:lnTo>
                  <a:pt x="24383" y="1727200"/>
                </a:lnTo>
                <a:lnTo>
                  <a:pt x="22859" y="1727200"/>
                </a:lnTo>
                <a:lnTo>
                  <a:pt x="22859" y="1714500"/>
                </a:lnTo>
                <a:lnTo>
                  <a:pt x="19811" y="1714500"/>
                </a:lnTo>
                <a:lnTo>
                  <a:pt x="19811" y="165100"/>
                </a:lnTo>
                <a:lnTo>
                  <a:pt x="22859" y="139700"/>
                </a:lnTo>
                <a:lnTo>
                  <a:pt x="25907" y="127000"/>
                </a:lnTo>
                <a:lnTo>
                  <a:pt x="30479" y="114300"/>
                </a:lnTo>
                <a:lnTo>
                  <a:pt x="41148" y="88900"/>
                </a:lnTo>
                <a:lnTo>
                  <a:pt x="48768" y="88900"/>
                </a:lnTo>
                <a:lnTo>
                  <a:pt x="50291" y="76200"/>
                </a:lnTo>
                <a:lnTo>
                  <a:pt x="54863" y="76200"/>
                </a:lnTo>
                <a:lnTo>
                  <a:pt x="62483" y="63500"/>
                </a:lnTo>
                <a:lnTo>
                  <a:pt x="70103" y="63500"/>
                </a:lnTo>
                <a:lnTo>
                  <a:pt x="79248" y="50800"/>
                </a:lnTo>
                <a:lnTo>
                  <a:pt x="85344" y="50800"/>
                </a:lnTo>
                <a:lnTo>
                  <a:pt x="88391" y="38100"/>
                </a:lnTo>
                <a:lnTo>
                  <a:pt x="102107" y="38100"/>
                </a:lnTo>
                <a:lnTo>
                  <a:pt x="114300" y="25400"/>
                </a:lnTo>
                <a:lnTo>
                  <a:pt x="141731" y="25400"/>
                </a:lnTo>
                <a:lnTo>
                  <a:pt x="149351" y="12700"/>
                </a:lnTo>
                <a:close/>
              </a:path>
              <a:path w="998220" h="1866900">
                <a:moveTo>
                  <a:pt x="903731" y="12700"/>
                </a:moveTo>
                <a:lnTo>
                  <a:pt x="850391" y="12700"/>
                </a:lnTo>
                <a:lnTo>
                  <a:pt x="862583" y="25400"/>
                </a:lnTo>
                <a:lnTo>
                  <a:pt x="883920" y="25400"/>
                </a:lnTo>
                <a:lnTo>
                  <a:pt x="896111" y="38100"/>
                </a:lnTo>
                <a:lnTo>
                  <a:pt x="909827" y="38100"/>
                </a:lnTo>
                <a:lnTo>
                  <a:pt x="912876" y="50800"/>
                </a:lnTo>
                <a:lnTo>
                  <a:pt x="918972" y="50800"/>
                </a:lnTo>
                <a:lnTo>
                  <a:pt x="926591" y="63500"/>
                </a:lnTo>
                <a:lnTo>
                  <a:pt x="935735" y="63500"/>
                </a:lnTo>
                <a:lnTo>
                  <a:pt x="944879" y="76200"/>
                </a:lnTo>
                <a:lnTo>
                  <a:pt x="949451" y="76200"/>
                </a:lnTo>
                <a:lnTo>
                  <a:pt x="949451" y="88900"/>
                </a:lnTo>
                <a:lnTo>
                  <a:pt x="957072" y="88900"/>
                </a:lnTo>
                <a:lnTo>
                  <a:pt x="957072" y="101600"/>
                </a:lnTo>
                <a:lnTo>
                  <a:pt x="963168" y="101600"/>
                </a:lnTo>
                <a:lnTo>
                  <a:pt x="963168" y="114300"/>
                </a:lnTo>
                <a:lnTo>
                  <a:pt x="969263" y="114300"/>
                </a:lnTo>
                <a:lnTo>
                  <a:pt x="969263" y="127000"/>
                </a:lnTo>
                <a:lnTo>
                  <a:pt x="972311" y="127000"/>
                </a:lnTo>
                <a:lnTo>
                  <a:pt x="972311" y="139700"/>
                </a:lnTo>
                <a:lnTo>
                  <a:pt x="975359" y="139700"/>
                </a:lnTo>
                <a:lnTo>
                  <a:pt x="975359" y="152400"/>
                </a:lnTo>
                <a:lnTo>
                  <a:pt x="978407" y="152400"/>
                </a:lnTo>
                <a:lnTo>
                  <a:pt x="976883" y="1714500"/>
                </a:lnTo>
                <a:lnTo>
                  <a:pt x="975359" y="1727200"/>
                </a:lnTo>
                <a:lnTo>
                  <a:pt x="973835" y="1727200"/>
                </a:lnTo>
                <a:lnTo>
                  <a:pt x="970787" y="1739900"/>
                </a:lnTo>
                <a:lnTo>
                  <a:pt x="969263" y="1752600"/>
                </a:lnTo>
                <a:lnTo>
                  <a:pt x="964691" y="1752600"/>
                </a:lnTo>
                <a:lnTo>
                  <a:pt x="957072" y="1778000"/>
                </a:lnTo>
                <a:lnTo>
                  <a:pt x="950976" y="1778000"/>
                </a:lnTo>
                <a:lnTo>
                  <a:pt x="949451" y="1790700"/>
                </a:lnTo>
                <a:lnTo>
                  <a:pt x="944879" y="1790700"/>
                </a:lnTo>
                <a:lnTo>
                  <a:pt x="938783" y="1803400"/>
                </a:lnTo>
                <a:lnTo>
                  <a:pt x="937259" y="1803400"/>
                </a:lnTo>
                <a:lnTo>
                  <a:pt x="925068" y="1816100"/>
                </a:lnTo>
                <a:lnTo>
                  <a:pt x="914400" y="1816100"/>
                </a:lnTo>
                <a:lnTo>
                  <a:pt x="911351" y="1828800"/>
                </a:lnTo>
                <a:lnTo>
                  <a:pt x="902207" y="1828800"/>
                </a:lnTo>
                <a:lnTo>
                  <a:pt x="880872" y="1841500"/>
                </a:lnTo>
                <a:lnTo>
                  <a:pt x="864107" y="1841500"/>
                </a:lnTo>
                <a:lnTo>
                  <a:pt x="851915" y="1854200"/>
                </a:lnTo>
                <a:lnTo>
                  <a:pt x="905255" y="1854200"/>
                </a:lnTo>
                <a:lnTo>
                  <a:pt x="946403" y="1816100"/>
                </a:lnTo>
                <a:lnTo>
                  <a:pt x="976883" y="1778000"/>
                </a:lnTo>
                <a:lnTo>
                  <a:pt x="993648" y="1727200"/>
                </a:lnTo>
                <a:lnTo>
                  <a:pt x="996696" y="1714500"/>
                </a:lnTo>
                <a:lnTo>
                  <a:pt x="998220" y="1689100"/>
                </a:lnTo>
                <a:lnTo>
                  <a:pt x="998220" y="177800"/>
                </a:lnTo>
                <a:lnTo>
                  <a:pt x="996696" y="152400"/>
                </a:lnTo>
                <a:lnTo>
                  <a:pt x="993648" y="139700"/>
                </a:lnTo>
                <a:lnTo>
                  <a:pt x="989076" y="127000"/>
                </a:lnTo>
                <a:lnTo>
                  <a:pt x="982979" y="101600"/>
                </a:lnTo>
                <a:lnTo>
                  <a:pt x="975359" y="88900"/>
                </a:lnTo>
                <a:lnTo>
                  <a:pt x="966215" y="76200"/>
                </a:lnTo>
                <a:lnTo>
                  <a:pt x="944879" y="50800"/>
                </a:lnTo>
                <a:lnTo>
                  <a:pt x="903731" y="12700"/>
                </a:lnTo>
                <a:close/>
              </a:path>
              <a:path w="998220" h="1866900">
                <a:moveTo>
                  <a:pt x="871727" y="0"/>
                </a:moveTo>
                <a:lnTo>
                  <a:pt x="124968" y="0"/>
                </a:lnTo>
                <a:lnTo>
                  <a:pt x="109727" y="12700"/>
                </a:lnTo>
                <a:lnTo>
                  <a:pt x="886968" y="12700"/>
                </a:lnTo>
                <a:lnTo>
                  <a:pt x="871727" y="0"/>
                </a:lnTo>
                <a:close/>
              </a:path>
            </a:pathLst>
          </a:custGeom>
          <a:solidFill>
            <a:srgbClr val="333333"/>
          </a:solidFill>
        </p:spPr>
        <p:txBody>
          <a:bodyPr wrap="square" lIns="0" tIns="0" rIns="0" bIns="0" rtlCol="0">
            <a:noAutofit/>
          </a:bodyPr>
          <a:lstStyle/>
          <a:p>
            <a:endParaRPr/>
          </a:p>
        </p:txBody>
      </p:sp>
      <p:sp>
        <p:nvSpPr>
          <p:cNvPr id="50" name="object 50"/>
          <p:cNvSpPr/>
          <p:nvPr/>
        </p:nvSpPr>
        <p:spPr>
          <a:xfrm>
            <a:off x="8409431" y="3665346"/>
            <a:ext cx="958596" cy="1839467"/>
          </a:xfrm>
          <a:custGeom>
            <a:avLst/>
            <a:gdLst/>
            <a:ahLst/>
            <a:cxnLst/>
            <a:rect l="l" t="t" r="r" b="b"/>
            <a:pathLst>
              <a:path w="958596" h="1839467">
                <a:moveTo>
                  <a:pt x="798576" y="0"/>
                </a:moveTo>
                <a:lnTo>
                  <a:pt x="160020" y="0"/>
                </a:lnTo>
                <a:lnTo>
                  <a:pt x="147942" y="448"/>
                </a:lnTo>
                <a:lnTo>
                  <a:pt x="106036" y="9330"/>
                </a:lnTo>
                <a:lnTo>
                  <a:pt x="68981" y="28394"/>
                </a:lnTo>
                <a:lnTo>
                  <a:pt x="38347" y="56069"/>
                </a:lnTo>
                <a:lnTo>
                  <a:pt x="15706" y="90784"/>
                </a:lnTo>
                <a:lnTo>
                  <a:pt x="2629" y="130968"/>
                </a:lnTo>
                <a:lnTo>
                  <a:pt x="0" y="160019"/>
                </a:lnTo>
                <a:lnTo>
                  <a:pt x="0" y="1679447"/>
                </a:lnTo>
                <a:lnTo>
                  <a:pt x="5161" y="1719924"/>
                </a:lnTo>
                <a:lnTo>
                  <a:pt x="21005" y="1758771"/>
                </a:lnTo>
                <a:lnTo>
                  <a:pt x="45984" y="1791719"/>
                </a:lnTo>
                <a:lnTo>
                  <a:pt x="78527" y="1817199"/>
                </a:lnTo>
                <a:lnTo>
                  <a:pt x="117062" y="1833638"/>
                </a:lnTo>
                <a:lnTo>
                  <a:pt x="160020" y="1839467"/>
                </a:lnTo>
                <a:lnTo>
                  <a:pt x="798576" y="1839467"/>
                </a:lnTo>
                <a:lnTo>
                  <a:pt x="839052" y="1834306"/>
                </a:lnTo>
                <a:lnTo>
                  <a:pt x="877899" y="1818462"/>
                </a:lnTo>
                <a:lnTo>
                  <a:pt x="910847" y="1793483"/>
                </a:lnTo>
                <a:lnTo>
                  <a:pt x="936327" y="1760940"/>
                </a:lnTo>
                <a:lnTo>
                  <a:pt x="952766" y="1722405"/>
                </a:lnTo>
                <a:lnTo>
                  <a:pt x="958596" y="1679447"/>
                </a:lnTo>
                <a:lnTo>
                  <a:pt x="958596" y="160019"/>
                </a:lnTo>
                <a:lnTo>
                  <a:pt x="953434" y="119543"/>
                </a:lnTo>
                <a:lnTo>
                  <a:pt x="937590" y="80696"/>
                </a:lnTo>
                <a:lnTo>
                  <a:pt x="912611" y="47748"/>
                </a:lnTo>
                <a:lnTo>
                  <a:pt x="880068" y="22268"/>
                </a:lnTo>
                <a:lnTo>
                  <a:pt x="841533" y="5829"/>
                </a:lnTo>
                <a:lnTo>
                  <a:pt x="798576" y="0"/>
                </a:lnTo>
                <a:close/>
              </a:path>
            </a:pathLst>
          </a:custGeom>
          <a:solidFill>
            <a:srgbClr val="BFBFBF"/>
          </a:solidFill>
        </p:spPr>
        <p:txBody>
          <a:bodyPr wrap="square" lIns="0" tIns="0" rIns="0" bIns="0" rtlCol="0">
            <a:noAutofit/>
          </a:bodyPr>
          <a:lstStyle/>
          <a:p>
            <a:endParaRPr/>
          </a:p>
        </p:txBody>
      </p:sp>
      <p:sp>
        <p:nvSpPr>
          <p:cNvPr id="51" name="object 51"/>
          <p:cNvSpPr/>
          <p:nvPr/>
        </p:nvSpPr>
        <p:spPr>
          <a:xfrm>
            <a:off x="8389619" y="3647059"/>
            <a:ext cx="998220" cy="1876043"/>
          </a:xfrm>
          <a:custGeom>
            <a:avLst/>
            <a:gdLst/>
            <a:ahLst/>
            <a:cxnLst/>
            <a:rect l="l" t="t" r="r" b="b"/>
            <a:pathLst>
              <a:path w="998220" h="1876043">
                <a:moveTo>
                  <a:pt x="818387" y="0"/>
                </a:moveTo>
                <a:lnTo>
                  <a:pt x="178307" y="0"/>
                </a:lnTo>
                <a:lnTo>
                  <a:pt x="143255" y="3048"/>
                </a:lnTo>
                <a:lnTo>
                  <a:pt x="92963" y="21336"/>
                </a:lnTo>
                <a:lnTo>
                  <a:pt x="51815" y="53339"/>
                </a:lnTo>
                <a:lnTo>
                  <a:pt x="21335" y="94487"/>
                </a:lnTo>
                <a:lnTo>
                  <a:pt x="4572" y="143255"/>
                </a:lnTo>
                <a:lnTo>
                  <a:pt x="0" y="178307"/>
                </a:lnTo>
                <a:lnTo>
                  <a:pt x="0" y="1699259"/>
                </a:lnTo>
                <a:lnTo>
                  <a:pt x="9144" y="1751076"/>
                </a:lnTo>
                <a:lnTo>
                  <a:pt x="32003" y="1798320"/>
                </a:lnTo>
                <a:lnTo>
                  <a:pt x="67055" y="1836420"/>
                </a:lnTo>
                <a:lnTo>
                  <a:pt x="111251" y="1862327"/>
                </a:lnTo>
                <a:lnTo>
                  <a:pt x="161544" y="1876043"/>
                </a:lnTo>
                <a:lnTo>
                  <a:pt x="838200" y="1876043"/>
                </a:lnTo>
                <a:lnTo>
                  <a:pt x="888491" y="1862327"/>
                </a:lnTo>
                <a:lnTo>
                  <a:pt x="928769" y="1837943"/>
                </a:lnTo>
                <a:lnTo>
                  <a:pt x="164591" y="1837943"/>
                </a:lnTo>
                <a:lnTo>
                  <a:pt x="137159" y="1831847"/>
                </a:lnTo>
                <a:lnTo>
                  <a:pt x="89915" y="1805939"/>
                </a:lnTo>
                <a:lnTo>
                  <a:pt x="62483" y="1775459"/>
                </a:lnTo>
                <a:lnTo>
                  <a:pt x="44196" y="1738883"/>
                </a:lnTo>
                <a:lnTo>
                  <a:pt x="38100" y="1696211"/>
                </a:lnTo>
                <a:lnTo>
                  <a:pt x="38100" y="178307"/>
                </a:lnTo>
                <a:lnTo>
                  <a:pt x="45720" y="135636"/>
                </a:lnTo>
                <a:lnTo>
                  <a:pt x="62483" y="99060"/>
                </a:lnTo>
                <a:lnTo>
                  <a:pt x="89915" y="70103"/>
                </a:lnTo>
                <a:lnTo>
                  <a:pt x="124968" y="48640"/>
                </a:lnTo>
                <a:lnTo>
                  <a:pt x="166115" y="38100"/>
                </a:lnTo>
                <a:lnTo>
                  <a:pt x="928877" y="38100"/>
                </a:lnTo>
                <a:lnTo>
                  <a:pt x="903731" y="21336"/>
                </a:lnTo>
                <a:lnTo>
                  <a:pt x="886968" y="13715"/>
                </a:lnTo>
                <a:lnTo>
                  <a:pt x="871727" y="7619"/>
                </a:lnTo>
                <a:lnTo>
                  <a:pt x="853439" y="3048"/>
                </a:lnTo>
                <a:lnTo>
                  <a:pt x="818387" y="0"/>
                </a:lnTo>
                <a:close/>
              </a:path>
              <a:path w="998220" h="1876043">
                <a:moveTo>
                  <a:pt x="928877" y="38100"/>
                </a:moveTo>
                <a:lnTo>
                  <a:pt x="818387" y="38100"/>
                </a:lnTo>
                <a:lnTo>
                  <a:pt x="833627" y="39624"/>
                </a:lnTo>
                <a:lnTo>
                  <a:pt x="847344" y="41148"/>
                </a:lnTo>
                <a:lnTo>
                  <a:pt x="886968" y="54863"/>
                </a:lnTo>
                <a:lnTo>
                  <a:pt x="918972" y="79248"/>
                </a:lnTo>
                <a:lnTo>
                  <a:pt x="943355" y="112775"/>
                </a:lnTo>
                <a:lnTo>
                  <a:pt x="957072" y="150875"/>
                </a:lnTo>
                <a:lnTo>
                  <a:pt x="958596" y="166115"/>
                </a:lnTo>
                <a:lnTo>
                  <a:pt x="960120" y="179831"/>
                </a:lnTo>
                <a:lnTo>
                  <a:pt x="960120" y="1697735"/>
                </a:lnTo>
                <a:lnTo>
                  <a:pt x="958596" y="1712976"/>
                </a:lnTo>
                <a:lnTo>
                  <a:pt x="947927" y="1752599"/>
                </a:lnTo>
                <a:lnTo>
                  <a:pt x="926591" y="1787652"/>
                </a:lnTo>
                <a:lnTo>
                  <a:pt x="896111" y="1815083"/>
                </a:lnTo>
                <a:lnTo>
                  <a:pt x="859535" y="1831847"/>
                </a:lnTo>
                <a:lnTo>
                  <a:pt x="832103" y="1837943"/>
                </a:lnTo>
                <a:lnTo>
                  <a:pt x="928769" y="1837943"/>
                </a:lnTo>
                <a:lnTo>
                  <a:pt x="957072" y="1810511"/>
                </a:lnTo>
                <a:lnTo>
                  <a:pt x="984503" y="1766315"/>
                </a:lnTo>
                <a:lnTo>
                  <a:pt x="996696" y="1714499"/>
                </a:lnTo>
                <a:lnTo>
                  <a:pt x="998220" y="1697735"/>
                </a:lnTo>
                <a:lnTo>
                  <a:pt x="998220" y="178307"/>
                </a:lnTo>
                <a:lnTo>
                  <a:pt x="989076" y="124840"/>
                </a:lnTo>
                <a:lnTo>
                  <a:pt x="966215" y="77724"/>
                </a:lnTo>
                <a:lnTo>
                  <a:pt x="931163" y="39624"/>
                </a:lnTo>
                <a:lnTo>
                  <a:pt x="928877" y="38100"/>
                </a:lnTo>
                <a:close/>
              </a:path>
            </a:pathLst>
          </a:custGeom>
          <a:solidFill>
            <a:srgbClr val="333333"/>
          </a:solidFill>
        </p:spPr>
        <p:txBody>
          <a:bodyPr wrap="square" lIns="0" tIns="0" rIns="0" bIns="0" rtlCol="0">
            <a:noAutofit/>
          </a:bodyPr>
          <a:lstStyle/>
          <a:p>
            <a:endParaRPr/>
          </a:p>
        </p:txBody>
      </p:sp>
      <p:sp>
        <p:nvSpPr>
          <p:cNvPr id="52" name="object 52"/>
          <p:cNvSpPr txBox="1"/>
          <p:nvPr/>
        </p:nvSpPr>
        <p:spPr>
          <a:xfrm>
            <a:off x="8654288" y="4471923"/>
            <a:ext cx="468630" cy="224790"/>
          </a:xfrm>
          <a:prstGeom prst="rect">
            <a:avLst/>
          </a:prstGeom>
        </p:spPr>
        <p:txBody>
          <a:bodyPr vert="horz" wrap="square" lIns="0" tIns="0" rIns="0" bIns="0" rtlCol="0">
            <a:noAutofit/>
          </a:bodyPr>
          <a:lstStyle/>
          <a:p>
            <a:pPr marL="12700">
              <a:lnSpc>
                <a:spcPct val="100000"/>
              </a:lnSpc>
            </a:pPr>
            <a:r>
              <a:rPr sz="1400" b="1" spc="-30" dirty="0">
                <a:solidFill>
                  <a:srgbClr val="333333"/>
                </a:solidFill>
                <a:latin typeface="Arial"/>
                <a:cs typeface="Arial"/>
              </a:rPr>
              <a:t>W</a:t>
            </a:r>
            <a:r>
              <a:rPr sz="1400" b="1" spc="5" dirty="0">
                <a:solidFill>
                  <a:srgbClr val="333333"/>
                </a:solidFill>
                <a:latin typeface="Arial"/>
                <a:cs typeface="Arial"/>
              </a:rPr>
              <a:t>ri</a:t>
            </a:r>
            <a:r>
              <a:rPr sz="1400" b="1" spc="0" dirty="0">
                <a:solidFill>
                  <a:srgbClr val="333333"/>
                </a:solidFill>
                <a:latin typeface="Arial"/>
                <a:cs typeface="Arial"/>
              </a:rPr>
              <a:t>te</a:t>
            </a:r>
            <a:endParaRPr sz="1400">
              <a:latin typeface="Arial"/>
              <a:cs typeface="Arial"/>
            </a:endParaRPr>
          </a:p>
        </p:txBody>
      </p:sp>
      <p:sp>
        <p:nvSpPr>
          <p:cNvPr id="55" name="Slide Number Placeholder 5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178</a:t>
            </a:fld>
            <a:endParaRPr lang="en-US" sz="900">
              <a:latin typeface="Arial"/>
              <a:cs typeface="Arial"/>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0"/>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0" y="1187450"/>
            <a:ext cx="9296400" cy="5016758"/>
          </a:xfrm>
          <a:prstGeom prst="rect">
            <a:avLst/>
          </a:prstGeom>
          <a:noFill/>
        </p:spPr>
        <p:txBody>
          <a:bodyPr wrap="square" rtlCol="0">
            <a:spAutoFit/>
          </a:bodyPr>
          <a:lstStyle/>
          <a:p>
            <a:r>
              <a:rPr lang="en-US" dirty="0"/>
              <a:t>•  </a:t>
            </a:r>
            <a:r>
              <a:rPr lang="en-US" sz="2000" dirty="0">
                <a:highlight>
                  <a:srgbClr val="FFFF00"/>
                </a:highlight>
              </a:rPr>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a:t>
            </a:r>
            <a:r>
              <a:rPr lang="en-US" sz="2000" dirty="0">
                <a:highlight>
                  <a:srgbClr val="FFFF00"/>
                </a:highlight>
              </a:rPr>
              <a:t>such a large ecosystem, some form of standardization </a:t>
            </a:r>
            <a:r>
              <a:rPr lang="en-US" sz="2000" dirty="0"/>
              <a:t>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179</a:t>
            </a:fld>
            <a:endParaRPr lang="en-US" sz="900">
              <a:latin typeface="Arial"/>
              <a:cs typeface="Arial"/>
            </a:endParaRPr>
          </a:p>
        </p:txBody>
      </p:sp>
    </p:spTree>
    <p:extLst>
      <p:ext uri="{BB962C8B-B14F-4D97-AF65-F5344CB8AC3E}">
        <p14:creationId xmlns:p14="http://schemas.microsoft.com/office/powerpoint/2010/main" val="854109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4" y="1185962"/>
            <a:ext cx="10369151"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a:t>
            </a:r>
            <a:r>
              <a:rPr lang="en-US"/>
              <a:t>(e.g., </a:t>
            </a:r>
            <a:r>
              <a:rPr lang="en-US" dirty="0"/>
              <a:t>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a:t>
            </a:r>
            <a:r>
              <a:rPr lang="en-US"/>
              <a:t>(e.g., </a:t>
            </a:r>
            <a:r>
              <a:rPr lang="en-US" dirty="0"/>
              <a:t>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p:spTree>
    <p:extLst>
      <p:ext uri="{BB962C8B-B14F-4D97-AF65-F5344CB8AC3E}">
        <p14:creationId xmlns:p14="http://schemas.microsoft.com/office/powerpoint/2010/main" val="362176956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a:t>
            </a:r>
          </a:p>
        </p:txBody>
      </p:sp>
      <p:sp>
        <p:nvSpPr>
          <p:cNvPr id="3" name="TextBox 2"/>
          <p:cNvSpPr txBox="1"/>
          <p:nvPr/>
        </p:nvSpPr>
        <p:spPr>
          <a:xfrm>
            <a:off x="393700" y="1339850"/>
            <a:ext cx="9906000"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a:t>
            </a:r>
            <a:r>
              <a:rPr lang="en-US"/>
              <a:t>microcontroller products.</a:t>
            </a:r>
            <a:endParaRPr lang="en-US" dirty="0"/>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a:t>
            </a:r>
            <a:r>
              <a:rPr lang="en-US"/>
              <a:t>verification efforts.</a:t>
            </a:r>
            <a:endParaRPr lang="en-US" dirty="0"/>
          </a:p>
          <a:p>
            <a:r>
              <a:rPr lang="en-US" dirty="0"/>
              <a:t>• </a:t>
            </a:r>
            <a:r>
              <a:rPr lang="en-US" b="1" dirty="0"/>
              <a:t>Enhanced software compatibility </a:t>
            </a:r>
            <a:r>
              <a:rPr lang="en-US" dirty="0"/>
              <a:t>- by having a consistent software infrastructure</a:t>
            </a:r>
          </a:p>
          <a:p>
            <a:r>
              <a:rPr lang="en-US"/>
              <a:t>(e.g., </a:t>
            </a:r>
            <a:r>
              <a:rPr lang="en-US" dirty="0"/>
              <a:t>API for processor core access functions, system initialization method,</a:t>
            </a:r>
          </a:p>
          <a:p>
            <a:r>
              <a:rPr lang="en-US" dirty="0"/>
              <a:t>common style for defining peripherals), software from various sources can work</a:t>
            </a:r>
          </a:p>
          <a:p>
            <a:r>
              <a:rPr lang="en-US" dirty="0"/>
              <a:t>together, reducing the risk </a:t>
            </a:r>
            <a:r>
              <a:rPr lang="en-US"/>
              <a:t>in integration.</a:t>
            </a:r>
            <a:endParaRPr lang="en-US" dirty="0"/>
          </a:p>
          <a:p>
            <a:r>
              <a:rPr lang="en-US" dirty="0"/>
              <a:t>• </a:t>
            </a:r>
            <a:r>
              <a:rPr lang="en-US" b="1" dirty="0"/>
              <a:t>Easy to learn </a:t>
            </a:r>
            <a:r>
              <a:rPr lang="en-US" dirty="0"/>
              <a:t>- the CMSIS allows easy access to processor core features</a:t>
            </a:r>
          </a:p>
          <a:p>
            <a:r>
              <a:rPr lang="en-US" dirty="0"/>
              <a:t>from the </a:t>
            </a:r>
            <a:r>
              <a:rPr lang="en-US"/>
              <a:t>C language. </a:t>
            </a:r>
            <a:r>
              <a:rPr lang="en-US" dirty="0"/>
              <a:t>In addition, once you learn to use one Cortex-M</a:t>
            </a:r>
          </a:p>
          <a:p>
            <a:r>
              <a:rPr lang="en-US" dirty="0"/>
              <a:t>microcontroller product, starting to use another Cortex-M product is much easier</a:t>
            </a:r>
          </a:p>
          <a:p>
            <a:r>
              <a:rPr lang="en-US" dirty="0"/>
              <a:t>because of the consistency in </a:t>
            </a:r>
            <a:r>
              <a:rPr lang="en-US"/>
              <a:t>software setup.</a:t>
            </a:r>
            <a:endParaRPr lang="en-US" dirty="0"/>
          </a:p>
          <a:p>
            <a:r>
              <a:rPr lang="en-US" dirty="0"/>
              <a:t>• </a:t>
            </a:r>
            <a:r>
              <a:rPr lang="en-US" b="1" dirty="0"/>
              <a:t>Toolchain independent </a:t>
            </a:r>
            <a:r>
              <a:rPr lang="en-US" dirty="0"/>
              <a:t>- CMSIS-compliant device drivers can be used with</a:t>
            </a:r>
          </a:p>
          <a:p>
            <a:r>
              <a:rPr lang="en-US" dirty="0"/>
              <a:t>various compilation tools, providing much </a:t>
            </a:r>
            <a:r>
              <a:rPr lang="en-US"/>
              <a:t>greater freedom.</a:t>
            </a:r>
            <a:endParaRPr lang="en-US" dirty="0"/>
          </a:p>
          <a:p>
            <a:r>
              <a:rPr lang="en-US" dirty="0"/>
              <a:t>• </a:t>
            </a:r>
            <a:r>
              <a:rPr lang="en-US" b="1" dirty="0"/>
              <a:t>Openness</a:t>
            </a:r>
            <a:r>
              <a:rPr lang="en-US" dirty="0"/>
              <a:t> - the source code for CMSIS core files can be downloaded and</a:t>
            </a:r>
          </a:p>
          <a:p>
            <a:r>
              <a:rPr lang="en-US" dirty="0"/>
              <a:t>accessed by everyone, and everyone can develop software products </a:t>
            </a:r>
            <a:r>
              <a:rPr lang="en-US"/>
              <a:t>with CMSIS.</a:t>
            </a:r>
            <a:endParaRPr lang="en-US"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180</a:t>
            </a:fld>
            <a:endParaRPr lang="en-US" sz="900">
              <a:latin typeface="Arial"/>
              <a:cs typeface="Arial"/>
            </a:endParaRPr>
          </a:p>
        </p:txBody>
      </p:sp>
    </p:spTree>
    <p:extLst>
      <p:ext uri="{BB962C8B-B14F-4D97-AF65-F5344CB8AC3E}">
        <p14:creationId xmlns:p14="http://schemas.microsoft.com/office/powerpoint/2010/main" val="373629045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 Projects</a:t>
            </a:r>
          </a:p>
        </p:txBody>
      </p:sp>
      <p:sp>
        <p:nvSpPr>
          <p:cNvPr id="3" name="Text Placeholder 2"/>
          <p:cNvSpPr>
            <a:spLocks noGrp="1"/>
          </p:cNvSpPr>
          <p:nvPr>
            <p:ph type="body" idx="1"/>
          </p:nvPr>
        </p:nvSpPr>
        <p:spPr>
          <a:xfrm>
            <a:off x="867629" y="1263650"/>
            <a:ext cx="8958139" cy="5410200"/>
          </a:xfrm>
        </p:spPr>
        <p:txBody>
          <a:bodyPr/>
          <a:lstStyle/>
          <a:p>
            <a:pPr marL="0" indent="0">
              <a:buNone/>
            </a:pPr>
            <a:r>
              <a:rPr lang="en-US" dirty="0"/>
              <a:t>• </a:t>
            </a:r>
            <a:r>
              <a:rPr lang="en-US" dirty="0">
                <a:solidFill>
                  <a:srgbClr val="FF0000"/>
                </a:solidFill>
              </a:rPr>
              <a:t>CMSIS-Core</a:t>
            </a:r>
            <a:r>
              <a:rPr lang="en-US" dirty="0"/>
              <a:t>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a:t>
            </a:r>
            <a:r>
              <a:rPr lang="en-US" dirty="0">
                <a:solidFill>
                  <a:srgbClr val="FF0000"/>
                </a:solidFill>
              </a:rPr>
              <a:t>CMSIS-RTOS </a:t>
            </a:r>
            <a:r>
              <a:rPr lang="en-US" dirty="0"/>
              <a:t>- the CMSIS-RTOS is an API specification for 	embedded OS</a:t>
            </a:r>
          </a:p>
          <a:p>
            <a:pPr marL="0" indent="0">
              <a:buNone/>
            </a:pPr>
            <a:r>
              <a:rPr lang="en-US" dirty="0"/>
              <a:t>• </a:t>
            </a:r>
            <a:r>
              <a:rPr lang="en-US" dirty="0">
                <a:solidFill>
                  <a:srgbClr val="FFC000"/>
                </a:solidFill>
              </a:rPr>
              <a:t>CMSIS-DAP</a:t>
            </a:r>
            <a:r>
              <a:rPr lang="en-US" dirty="0"/>
              <a:t>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181</a:t>
            </a:fld>
            <a:endParaRPr lang="en-US" sz="900">
              <a:latin typeface="Arial"/>
              <a:cs typeface="Arial"/>
            </a:endParaRPr>
          </a:p>
        </p:txBody>
      </p:sp>
    </p:spTree>
    <p:extLst>
      <p:ext uri="{BB962C8B-B14F-4D97-AF65-F5344CB8AC3E}">
        <p14:creationId xmlns:p14="http://schemas.microsoft.com/office/powerpoint/2010/main" val="383778118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29" y="1416050"/>
            <a:ext cx="9508271"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182</a:t>
            </a:fld>
            <a:endParaRPr lang="en-US" sz="900">
              <a:latin typeface="Arial"/>
              <a:cs typeface="Arial"/>
            </a:endParaRPr>
          </a:p>
        </p:txBody>
      </p:sp>
    </p:spTree>
    <p:extLst>
      <p:ext uri="{BB962C8B-B14F-4D97-AF65-F5344CB8AC3E}">
        <p14:creationId xmlns:p14="http://schemas.microsoft.com/office/powerpoint/2010/main" val="54884687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5" y="1187450"/>
            <a:ext cx="8958139"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a:t>
            </a:r>
            <a:r>
              <a:rPr lang="en-US" sz="1800"/>
              <a:t>core peripherals. </a:t>
            </a:r>
            <a:r>
              <a:rPr lang="en-US" sz="1800" dirty="0"/>
              <a:t>This is processor specific and is provided </a:t>
            </a:r>
            <a:r>
              <a:rPr lang="en-US" sz="1800"/>
              <a:t>by ARM.</a:t>
            </a:r>
            <a:endParaRPr lang="en-US" sz="1800" dirty="0"/>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a:t>
            </a:r>
            <a:r>
              <a:rPr lang="en-US" sz="1800"/>
              <a:t>, etc. </a:t>
            </a:r>
            <a:r>
              <a:rPr lang="en-US" sz="1800" dirty="0"/>
              <a:t>This is device specific (note: multiple devices from the same vendor might use the same file </a:t>
            </a:r>
            <a:r>
              <a:rPr lang="en-US" sz="1800"/>
              <a:t>set).</a:t>
            </a:r>
            <a:endParaRPr lang="en-US" sz="1800" dirty="0"/>
          </a:p>
          <a:p>
            <a:pPr marL="0" indent="0" algn="just">
              <a:buNone/>
            </a:pPr>
            <a:r>
              <a:rPr lang="en-US" sz="1400" dirty="0"/>
              <a:t>• </a:t>
            </a:r>
            <a:r>
              <a:rPr lang="en-US" sz="2000" b="1" dirty="0"/>
              <a:t>Access Functions for Peripherals - </a:t>
            </a:r>
            <a:r>
              <a:rPr lang="en-US" sz="1800" dirty="0"/>
              <a:t>The driver code for </a:t>
            </a:r>
            <a:r>
              <a:rPr lang="en-US" sz="1800"/>
              <a:t>peripheral accesses. </a:t>
            </a:r>
            <a:r>
              <a:rPr lang="en-US" sz="1800" dirty="0"/>
              <a:t>This is vendor specific and </a:t>
            </a:r>
            <a:r>
              <a:rPr lang="en-US" sz="1800"/>
              <a:t>is optional. </a:t>
            </a:r>
            <a:r>
              <a:rPr lang="en-US" sz="1800" dirty="0"/>
              <a:t>You can choose to develop your application using the peripheral driver code provided by the microcontroller vendor, or you can program the peripherals directly if </a:t>
            </a:r>
            <a:r>
              <a:rPr lang="en-US" sz="1800"/>
              <a:t>you prefer.</a:t>
            </a:r>
            <a:endParaRPr lang="en-US" sz="1800" dirty="0"/>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a:t>
            </a:r>
            <a:r>
              <a:rPr lang="en-US" sz="1800"/>
              <a:t>of CMSIS. </a:t>
            </a:r>
            <a:r>
              <a:rPr lang="en-US" sz="1800" dirty="0"/>
              <a:t>The idea is to develop a set of APIs for interfacing common peripherals such as UART, SPI, </a:t>
            </a:r>
            <a:r>
              <a:rPr lang="en-US" sz="1800"/>
              <a:t>and Ethernet. </a:t>
            </a:r>
            <a:r>
              <a:rPr lang="en-US" sz="1800" dirty="0"/>
              <a:t>If this layer exists, developers of middleware can develop their applications based on this layer to allow software to be ported between </a:t>
            </a:r>
            <a:r>
              <a:rPr lang="en-US" sz="1800"/>
              <a:t>devices easily.</a:t>
            </a:r>
            <a:endParaRPr lang="en-US" sz="18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183</a:t>
            </a:fld>
            <a:endParaRPr lang="en-US" sz="900">
              <a:latin typeface="Arial"/>
              <a:cs typeface="Arial"/>
            </a:endParaRPr>
          </a:p>
        </p:txBody>
      </p:sp>
    </p:spTree>
    <p:extLst>
      <p:ext uri="{BB962C8B-B14F-4D97-AF65-F5344CB8AC3E}">
        <p14:creationId xmlns:p14="http://schemas.microsoft.com/office/powerpoint/2010/main" val="216607560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184</a:t>
            </a:fld>
            <a:endParaRPr lang="en-US" sz="900">
              <a:latin typeface="Arial"/>
              <a:cs typeface="Arial"/>
            </a:endParaRPr>
          </a:p>
        </p:txBody>
      </p:sp>
    </p:spTree>
    <p:extLst>
      <p:ext uri="{BB962C8B-B14F-4D97-AF65-F5344CB8AC3E}">
        <p14:creationId xmlns:p14="http://schemas.microsoft.com/office/powerpoint/2010/main" val="11784943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Using CMSIS in Project</a:t>
            </a:r>
          </a:p>
        </p:txBody>
      </p:sp>
      <p:pic>
        <p:nvPicPr>
          <p:cNvPr id="4" name="Picture 3"/>
          <p:cNvPicPr>
            <a:picLocks noChangeAspect="1"/>
          </p:cNvPicPr>
          <p:nvPr/>
        </p:nvPicPr>
        <p:blipFill>
          <a:blip r:embed="rId2"/>
          <a:stretch>
            <a:fillRect/>
          </a:stretch>
        </p:blipFill>
        <p:spPr>
          <a:xfrm>
            <a:off x="317500" y="1048427"/>
            <a:ext cx="9852151" cy="6508074"/>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185</a:t>
            </a:fld>
            <a:endParaRPr lang="en-US" sz="900">
              <a:latin typeface="Arial"/>
              <a:cs typeface="Arial"/>
            </a:endParaRPr>
          </a:p>
        </p:txBody>
      </p:sp>
    </p:spTree>
    <p:extLst>
      <p:ext uri="{BB962C8B-B14F-4D97-AF65-F5344CB8AC3E}">
        <p14:creationId xmlns:p14="http://schemas.microsoft.com/office/powerpoint/2010/main" val="288623913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35947" y="1173068"/>
            <a:ext cx="10175797" cy="5968147"/>
            <a:chOff x="-1470046" y="425423"/>
            <a:chExt cx="14197622" cy="6432577"/>
          </a:xfrm>
        </p:grpSpPr>
        <p:grpSp>
          <p:nvGrpSpPr>
            <p:cNvPr id="6" name="Group 5"/>
            <p:cNvGrpSpPr/>
            <p:nvPr/>
          </p:nvGrpSpPr>
          <p:grpSpPr>
            <a:xfrm>
              <a:off x="-1470046" y="425423"/>
              <a:ext cx="14197622" cy="6432577"/>
              <a:chOff x="-1470046" y="425423"/>
              <a:chExt cx="14197622" cy="6432577"/>
            </a:xfrm>
          </p:grpSpPr>
          <p:pic>
            <p:nvPicPr>
              <p:cNvPr id="2060" name="Picture 1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470046" y="425423"/>
                <a:ext cx="14197622" cy="6432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5291692" y="2353441"/>
                <a:ext cx="1314061" cy="315310"/>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none" lIns="80221" tIns="40111" rIns="80221" bIns="40111" numCol="1" rtlCol="0" anchor="ctr" anchorCtr="0" compatLnSpc="1">
                <a:prstTxWarp prst="textNoShape">
                  <a:avLst/>
                </a:prstTxWarp>
              </a:bodyPr>
              <a:lstStyle/>
              <a:p>
                <a:pPr algn="ctr" defTabSz="802203" fontAlgn="base">
                  <a:spcBef>
                    <a:spcPct val="0"/>
                  </a:spcBef>
                  <a:spcAft>
                    <a:spcPct val="0"/>
                  </a:spcAft>
                </a:pPr>
                <a:endParaRPr lang="en-GB" sz="1228" b="1">
                  <a:solidFill>
                    <a:srgbClr val="000000"/>
                  </a:solidFill>
                  <a:latin typeface="Arial" charset="0"/>
                  <a:ea typeface="MS PGothic" pitchFamily="34" charset="-128"/>
                </a:endParaRPr>
              </a:p>
            </p:txBody>
          </p:sp>
        </p:grpSp>
        <p:sp>
          <p:nvSpPr>
            <p:cNvPr id="8" name="TextBox 7"/>
            <p:cNvSpPr txBox="1"/>
            <p:nvPr/>
          </p:nvSpPr>
          <p:spPr>
            <a:xfrm>
              <a:off x="8362179" y="1638711"/>
              <a:ext cx="1490000" cy="448799"/>
            </a:xfrm>
            <a:prstGeom prst="rect">
              <a:avLst/>
            </a:prstGeom>
            <a:noFill/>
          </p:spPr>
          <p:txBody>
            <a:bodyPr wrap="none" rtlCol="0">
              <a:spAutoFit/>
            </a:bodyPr>
            <a:lstStyle/>
            <a:p>
              <a:r>
                <a:rPr lang="en-GB" sz="2106" dirty="0">
                  <a:solidFill>
                    <a:schemeClr val="accent1"/>
                  </a:solidFill>
                  <a:latin typeface="Gill Sans MT" pitchFamily="34" charset="0"/>
                  <a:ea typeface="Segoe UI" pitchFamily="34" charset="0"/>
                  <a:cs typeface="Segoe UI" pitchFamily="34" charset="0"/>
                </a:rPr>
                <a:t>Internet</a:t>
              </a:r>
            </a:p>
          </p:txBody>
        </p:sp>
      </p:grpSp>
      <p:sp>
        <p:nvSpPr>
          <p:cNvPr id="2" name="Title 1"/>
          <p:cNvSpPr>
            <a:spLocks noGrp="1"/>
          </p:cNvSpPr>
          <p:nvPr>
            <p:ph type="title"/>
          </p:nvPr>
        </p:nvSpPr>
        <p:spPr>
          <a:xfrm>
            <a:off x="1003301" y="654050"/>
            <a:ext cx="8001000" cy="841210"/>
          </a:xfrm>
        </p:spPr>
        <p:txBody>
          <a:bodyPr/>
          <a:lstStyle/>
          <a:p>
            <a:r>
              <a:rPr lang="en-GB" sz="3200" b="1" dirty="0">
                <a:latin typeface="Arial" panose="020B0604020202020204" pitchFamily="34" charset="0"/>
                <a:cs typeface="Arial" panose="020B0604020202020204" pitchFamily="34" charset="0"/>
              </a:rPr>
              <a:t>Enabling key </a:t>
            </a:r>
            <a:r>
              <a:rPr lang="en-GB" sz="3200" b="1" dirty="0" err="1">
                <a:latin typeface="Arial" panose="020B0604020202020204" pitchFamily="34" charset="0"/>
                <a:cs typeface="Arial" panose="020B0604020202020204" pitchFamily="34" charset="0"/>
              </a:rPr>
              <a:t>IoT</a:t>
            </a:r>
            <a:r>
              <a:rPr lang="en-GB" sz="3200" b="1" dirty="0">
                <a:latin typeface="Arial" panose="020B0604020202020204" pitchFamily="34" charset="0"/>
                <a:cs typeface="Arial" panose="020B0604020202020204" pitchFamily="34" charset="0"/>
              </a:rPr>
              <a:t> technologies in </a:t>
            </a:r>
            <a:r>
              <a:rPr lang="en-GB" sz="3200" b="1" dirty="0" err="1">
                <a:latin typeface="Arial" panose="020B0604020202020204" pitchFamily="34" charset="0"/>
                <a:cs typeface="Arial" panose="020B0604020202020204" pitchFamily="34" charset="0"/>
              </a:rPr>
              <a:t>mbed</a:t>
            </a:r>
            <a:r>
              <a:rPr lang="en-GB" sz="3200" b="1" dirty="0">
                <a:latin typeface="Arial" panose="020B0604020202020204" pitchFamily="34" charset="0"/>
                <a:cs typeface="Arial" panose="020B0604020202020204" pitchFamily="34" charset="0"/>
              </a:rPr>
              <a:t>!</a:t>
            </a:r>
          </a:p>
        </p:txBody>
      </p:sp>
      <p:pic>
        <p:nvPicPr>
          <p:cNvPr id="10"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25500" y="5554758"/>
            <a:ext cx="989483" cy="989483"/>
          </a:xfrm>
          <a:prstGeom prst="rect">
            <a:avLst/>
          </a:prstGeom>
          <a:noFill/>
          <a:ln w="12700" cap="flat">
            <a:noFill/>
            <a:miter lim="800000"/>
            <a:headEnd/>
            <a:tailEnd/>
          </a:ln>
        </p:spPr>
      </p:pic>
    </p:spTree>
    <p:extLst>
      <p:ext uri="{BB962C8B-B14F-4D97-AF65-F5344CB8AC3E}">
        <p14:creationId xmlns:p14="http://schemas.microsoft.com/office/powerpoint/2010/main" val="54390149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2668" y="7014971"/>
            <a:ext cx="4223385" cy="184785"/>
          </a:xfrm>
          <a:prstGeom prst="rect">
            <a:avLst/>
          </a:prstGeom>
        </p:spPr>
        <p:txBody>
          <a:bodyPr vert="horz" wrap="square" lIns="0" tIns="0" rIns="0" bIns="0" rtlCol="0">
            <a:noAutofit/>
          </a:bodyPr>
          <a:lstStyle/>
          <a:p>
            <a:pPr marL="464820">
              <a:lnSpc>
                <a:spcPct val="100000"/>
              </a:lnSpc>
            </a:pPr>
            <a:r>
              <a:rPr sz="900" b="1" dirty="0">
                <a:solidFill>
                  <a:srgbClr val="FFFFFF"/>
                </a:solidFill>
                <a:latin typeface="Arial"/>
                <a:cs typeface="Arial"/>
              </a:rPr>
              <a:t>41</a:t>
            </a:r>
            <a:endParaRPr sz="900">
              <a:latin typeface="Arial"/>
              <a:cs typeface="Arial"/>
            </a:endParaRPr>
          </a:p>
        </p:txBody>
      </p:sp>
      <p:sp>
        <p:nvSpPr>
          <p:cNvPr id="3" name="object 3"/>
          <p:cNvSpPr/>
          <p:nvPr/>
        </p:nvSpPr>
        <p:spPr>
          <a:xfrm>
            <a:off x="772668" y="350647"/>
            <a:ext cx="9144000" cy="6432677"/>
          </a:xfrm>
          <a:custGeom>
            <a:avLst/>
            <a:gdLst/>
            <a:ahLst/>
            <a:cxnLst/>
            <a:rect l="l" t="t" r="r" b="b"/>
            <a:pathLst>
              <a:path w="9144000" h="6432677">
                <a:moveTo>
                  <a:pt x="0" y="0"/>
                </a:moveTo>
                <a:lnTo>
                  <a:pt x="9144000" y="0"/>
                </a:lnTo>
                <a:lnTo>
                  <a:pt x="9144000" y="6432677"/>
                </a:lnTo>
                <a:lnTo>
                  <a:pt x="0" y="6432677"/>
                </a:lnTo>
                <a:lnTo>
                  <a:pt x="0" y="0"/>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772668" y="3522090"/>
            <a:ext cx="4222877" cy="3677412"/>
          </a:xfrm>
          <a:custGeom>
            <a:avLst/>
            <a:gdLst/>
            <a:ahLst/>
            <a:cxnLst/>
            <a:rect l="l" t="t" r="r" b="b"/>
            <a:pathLst>
              <a:path w="4222877" h="3677411">
                <a:moveTo>
                  <a:pt x="0" y="0"/>
                </a:moveTo>
                <a:lnTo>
                  <a:pt x="4222877" y="0"/>
                </a:lnTo>
                <a:lnTo>
                  <a:pt x="4222877" y="3677412"/>
                </a:lnTo>
                <a:lnTo>
                  <a:pt x="0" y="3677412"/>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774191" y="5108575"/>
            <a:ext cx="2773680" cy="2103120"/>
          </a:xfrm>
          <a:prstGeom prst="rect">
            <a:avLst/>
          </a:prstGeom>
          <a:blipFill>
            <a:blip r:embed="rId2" cstate="print"/>
            <a:stretch>
              <a:fillRect/>
            </a:stretch>
          </a:blipFill>
        </p:spPr>
        <p:txBody>
          <a:bodyPr wrap="square" lIns="0" tIns="0" rIns="0" bIns="0" rtlCol="0">
            <a:noAutofit/>
          </a:bodyPr>
          <a:lstStyle/>
          <a:p>
            <a:endParaRPr/>
          </a:p>
        </p:txBody>
      </p:sp>
      <p:pic>
        <p:nvPicPr>
          <p:cNvPr id="5" name="Picture 4"/>
          <p:cNvPicPr>
            <a:picLocks noChangeAspect="1"/>
          </p:cNvPicPr>
          <p:nvPr/>
        </p:nvPicPr>
        <p:blipFill>
          <a:blip r:embed="rId3"/>
          <a:stretch>
            <a:fillRect/>
          </a:stretch>
        </p:blipFill>
        <p:spPr>
          <a:xfrm>
            <a:off x="2299452" y="2711450"/>
            <a:ext cx="6090432" cy="1176630"/>
          </a:xfrm>
          <a:prstGeom prst="rect">
            <a:avLst/>
          </a:prstGeom>
        </p:spPr>
      </p:pic>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187</a:t>
            </a:fld>
            <a:endParaRPr lang="en-US" sz="900">
              <a:latin typeface="Arial"/>
              <a:cs typeface="Arial"/>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FA2BB6-1229-49D1-9303-6DDBCF409C99}"/>
              </a:ext>
            </a:extLst>
          </p:cNvPr>
          <p:cNvSpPr>
            <a:spLocks noGrp="1"/>
          </p:cNvSpPr>
          <p:nvPr>
            <p:ph type="title"/>
          </p:nvPr>
        </p:nvSpPr>
        <p:spPr/>
        <p:txBody>
          <a:bodyPr/>
          <a:lstStyle/>
          <a:p>
            <a:r>
              <a:rPr lang="en-US" dirty="0"/>
              <a:t>Project Discussion-1</a:t>
            </a:r>
          </a:p>
        </p:txBody>
      </p:sp>
      <p:sp>
        <p:nvSpPr>
          <p:cNvPr id="2" name="Slide Number Placeholder 1">
            <a:extLst>
              <a:ext uri="{FF2B5EF4-FFF2-40B4-BE49-F238E27FC236}">
                <a16:creationId xmlns:a16="http://schemas.microsoft.com/office/drawing/2014/main" id="{2A3C37AD-20F6-4FC7-B2FF-F4AC6B5FF0E3}"/>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188</a:t>
            </a:fld>
            <a:endParaRPr lang="en-US" sz="900" dirty="0">
              <a:latin typeface="Arial"/>
              <a:cs typeface="Arial"/>
            </a:endParaRPr>
          </a:p>
        </p:txBody>
      </p:sp>
      <p:sp>
        <p:nvSpPr>
          <p:cNvPr id="4" name="Rectangle 3">
            <a:extLst>
              <a:ext uri="{FF2B5EF4-FFF2-40B4-BE49-F238E27FC236}">
                <a16:creationId xmlns:a16="http://schemas.microsoft.com/office/drawing/2014/main" id="{00D69DB6-E8FC-4010-8CB7-D2DCE44547B1}"/>
              </a:ext>
            </a:extLst>
          </p:cNvPr>
          <p:cNvSpPr/>
          <p:nvPr/>
        </p:nvSpPr>
        <p:spPr>
          <a:xfrm>
            <a:off x="450156" y="2194074"/>
            <a:ext cx="295232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3369B92-CC91-4B60-AF27-F389544C9510}"/>
              </a:ext>
            </a:extLst>
          </p:cNvPr>
          <p:cNvSpPr/>
          <p:nvPr/>
        </p:nvSpPr>
        <p:spPr>
          <a:xfrm>
            <a:off x="6786860" y="2194074"/>
            <a:ext cx="331236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058F2F19-26D1-4A33-AA01-73D93057173F}"/>
              </a:ext>
            </a:extLst>
          </p:cNvPr>
          <p:cNvCxnSpPr>
            <a:cxnSpLocks/>
            <a:stCxn id="4" idx="3"/>
            <a:endCxn id="5" idx="1"/>
          </p:cNvCxnSpPr>
          <p:nvPr/>
        </p:nvCxnSpPr>
        <p:spPr>
          <a:xfrm>
            <a:off x="3402484" y="3418210"/>
            <a:ext cx="3384376"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3B3EDB-3060-4CEB-B653-BFA7C2C9C1CD}"/>
              </a:ext>
            </a:extLst>
          </p:cNvPr>
          <p:cNvSpPr txBox="1"/>
          <p:nvPr/>
        </p:nvSpPr>
        <p:spPr>
          <a:xfrm>
            <a:off x="406734" y="2122066"/>
            <a:ext cx="2806346" cy="2308324"/>
          </a:xfrm>
          <a:prstGeom prst="rect">
            <a:avLst/>
          </a:prstGeom>
          <a:noFill/>
        </p:spPr>
        <p:txBody>
          <a:bodyPr wrap="none" rtlCol="0">
            <a:spAutoFit/>
          </a:bodyPr>
          <a:lstStyle/>
          <a:p>
            <a:r>
              <a:rPr lang="en-US" dirty="0"/>
              <a:t>Node 1: STM32F4 Discovery</a:t>
            </a:r>
          </a:p>
          <a:p>
            <a:pPr marL="285750" indent="-285750">
              <a:buFont typeface="Arial" panose="020B0604020202020204" pitchFamily="34" charset="0"/>
              <a:buChar char="•"/>
            </a:pPr>
            <a:r>
              <a:rPr lang="en-US" dirty="0"/>
              <a:t>Cortex M </a:t>
            </a:r>
          </a:p>
          <a:p>
            <a:pPr marL="285750" indent="-285750">
              <a:buFont typeface="Arial" panose="020B0604020202020204" pitchFamily="34" charset="0"/>
              <a:buChar char="•"/>
            </a:pPr>
            <a:r>
              <a:rPr lang="en-US" dirty="0"/>
              <a:t>Driver Implementation</a:t>
            </a:r>
          </a:p>
          <a:p>
            <a:r>
              <a:rPr lang="en-US" dirty="0"/>
              <a:t>(CAN Driver)</a:t>
            </a:r>
          </a:p>
          <a:p>
            <a:pPr marL="285750" indent="-285750">
              <a:buFont typeface="Arial" panose="020B0604020202020204" pitchFamily="34" charset="0"/>
              <a:buChar char="•"/>
            </a:pPr>
            <a:r>
              <a:rPr lang="en-US" dirty="0"/>
              <a:t>Option Use of </a:t>
            </a:r>
            <a:r>
              <a:rPr lang="en-US" dirty="0" err="1"/>
              <a:t>FreeRTOS</a:t>
            </a:r>
            <a:endParaRPr lang="en-US" dirty="0"/>
          </a:p>
          <a:p>
            <a:pPr marL="285750" indent="-285750">
              <a:buFont typeface="Arial" panose="020B0604020202020204" pitchFamily="34" charset="0"/>
              <a:buChar char="•"/>
            </a:pPr>
            <a:r>
              <a:rPr lang="en-US" dirty="0">
                <a:solidFill>
                  <a:srgbClr val="FF0000"/>
                </a:solidFill>
              </a:rPr>
              <a:t>Data Acquisition System</a:t>
            </a:r>
          </a:p>
          <a:p>
            <a:pPr marL="285750" indent="-285750">
              <a:buFont typeface="Arial" panose="020B0604020202020204" pitchFamily="34" charset="0"/>
              <a:buChar char="•"/>
            </a:pPr>
            <a:r>
              <a:rPr lang="en-US" dirty="0">
                <a:solidFill>
                  <a:srgbClr val="FF0000"/>
                </a:solidFill>
              </a:rPr>
              <a:t>Sensor Data Collection</a:t>
            </a:r>
          </a:p>
          <a:p>
            <a:pPr marL="285750" indent="-285750">
              <a:buFont typeface="Arial" panose="020B0604020202020204" pitchFamily="34" charset="0"/>
              <a:buChar char="•"/>
            </a:pPr>
            <a:r>
              <a:rPr lang="en-US" dirty="0"/>
              <a:t>Ultrasonic, DHT, 3D Acc</a:t>
            </a:r>
          </a:p>
        </p:txBody>
      </p:sp>
      <p:sp>
        <p:nvSpPr>
          <p:cNvPr id="9" name="TextBox 8">
            <a:extLst>
              <a:ext uri="{FF2B5EF4-FFF2-40B4-BE49-F238E27FC236}">
                <a16:creationId xmlns:a16="http://schemas.microsoft.com/office/drawing/2014/main" id="{EBBB2FC8-8819-4E69-8945-D22CE18217E7}"/>
              </a:ext>
            </a:extLst>
          </p:cNvPr>
          <p:cNvSpPr txBox="1"/>
          <p:nvPr/>
        </p:nvSpPr>
        <p:spPr>
          <a:xfrm>
            <a:off x="6765573" y="2122066"/>
            <a:ext cx="3518912" cy="2585323"/>
          </a:xfrm>
          <a:prstGeom prst="rect">
            <a:avLst/>
          </a:prstGeom>
          <a:noFill/>
        </p:spPr>
        <p:txBody>
          <a:bodyPr wrap="none" rtlCol="0">
            <a:spAutoFit/>
          </a:bodyPr>
          <a:lstStyle/>
          <a:p>
            <a:r>
              <a:rPr lang="en-US" dirty="0"/>
              <a:t>Node 2: </a:t>
            </a:r>
            <a:r>
              <a:rPr lang="en-US" dirty="0" err="1"/>
              <a:t>BeagleBone</a:t>
            </a:r>
            <a:r>
              <a:rPr lang="en-US" dirty="0"/>
              <a:t> Black / STMF4 </a:t>
            </a:r>
          </a:p>
          <a:p>
            <a:pPr marL="285750" indent="-285750">
              <a:buFont typeface="Arial" panose="020B0604020202020204" pitchFamily="34" charset="0"/>
              <a:buChar char="•"/>
            </a:pPr>
            <a:r>
              <a:rPr lang="en-US" dirty="0"/>
              <a:t>Cortex A</a:t>
            </a:r>
          </a:p>
          <a:p>
            <a:pPr marL="285750" indent="-285750">
              <a:buFont typeface="Arial" panose="020B0604020202020204" pitchFamily="34" charset="0"/>
              <a:buChar char="•"/>
            </a:pPr>
            <a:r>
              <a:rPr lang="en-US" dirty="0"/>
              <a:t>Socket CAN Implementation </a:t>
            </a:r>
          </a:p>
          <a:p>
            <a:r>
              <a:rPr lang="en-US" dirty="0"/>
              <a:t>using Python </a:t>
            </a:r>
          </a:p>
          <a:p>
            <a:pPr marL="285750" indent="-285750">
              <a:buFont typeface="Arial" panose="020B0604020202020204" pitchFamily="34" charset="0"/>
              <a:buChar char="•"/>
            </a:pPr>
            <a:r>
              <a:rPr lang="en-US" dirty="0">
                <a:solidFill>
                  <a:srgbClr val="FF0000"/>
                </a:solidFill>
              </a:rPr>
              <a:t>Information System</a:t>
            </a:r>
          </a:p>
          <a:p>
            <a:pPr marL="285750" indent="-285750">
              <a:buFont typeface="Arial" panose="020B0604020202020204" pitchFamily="34" charset="0"/>
              <a:buChar char="•"/>
            </a:pPr>
            <a:r>
              <a:rPr lang="en-US" dirty="0"/>
              <a:t>Display in I2C Based OLED</a:t>
            </a:r>
          </a:p>
          <a:p>
            <a:pPr marL="285750" indent="-285750">
              <a:buFont typeface="Arial" panose="020B0604020202020204" pitchFamily="34" charset="0"/>
              <a:buChar char="•"/>
            </a:pPr>
            <a:r>
              <a:rPr lang="en-US" dirty="0"/>
              <a:t>Send Data to Cloud (Adafruit, </a:t>
            </a:r>
          </a:p>
          <a:p>
            <a:r>
              <a:rPr lang="en-US" dirty="0"/>
              <a:t>Think Speak, AWS)</a:t>
            </a:r>
          </a:p>
          <a:p>
            <a:endParaRPr lang="en-US" dirty="0"/>
          </a:p>
        </p:txBody>
      </p:sp>
      <p:sp>
        <p:nvSpPr>
          <p:cNvPr id="10" name="TextBox 9">
            <a:extLst>
              <a:ext uri="{FF2B5EF4-FFF2-40B4-BE49-F238E27FC236}">
                <a16:creationId xmlns:a16="http://schemas.microsoft.com/office/drawing/2014/main" id="{57E820BA-53DC-423F-AFC4-43D624C51B2E}"/>
              </a:ext>
            </a:extLst>
          </p:cNvPr>
          <p:cNvSpPr txBox="1"/>
          <p:nvPr/>
        </p:nvSpPr>
        <p:spPr>
          <a:xfrm>
            <a:off x="4519191" y="3021726"/>
            <a:ext cx="979755" cy="369332"/>
          </a:xfrm>
          <a:prstGeom prst="rect">
            <a:avLst/>
          </a:prstGeom>
          <a:noFill/>
        </p:spPr>
        <p:txBody>
          <a:bodyPr wrap="none" rtlCol="0">
            <a:spAutoFit/>
          </a:bodyPr>
          <a:lstStyle/>
          <a:p>
            <a:r>
              <a:rPr lang="en-US" dirty="0"/>
              <a:t>CAN Bus</a:t>
            </a:r>
          </a:p>
        </p:txBody>
      </p:sp>
      <p:sp>
        <p:nvSpPr>
          <p:cNvPr id="14" name="Rectangle 13">
            <a:extLst>
              <a:ext uri="{FF2B5EF4-FFF2-40B4-BE49-F238E27FC236}">
                <a16:creationId xmlns:a16="http://schemas.microsoft.com/office/drawing/2014/main" id="{5CA2D6AD-857E-4F92-B922-E10BF95FDB24}"/>
              </a:ext>
            </a:extLst>
          </p:cNvPr>
          <p:cNvSpPr/>
          <p:nvPr/>
        </p:nvSpPr>
        <p:spPr>
          <a:xfrm>
            <a:off x="7876957" y="5648345"/>
            <a:ext cx="1296144"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ESP32 for Cloud</a:t>
            </a:r>
          </a:p>
        </p:txBody>
      </p:sp>
      <p:cxnSp>
        <p:nvCxnSpPr>
          <p:cNvPr id="16" name="Straight Arrow Connector 15">
            <a:extLst>
              <a:ext uri="{FF2B5EF4-FFF2-40B4-BE49-F238E27FC236}">
                <a16:creationId xmlns:a16="http://schemas.microsoft.com/office/drawing/2014/main" id="{61807069-0600-42B5-9F15-D7D6EB8C5AFD}"/>
              </a:ext>
            </a:extLst>
          </p:cNvPr>
          <p:cNvCxnSpPr>
            <a:stCxn id="9" idx="2"/>
            <a:endCxn id="14" idx="0"/>
          </p:cNvCxnSpPr>
          <p:nvPr/>
        </p:nvCxnSpPr>
        <p:spPr>
          <a:xfrm>
            <a:off x="8525029" y="4707389"/>
            <a:ext cx="0" cy="9409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D68E516-093E-437F-AA37-102C0798C670}"/>
              </a:ext>
            </a:extLst>
          </p:cNvPr>
          <p:cNvSpPr txBox="1"/>
          <p:nvPr/>
        </p:nvSpPr>
        <p:spPr>
          <a:xfrm>
            <a:off x="8502375" y="4952789"/>
            <a:ext cx="1084656" cy="369332"/>
          </a:xfrm>
          <a:prstGeom prst="rect">
            <a:avLst/>
          </a:prstGeom>
          <a:noFill/>
        </p:spPr>
        <p:txBody>
          <a:bodyPr wrap="none" rtlCol="0">
            <a:spAutoFit/>
          </a:bodyPr>
          <a:lstStyle/>
          <a:p>
            <a:r>
              <a:rPr lang="en-US" dirty="0"/>
              <a:t>UART Bus</a:t>
            </a:r>
          </a:p>
        </p:txBody>
      </p:sp>
      <p:sp>
        <p:nvSpPr>
          <p:cNvPr id="19" name="TextBox 18">
            <a:extLst>
              <a:ext uri="{FF2B5EF4-FFF2-40B4-BE49-F238E27FC236}">
                <a16:creationId xmlns:a16="http://schemas.microsoft.com/office/drawing/2014/main" id="{8C7C65B2-6EDE-4921-9659-57C0897A51D8}"/>
              </a:ext>
            </a:extLst>
          </p:cNvPr>
          <p:cNvSpPr txBox="1"/>
          <p:nvPr/>
        </p:nvSpPr>
        <p:spPr>
          <a:xfrm>
            <a:off x="766545" y="4935053"/>
            <a:ext cx="6927987" cy="1200329"/>
          </a:xfrm>
          <a:prstGeom prst="rect">
            <a:avLst/>
          </a:prstGeom>
          <a:noFill/>
        </p:spPr>
        <p:txBody>
          <a:bodyPr wrap="none" rtlCol="0">
            <a:spAutoFit/>
          </a:bodyPr>
          <a:lstStyle/>
          <a:p>
            <a:pPr marL="342900" indent="-342900">
              <a:buAutoNum type="arabicPeriod"/>
            </a:pPr>
            <a:r>
              <a:rPr lang="en-US" dirty="0"/>
              <a:t>Microcontroller/IoT Based/RTOS as Middleware</a:t>
            </a:r>
          </a:p>
          <a:p>
            <a:pPr marL="342900" indent="-342900">
              <a:buAutoNum type="arabicPeriod"/>
            </a:pPr>
            <a:r>
              <a:rPr lang="en-US" dirty="0"/>
              <a:t>Deep Drive in RTOS: Task Modelling, Designing Time Triggered Arch.</a:t>
            </a:r>
          </a:p>
          <a:p>
            <a:pPr marL="342900" indent="-342900">
              <a:buAutoNum type="arabicPeriod"/>
            </a:pPr>
            <a:r>
              <a:rPr lang="en-US" dirty="0"/>
              <a:t>Linux Device Drivers</a:t>
            </a:r>
          </a:p>
          <a:p>
            <a:pPr marL="342900" indent="-342900">
              <a:buAutoNum type="arabicPeriod"/>
            </a:pPr>
            <a:r>
              <a:rPr lang="en-US" dirty="0"/>
              <a:t>Networking Based</a:t>
            </a:r>
          </a:p>
        </p:txBody>
      </p:sp>
    </p:spTree>
    <p:extLst>
      <p:ext uri="{BB962C8B-B14F-4D97-AF65-F5344CB8AC3E}">
        <p14:creationId xmlns:p14="http://schemas.microsoft.com/office/powerpoint/2010/main" val="2971853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29" y="1329978"/>
            <a:ext cx="8958139" cy="1667375"/>
          </a:xfrm>
        </p:spPr>
        <p:txBody>
          <a:bodyPr/>
          <a:lstStyle/>
          <a:p>
            <a:r>
              <a:rPr lang="en-US" dirty="0"/>
              <a:t>Development suites</a:t>
            </a:r>
          </a:p>
          <a:p>
            <a:pPr lvl="1"/>
            <a:r>
              <a:rPr lang="en-US" dirty="0"/>
              <a:t>µVision Keil (DESD)</a:t>
            </a:r>
          </a:p>
          <a:p>
            <a:pPr lvl="1"/>
            <a:r>
              <a:rPr lang="en-US"/>
              <a:t>STM32CubeIDE </a:t>
            </a:r>
            <a:r>
              <a:rPr lang="en-US" dirty="0"/>
              <a:t>(e-DESD)</a:t>
            </a:r>
          </a:p>
          <a:p>
            <a:r>
              <a:rPr lang="en-US" dirty="0"/>
              <a:t>Development Board</a:t>
            </a:r>
          </a:p>
          <a:p>
            <a:pPr lvl="1"/>
            <a:r>
              <a:rPr lang="en-US" dirty="0"/>
              <a:t>Blue board (DESD)</a:t>
            </a:r>
          </a:p>
          <a:p>
            <a:pPr lvl="1"/>
            <a:r>
              <a:rPr lang="en-US" dirty="0"/>
              <a:t>STM32F4 Discovery Board (e-DESD)</a:t>
            </a:r>
          </a:p>
          <a:p>
            <a:r>
              <a:rPr lang="en-US" dirty="0"/>
              <a:t>Debug Adaptor</a:t>
            </a:r>
          </a:p>
          <a:p>
            <a:pPr lvl="1"/>
            <a:r>
              <a:rPr lang="en-US" dirty="0"/>
              <a:t>OM13088 (JTAG debugger) LPC Expresso 4367 (DESD)</a:t>
            </a:r>
          </a:p>
          <a:p>
            <a:pPr lvl="1"/>
            <a:r>
              <a:rPr lang="en-US" dirty="0"/>
              <a:t>STLinkv2 (e-DESD)</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946C6-D285-4D0E-8258-DDB73A08588B}"/>
              </a:ext>
            </a:extLst>
          </p:cNvPr>
          <p:cNvSpPr>
            <a:spLocks noGrp="1"/>
          </p:cNvSpPr>
          <p:nvPr>
            <p:ph type="title"/>
          </p:nvPr>
        </p:nvSpPr>
        <p:spPr/>
        <p:txBody>
          <a:bodyPr/>
          <a:lstStyle/>
          <a:p>
            <a:r>
              <a:rPr lang="en-US" b="1" dirty="0"/>
              <a:t>My promise !</a:t>
            </a:r>
            <a:endParaRPr lang="en-US" dirty="0"/>
          </a:p>
        </p:txBody>
      </p:sp>
      <p:sp>
        <p:nvSpPr>
          <p:cNvPr id="3" name="Text Placeholder 2">
            <a:extLst>
              <a:ext uri="{FF2B5EF4-FFF2-40B4-BE49-F238E27FC236}">
                <a16:creationId xmlns:a16="http://schemas.microsoft.com/office/drawing/2014/main" id="{026756E9-BE46-4595-A72D-868F119DF653}"/>
              </a:ext>
            </a:extLst>
          </p:cNvPr>
          <p:cNvSpPr>
            <a:spLocks noGrp="1"/>
          </p:cNvSpPr>
          <p:nvPr>
            <p:ph type="body" idx="1"/>
          </p:nvPr>
        </p:nvSpPr>
        <p:spPr>
          <a:xfrm>
            <a:off x="867629" y="1329978"/>
            <a:ext cx="8958139" cy="1667375"/>
          </a:xfrm>
        </p:spPr>
        <p:txBody>
          <a:bodyPr/>
          <a:lstStyle/>
          <a:p>
            <a:r>
              <a:rPr lang="en-US" dirty="0"/>
              <a:t>I am confident that this course will save you many, many hours of studying/experimenting/googling  time to learn about this processor.</a:t>
            </a:r>
          </a:p>
          <a:p>
            <a:endParaRPr lang="en-US" dirty="0"/>
          </a:p>
          <a:p>
            <a:r>
              <a:rPr lang="en-US" b="1" dirty="0"/>
              <a:t>I stand behind this course 100% and am committed to helping you . </a:t>
            </a:r>
          </a:p>
          <a:p>
            <a:endParaRPr lang="en-US" b="1" dirty="0"/>
          </a:p>
          <a:p>
            <a:pPr marL="0" indent="0">
              <a:buNone/>
            </a:pPr>
            <a:r>
              <a:rPr lang="en-US" sz="4000" b="1" dirty="0"/>
              <a:t>A Promise that I need from you !</a:t>
            </a:r>
          </a:p>
          <a:p>
            <a:r>
              <a:rPr lang="en-US" b="1" dirty="0"/>
              <a:t>Daily 30Mins of Revision of what is taught in the class</a:t>
            </a:r>
            <a:endParaRPr lang="en-US" dirty="0"/>
          </a:p>
          <a:p>
            <a:endParaRPr lang="en-US" dirty="0"/>
          </a:p>
        </p:txBody>
      </p:sp>
      <p:sp>
        <p:nvSpPr>
          <p:cNvPr id="4" name="Slide Number Placeholder 3">
            <a:extLst>
              <a:ext uri="{FF2B5EF4-FFF2-40B4-BE49-F238E27FC236}">
                <a16:creationId xmlns:a16="http://schemas.microsoft.com/office/drawing/2014/main" id="{6353A49E-A0F6-424C-81EC-0BD394E0950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3708549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pic>
        <p:nvPicPr>
          <p:cNvPr id="7" name="Picture 6"/>
          <p:cNvPicPr>
            <a:picLocks noChangeAspect="1"/>
          </p:cNvPicPr>
          <p:nvPr/>
        </p:nvPicPr>
        <p:blipFill>
          <a:blip r:embed="rId2"/>
          <a:stretch>
            <a:fillRect/>
          </a:stretch>
        </p:blipFill>
        <p:spPr>
          <a:xfrm>
            <a:off x="450156" y="1329978"/>
            <a:ext cx="10062006" cy="5189887"/>
          </a:xfrm>
          <a:prstGeom prst="rect">
            <a:avLst/>
          </a:prstGeom>
        </p:spPr>
      </p:pic>
    </p:spTree>
    <p:extLst>
      <p:ext uri="{BB962C8B-B14F-4D97-AF65-F5344CB8AC3E}">
        <p14:creationId xmlns:p14="http://schemas.microsoft.com/office/powerpoint/2010/main" val="1575305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79"/>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Compilation flow for GNU toolchain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472298" y="1284675"/>
            <a:ext cx="9748802" cy="5422901"/>
          </a:xfrm>
          <a:prstGeom prst="rect">
            <a:avLst/>
          </a:prstGeom>
        </p:spPr>
      </p:pic>
    </p:spTree>
    <p:extLst>
      <p:ext uri="{BB962C8B-B14F-4D97-AF65-F5344CB8AC3E}">
        <p14:creationId xmlns:p14="http://schemas.microsoft.com/office/powerpoint/2010/main" val="302598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87799" y="1536700"/>
            <a:ext cx="7717801" cy="4483100"/>
          </a:xfrm>
          <a:prstGeom prst="rect">
            <a:avLst/>
          </a:prstGeom>
        </p:spPr>
      </p:pic>
    </p:spTree>
    <p:extLst>
      <p:ext uri="{BB962C8B-B14F-4D97-AF65-F5344CB8AC3E}">
        <p14:creationId xmlns:p14="http://schemas.microsoft.com/office/powerpoint/2010/main" val="574823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667936" y="1314449"/>
            <a:ext cx="7080689" cy="5128097"/>
          </a:xfrm>
          <a:prstGeom prst="rect">
            <a:avLst/>
          </a:prstGeom>
        </p:spPr>
      </p:pic>
    </p:spTree>
    <p:extLst>
      <p:ext uri="{BB962C8B-B14F-4D97-AF65-F5344CB8AC3E}">
        <p14:creationId xmlns:p14="http://schemas.microsoft.com/office/powerpoint/2010/main" val="2047329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6" y="-23910"/>
            <a:ext cx="5483701" cy="6684021"/>
          </a:xfrm>
          <a:prstGeom prst="rect">
            <a:avLst/>
          </a:prstGeom>
        </p:spPr>
      </p:pic>
      <p:sp>
        <p:nvSpPr>
          <p:cNvPr id="2" name="Title 1"/>
          <p:cNvSpPr>
            <a:spLocks noGrp="1"/>
          </p:cNvSpPr>
          <p:nvPr>
            <p:ph type="title"/>
          </p:nvPr>
        </p:nvSpPr>
        <p:spPr>
          <a:xfrm>
            <a:off x="594172" y="302715"/>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25</a:t>
            </a:fld>
            <a:endParaRPr lang="en-US" sz="900">
              <a:latin typeface="Arial"/>
              <a:cs typeface="Arial"/>
            </a:endParaRPr>
          </a:p>
        </p:txBody>
      </p:sp>
      <p:sp>
        <p:nvSpPr>
          <p:cNvPr id="6" name="TextBox 5"/>
          <p:cNvSpPr txBox="1"/>
          <p:nvPr/>
        </p:nvSpPr>
        <p:spPr>
          <a:xfrm>
            <a:off x="196216" y="1065497"/>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p:spTree>
    <p:extLst>
      <p:ext uri="{BB962C8B-B14F-4D97-AF65-F5344CB8AC3E}">
        <p14:creationId xmlns:p14="http://schemas.microsoft.com/office/powerpoint/2010/main" val="2891385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49" y="1485900"/>
            <a:ext cx="5077501"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p:spTree>
    <p:extLst>
      <p:ext uri="{BB962C8B-B14F-4D97-AF65-F5344CB8AC3E}">
        <p14:creationId xmlns:p14="http://schemas.microsoft.com/office/powerpoint/2010/main" val="3562549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Data Size Definition &amp; Interfaces</a:t>
            </a:r>
          </a:p>
        </p:txBody>
      </p:sp>
      <p:pic>
        <p:nvPicPr>
          <p:cNvPr id="5" name="Picture 4"/>
          <p:cNvPicPr>
            <a:picLocks noChangeAspect="1"/>
          </p:cNvPicPr>
          <p:nvPr/>
        </p:nvPicPr>
        <p:blipFill>
          <a:blip r:embed="rId2"/>
          <a:stretch>
            <a:fillRect/>
          </a:stretch>
        </p:blipFill>
        <p:spPr>
          <a:xfrm>
            <a:off x="2250356" y="1260672"/>
            <a:ext cx="5636026" cy="1663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27</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742606" y="2986162"/>
            <a:ext cx="6651526" cy="3327400"/>
          </a:xfrm>
          <a:prstGeom prst="rect">
            <a:avLst/>
          </a:prstGeom>
        </p:spPr>
      </p:pic>
    </p:spTree>
    <p:extLst>
      <p:ext uri="{BB962C8B-B14F-4D97-AF65-F5344CB8AC3E}">
        <p14:creationId xmlns:p14="http://schemas.microsoft.com/office/powerpoint/2010/main" val="38587399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General information about Cortex M3 and M4 processors?</a:t>
            </a:r>
          </a:p>
          <a:p>
            <a:pPr marL="926465" lvl="2">
              <a:buClr>
                <a:srgbClr val="118CAA"/>
              </a:buClr>
              <a:buSzPct val="125000"/>
              <a:tabLst>
                <a:tab pos="277495" algn="l"/>
              </a:tabLst>
            </a:pPr>
            <a:r>
              <a:rPr lang="en-US" sz="2400" dirty="0">
                <a:latin typeface="Arial"/>
                <a:cs typeface="Arial"/>
              </a:rPr>
              <a:t>Processor type and Architecture</a:t>
            </a:r>
          </a:p>
          <a:p>
            <a:pPr marL="926465" lvl="2">
              <a:buClr>
                <a:srgbClr val="118CAA"/>
              </a:buClr>
              <a:buSzPct val="125000"/>
              <a:tabLst>
                <a:tab pos="277495" algn="l"/>
              </a:tabLst>
            </a:pPr>
            <a:r>
              <a:rPr lang="en-US" sz="2400" dirty="0">
                <a:latin typeface="Arial"/>
                <a:cs typeface="Arial"/>
              </a:rPr>
              <a:t>Instruction Set </a:t>
            </a:r>
          </a:p>
          <a:p>
            <a:pPr marL="926465" lvl="2">
              <a:buClr>
                <a:srgbClr val="118CAA"/>
              </a:buClr>
              <a:buSzPct val="125000"/>
              <a:tabLst>
                <a:tab pos="277495" algn="l"/>
              </a:tabLst>
            </a:pPr>
            <a:r>
              <a:rPr lang="en-US" sz="2400" dirty="0">
                <a:latin typeface="Arial"/>
                <a:cs typeface="Arial"/>
              </a:rPr>
              <a:t>Block Diagram</a:t>
            </a:r>
          </a:p>
          <a:p>
            <a:pPr marL="926465" lvl="2">
              <a:buClr>
                <a:srgbClr val="118CAA"/>
              </a:buClr>
              <a:buSzPct val="125000"/>
              <a:tabLst>
                <a:tab pos="277495" algn="l"/>
              </a:tabLst>
            </a:pPr>
            <a:r>
              <a:rPr lang="en-US" sz="2400" dirty="0">
                <a:latin typeface="Arial"/>
                <a:cs typeface="Arial"/>
              </a:rPr>
              <a:t>Memory system</a:t>
            </a:r>
          </a:p>
          <a:p>
            <a:pPr marL="926465" lvl="2">
              <a:buClr>
                <a:srgbClr val="118CAA"/>
              </a:buClr>
              <a:buSzPct val="125000"/>
              <a:tabLst>
                <a:tab pos="277495" algn="l"/>
              </a:tabLst>
            </a:pPr>
            <a:r>
              <a:rPr lang="en-US" sz="2400" dirty="0">
                <a:latin typeface="Arial"/>
                <a:cs typeface="Arial"/>
              </a:rPr>
              <a:t>Interrupt and exception support</a:t>
            </a:r>
          </a:p>
          <a:p>
            <a:pPr marL="12065">
              <a:buClr>
                <a:srgbClr val="118CAA"/>
              </a:buClr>
              <a:buSzPct val="125000"/>
              <a:tabLst>
                <a:tab pos="277495" algn="l"/>
              </a:tabLst>
            </a:pPr>
            <a:r>
              <a:rPr lang="en-US" sz="2400" dirty="0">
                <a:latin typeface="Arial"/>
                <a:cs typeface="Arial"/>
              </a:rPr>
              <a:t>Features of Cortex M3 and Cortex M4 Processor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Memory System and Protection Unit</a:t>
            </a:r>
          </a:p>
          <a:p>
            <a:pPr marL="926465" lvl="2">
              <a:buClr>
                <a:srgbClr val="118CAA"/>
              </a:buClr>
              <a:buSzPct val="125000"/>
              <a:tabLst>
                <a:tab pos="277495" algn="l"/>
              </a:tabLst>
            </a:pPr>
            <a:r>
              <a:rPr lang="en-US" sz="2400" dirty="0">
                <a:latin typeface="Arial"/>
                <a:cs typeface="Arial"/>
              </a:rPr>
              <a:t>Interrupt Handling</a:t>
            </a:r>
          </a:p>
          <a:p>
            <a:pPr marL="926465" lvl="2">
              <a:buClr>
                <a:srgbClr val="118CAA"/>
              </a:buClr>
              <a:buSzPct val="125000"/>
              <a:tabLst>
                <a:tab pos="277495" algn="l"/>
              </a:tabLst>
            </a:pPr>
            <a:r>
              <a:rPr lang="en-US" sz="2400" dirty="0">
                <a:latin typeface="Arial"/>
                <a:cs typeface="Arial"/>
              </a:rPr>
              <a:t>OS support</a:t>
            </a:r>
          </a:p>
          <a:p>
            <a:pPr marL="926465" lvl="2">
              <a:buClr>
                <a:srgbClr val="118CAA"/>
              </a:buClr>
              <a:buSzPct val="125000"/>
              <a:tabLst>
                <a:tab pos="277495" algn="l"/>
              </a:tabLst>
            </a:pPr>
            <a:r>
              <a:rPr lang="en-US" sz="2400" dirty="0">
                <a:latin typeface="Arial"/>
                <a:cs typeface="Arial"/>
              </a:rPr>
              <a:t>Debug Support</a:t>
            </a:r>
          </a:p>
          <a:p>
            <a:pPr marL="926465" lvl="2">
              <a:buClr>
                <a:srgbClr val="118CAA"/>
              </a:buClr>
              <a:buSzPct val="125000"/>
              <a:tabLst>
                <a:tab pos="277495" algn="l"/>
              </a:tabLst>
            </a:pPr>
            <a:r>
              <a:rPr lang="en-US" sz="2400" dirty="0">
                <a:latin typeface="Arial"/>
                <a:cs typeface="Arial"/>
              </a:rPr>
              <a:t>Scalability and Compatibility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29</a:t>
            </a:fld>
            <a:endParaRPr lang="en-US" sz="900">
              <a:latin typeface="Arial"/>
              <a:cs typeface="Arial"/>
            </a:endParaRPr>
          </a:p>
        </p:txBody>
      </p:sp>
    </p:spTree>
    <p:extLst>
      <p:ext uri="{BB962C8B-B14F-4D97-AF65-F5344CB8AC3E}">
        <p14:creationId xmlns:p14="http://schemas.microsoft.com/office/powerpoint/2010/main" val="1417726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A52C-1D29-47AA-BBAB-513962A5F34B}"/>
              </a:ext>
            </a:extLst>
          </p:cNvPr>
          <p:cNvSpPr>
            <a:spLocks noGrp="1"/>
          </p:cNvSpPr>
          <p:nvPr>
            <p:ph type="title"/>
          </p:nvPr>
        </p:nvSpPr>
        <p:spPr>
          <a:xfrm>
            <a:off x="378148" y="490728"/>
            <a:ext cx="10009112" cy="556623"/>
          </a:xfrm>
        </p:spPr>
        <p:txBody>
          <a:bodyPr/>
          <a:lstStyle/>
          <a:p>
            <a:r>
              <a:rPr lang="en-US" b="1" dirty="0"/>
              <a:t>What am I going to get from this course?</a:t>
            </a:r>
            <a:r>
              <a:rPr lang="en-US" dirty="0"/>
              <a:t> </a:t>
            </a:r>
            <a:br>
              <a:rPr lang="en-US" dirty="0"/>
            </a:br>
            <a:endParaRPr lang="en-US" dirty="0"/>
          </a:p>
        </p:txBody>
      </p:sp>
      <p:sp>
        <p:nvSpPr>
          <p:cNvPr id="3" name="Text Placeholder 2">
            <a:extLst>
              <a:ext uri="{FF2B5EF4-FFF2-40B4-BE49-F238E27FC236}">
                <a16:creationId xmlns:a16="http://schemas.microsoft.com/office/drawing/2014/main" id="{22BCFF4A-8CB9-45CC-9539-1BF2A913BFB3}"/>
              </a:ext>
            </a:extLst>
          </p:cNvPr>
          <p:cNvSpPr>
            <a:spLocks noGrp="1"/>
          </p:cNvSpPr>
          <p:nvPr>
            <p:ph type="body" idx="1"/>
          </p:nvPr>
        </p:nvSpPr>
        <p:spPr>
          <a:xfrm>
            <a:off x="738188" y="1113954"/>
            <a:ext cx="9505056" cy="1667375"/>
          </a:xfrm>
        </p:spPr>
        <p:txBody>
          <a:bodyPr/>
          <a:lstStyle/>
          <a:p>
            <a:r>
              <a:rPr lang="en-US" dirty="0"/>
              <a:t>Programming Micro-controllers using ‘C'</a:t>
            </a:r>
          </a:p>
          <a:p>
            <a:r>
              <a:rPr lang="en-US" dirty="0"/>
              <a:t>Learn about embedded software development and debugging using STM Cube IDE</a:t>
            </a:r>
          </a:p>
          <a:p>
            <a:r>
              <a:rPr lang="en-US" dirty="0"/>
              <a:t>Learn about Mixed ‘C’ and Assembly Coding</a:t>
            </a:r>
          </a:p>
          <a:p>
            <a:r>
              <a:rPr lang="en-US" dirty="0"/>
              <a:t>Demystifying Memory, Bus interfaces, NVIC, Exception handling with lots of animation</a:t>
            </a:r>
          </a:p>
          <a:p>
            <a:r>
              <a:rPr lang="en-US" dirty="0"/>
              <a:t>Low level register Programming for interrupts, System Exceptions, Setting Priorities, Preemption etc.</a:t>
            </a:r>
          </a:p>
          <a:p>
            <a:r>
              <a:rPr lang="en-US" dirty="0"/>
              <a:t>Learn writing IRQ handlers , IRQ numbers, NVIC and many more</a:t>
            </a:r>
          </a:p>
          <a:p>
            <a:r>
              <a:rPr lang="en-US" dirty="0"/>
              <a:t>Learn about OS related features like SVC, </a:t>
            </a:r>
            <a:r>
              <a:rPr lang="en-US" dirty="0" err="1"/>
              <a:t>SysTick</a:t>
            </a:r>
            <a:r>
              <a:rPr lang="en-US" dirty="0"/>
              <a:t>, </a:t>
            </a:r>
            <a:r>
              <a:rPr lang="en-US" dirty="0" err="1"/>
              <a:t>PendSv</a:t>
            </a:r>
            <a:r>
              <a:rPr lang="en-US" dirty="0"/>
              <a:t> and many more</a:t>
            </a:r>
          </a:p>
          <a:p>
            <a:endParaRPr lang="en-US" dirty="0"/>
          </a:p>
        </p:txBody>
      </p:sp>
      <p:sp>
        <p:nvSpPr>
          <p:cNvPr id="4" name="Slide Number Placeholder 3">
            <a:extLst>
              <a:ext uri="{FF2B5EF4-FFF2-40B4-BE49-F238E27FC236}">
                <a16:creationId xmlns:a16="http://schemas.microsoft.com/office/drawing/2014/main" id="{AF2E7615-D449-4863-A051-0FA8249161E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extLst>
      <p:ext uri="{BB962C8B-B14F-4D97-AF65-F5344CB8AC3E}">
        <p14:creationId xmlns:p14="http://schemas.microsoft.com/office/powerpoint/2010/main" val="1426419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29" y="1401986"/>
            <a:ext cx="8958139" cy="1667375"/>
          </a:xfrm>
        </p:spPr>
        <p:txBody>
          <a:bodyPr/>
          <a:lstStyle/>
          <a:p>
            <a:r>
              <a:rPr lang="en-US" dirty="0"/>
              <a:t>All the ARM Cortex-M processors are 32-bit RISC (Reduced Instruction Set Computing) processors. They have:</a:t>
            </a:r>
          </a:p>
          <a:p>
            <a:r>
              <a:rPr lang="en-US" dirty="0"/>
              <a:t>32-bit registers</a:t>
            </a:r>
          </a:p>
          <a:p>
            <a:r>
              <a:rPr lang="en-US" dirty="0"/>
              <a:t>32-bit internal data path</a:t>
            </a:r>
          </a:p>
          <a:p>
            <a:r>
              <a:rPr lang="en-US" dirty="0"/>
              <a:t>32-bit bus interface</a:t>
            </a:r>
          </a:p>
          <a:p>
            <a:r>
              <a:rPr lang="en-US" dirty="0"/>
              <a:t>3 Stage Pipelining (FDE)</a:t>
            </a:r>
          </a:p>
          <a:p>
            <a:r>
              <a:rPr lang="en-US" dirty="0">
                <a:solidFill>
                  <a:srgbClr val="FF0000"/>
                </a:solidFill>
              </a:rPr>
              <a:t>Harvard Bus Arch.(</a:t>
            </a:r>
            <a:r>
              <a:rPr lang="en-US" dirty="0"/>
              <a:t>Simul. </a:t>
            </a:r>
            <a:r>
              <a:rPr lang="en-US" dirty="0" err="1"/>
              <a:t>Instrn</a:t>
            </a:r>
            <a:r>
              <a:rPr lang="en-US" dirty="0"/>
              <a:t>. Fetch &amp; Data Access)</a:t>
            </a:r>
          </a:p>
          <a:p>
            <a:r>
              <a:rPr lang="en-US" dirty="0"/>
              <a:t>32-bit Addressing which allow 4GB address space</a:t>
            </a:r>
          </a:p>
          <a:p>
            <a:r>
              <a:rPr lang="en-US" dirty="0"/>
              <a:t>Load and Store Arch.</a:t>
            </a:r>
          </a:p>
          <a:p>
            <a:r>
              <a:rPr lang="en-US" dirty="0"/>
              <a:t>Processor Arch. 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p:spTree>
    <p:extLst>
      <p:ext uri="{BB962C8B-B14F-4D97-AF65-F5344CB8AC3E}">
        <p14:creationId xmlns:p14="http://schemas.microsoft.com/office/powerpoint/2010/main" val="3189586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88"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0" y="1339850"/>
            <a:ext cx="4505325" cy="3619500"/>
          </a:xfrm>
          <a:prstGeom prst="rect">
            <a:avLst/>
          </a:prstGeom>
        </p:spPr>
      </p:pic>
      <p:pic>
        <p:nvPicPr>
          <p:cNvPr id="12" name="Picture 11"/>
          <p:cNvPicPr>
            <a:picLocks noChangeAspect="1"/>
          </p:cNvPicPr>
          <p:nvPr/>
        </p:nvPicPr>
        <p:blipFill>
          <a:blip r:embed="rId3"/>
          <a:stretch>
            <a:fillRect/>
          </a:stretch>
        </p:blipFill>
        <p:spPr>
          <a:xfrm>
            <a:off x="1516792" y="2974527"/>
            <a:ext cx="4243184" cy="493819"/>
          </a:xfrm>
          <a:prstGeom prst="rect">
            <a:avLst/>
          </a:prstGeom>
        </p:spPr>
      </p:pic>
      <p:grpSp>
        <p:nvGrpSpPr>
          <p:cNvPr id="13" name="Group 12"/>
          <p:cNvGrpSpPr/>
          <p:nvPr/>
        </p:nvGrpSpPr>
        <p:grpSpPr>
          <a:xfrm>
            <a:off x="1631371" y="2212266"/>
            <a:ext cx="4114800"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1" y="3638680"/>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p:spTree>
    <p:extLst>
      <p:ext uri="{BB962C8B-B14F-4D97-AF65-F5344CB8AC3E}">
        <p14:creationId xmlns:p14="http://schemas.microsoft.com/office/powerpoint/2010/main" val="5439825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5" dirty="0">
                <a:latin typeface="Arial"/>
                <a:cs typeface="Arial"/>
              </a:rPr>
              <a:t>Th</a:t>
            </a:r>
            <a:r>
              <a:rPr sz="3600" b="1" spc="0" dirty="0">
                <a:latin typeface="Arial"/>
                <a:cs typeface="Arial"/>
              </a:rPr>
              <a:t>e</a:t>
            </a:r>
            <a:r>
              <a:rPr sz="3600" b="1" spc="-5" dirty="0">
                <a:latin typeface="Arial"/>
                <a:cs typeface="Arial"/>
              </a:rPr>
              <a:t> Thu</a:t>
            </a:r>
            <a:r>
              <a:rPr sz="3600" b="1" spc="0" dirty="0">
                <a:latin typeface="Arial"/>
                <a:cs typeface="Arial"/>
              </a:rPr>
              <a:t>mb-2</a:t>
            </a:r>
            <a:r>
              <a:rPr sz="3600" b="1" spc="5" dirty="0">
                <a:latin typeface="Arial"/>
                <a:cs typeface="Arial"/>
              </a:rPr>
              <a:t> </a:t>
            </a:r>
            <a:r>
              <a:rPr sz="3600" b="1" spc="-5" dirty="0">
                <a:latin typeface="Arial"/>
                <a:cs typeface="Arial"/>
              </a:rPr>
              <a:t>in</a:t>
            </a:r>
            <a:r>
              <a:rPr sz="3600" b="1" spc="0" dirty="0">
                <a:latin typeface="Arial"/>
                <a:cs typeface="Arial"/>
              </a:rPr>
              <a:t>st</a:t>
            </a:r>
            <a:r>
              <a:rPr sz="3600" b="1" spc="5" dirty="0">
                <a:latin typeface="Arial"/>
                <a:cs typeface="Arial"/>
              </a:rPr>
              <a:t>r</a:t>
            </a:r>
            <a:r>
              <a:rPr sz="3600" b="1" spc="-5" dirty="0">
                <a:latin typeface="Arial"/>
                <a:cs typeface="Arial"/>
              </a:rPr>
              <a:t>u</a:t>
            </a:r>
            <a:r>
              <a:rPr sz="3600" b="1" spc="0" dirty="0">
                <a:latin typeface="Arial"/>
                <a:cs typeface="Arial"/>
              </a:rPr>
              <a:t>cti</a:t>
            </a:r>
            <a:r>
              <a:rPr sz="3600" b="1" spc="-5" dirty="0">
                <a:latin typeface="Arial"/>
                <a:cs typeface="Arial"/>
              </a:rPr>
              <a:t>o</a:t>
            </a:r>
            <a:r>
              <a:rPr sz="3600" b="1" spc="0" dirty="0">
                <a:latin typeface="Arial"/>
                <a:cs typeface="Arial"/>
              </a:rPr>
              <a:t>n set</a:t>
            </a:r>
            <a:endParaRPr sz="3600">
              <a:latin typeface="Arial"/>
              <a:cs typeface="Arial"/>
            </a:endParaRPr>
          </a:p>
        </p:txBody>
      </p:sp>
      <p:sp>
        <p:nvSpPr>
          <p:cNvPr id="3" name="object 3"/>
          <p:cNvSpPr txBox="1"/>
          <p:nvPr/>
        </p:nvSpPr>
        <p:spPr>
          <a:xfrm>
            <a:off x="1057147" y="1240028"/>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4" name="object 4"/>
          <p:cNvSpPr txBox="1"/>
          <p:nvPr/>
        </p:nvSpPr>
        <p:spPr>
          <a:xfrm>
            <a:off x="1358900" y="1283715"/>
            <a:ext cx="4907280" cy="1893570"/>
          </a:xfrm>
          <a:prstGeom prst="rect">
            <a:avLst/>
          </a:prstGeom>
        </p:spPr>
        <p:txBody>
          <a:bodyPr vert="horz" wrap="square" lIns="0" tIns="0" rIns="0" bIns="0" rtlCol="0">
            <a:noAutofit/>
          </a:bodyPr>
          <a:lstStyle/>
          <a:p>
            <a:pPr marL="12700">
              <a:lnSpc>
                <a:spcPct val="100000"/>
              </a:lnSpc>
            </a:pPr>
            <a:r>
              <a:rPr sz="2000" spc="-5" dirty="0">
                <a:latin typeface="Arial"/>
                <a:cs typeface="Arial"/>
              </a:rPr>
              <a:t>V</a:t>
            </a:r>
            <a:r>
              <a:rPr sz="2000" spc="0" dirty="0">
                <a:latin typeface="Arial"/>
                <a:cs typeface="Arial"/>
              </a:rPr>
              <a:t>a</a:t>
            </a:r>
            <a:r>
              <a:rPr sz="2000" spc="5" dirty="0">
                <a:latin typeface="Arial"/>
                <a:cs typeface="Arial"/>
              </a:rPr>
              <a:t>r</a:t>
            </a:r>
            <a:r>
              <a:rPr sz="2000" spc="0" dirty="0">
                <a:latin typeface="Arial"/>
                <a:cs typeface="Arial"/>
              </a:rPr>
              <a:t>iable</a:t>
            </a:r>
            <a:r>
              <a:rPr sz="2000" spc="5" dirty="0">
                <a:latin typeface="Arial"/>
                <a:cs typeface="Arial"/>
              </a:rPr>
              <a:t>-</a:t>
            </a:r>
            <a:r>
              <a:rPr sz="2000" spc="0" dirty="0">
                <a:latin typeface="Arial"/>
                <a:cs typeface="Arial"/>
              </a:rPr>
              <a:t>leng</a:t>
            </a:r>
            <a:r>
              <a:rPr sz="2000" spc="-5" dirty="0">
                <a:latin typeface="Arial"/>
                <a:cs typeface="Arial"/>
              </a:rPr>
              <a:t>t</a:t>
            </a:r>
            <a:r>
              <a:rPr sz="2000" spc="0" dirty="0">
                <a:latin typeface="Arial"/>
                <a:cs typeface="Arial"/>
              </a:rPr>
              <a:t>h</a:t>
            </a:r>
            <a:r>
              <a:rPr sz="2000" spc="-40" dirty="0">
                <a:latin typeface="Arial"/>
                <a:cs typeface="Arial"/>
              </a:rPr>
              <a:t> </a:t>
            </a:r>
            <a:r>
              <a:rPr sz="2000" spc="0" dirty="0">
                <a:latin typeface="Arial"/>
                <a:cs typeface="Arial"/>
              </a:rPr>
              <a:t>in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ions</a:t>
            </a:r>
            <a:endParaRPr sz="2000">
              <a:latin typeface="Arial"/>
              <a:cs typeface="Arial"/>
            </a:endParaRPr>
          </a:p>
          <a:p>
            <a:pPr marL="361315" indent="-250190">
              <a:lnSpc>
                <a:spcPct val="100000"/>
              </a:lnSpc>
              <a:spcBef>
                <a:spcPts val="95"/>
              </a:spcBef>
              <a:buClr>
                <a:srgbClr val="118CAA"/>
              </a:buClr>
              <a:buSzPct val="125000"/>
              <a:buFont typeface="Arial"/>
              <a:buChar char=""/>
              <a:tabLst>
                <a:tab pos="361315" algn="l"/>
              </a:tabLst>
            </a:pPr>
            <a:r>
              <a:rPr sz="1800" spc="0" dirty="0">
                <a:latin typeface="Arial"/>
                <a:cs typeface="Arial"/>
              </a:rPr>
              <a:t>A</a:t>
            </a:r>
            <a:r>
              <a:rPr sz="1800" spc="-5" dirty="0">
                <a:latin typeface="Arial"/>
                <a:cs typeface="Arial"/>
              </a:rPr>
              <a:t>R</a:t>
            </a:r>
            <a:r>
              <a:rPr sz="1800" spc="0" dirty="0">
                <a:latin typeface="Arial"/>
                <a:cs typeface="Arial"/>
              </a:rPr>
              <a:t>M</a:t>
            </a:r>
            <a:r>
              <a:rPr sz="1800" spc="-10"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3</a:t>
            </a:r>
            <a:r>
              <a:rPr sz="1800" spc="0" dirty="0">
                <a:latin typeface="Arial"/>
                <a:cs typeface="Arial"/>
              </a:rPr>
              <a:t>2</a:t>
            </a:r>
            <a:r>
              <a:rPr sz="1800" spc="10" dirty="0">
                <a:latin typeface="Arial"/>
                <a:cs typeface="Arial"/>
              </a:rPr>
              <a:t>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22"/>
              </a:spcBef>
              <a:buClr>
                <a:srgbClr val="118CAA"/>
              </a:buClr>
              <a:buFont typeface="Arial"/>
              <a:buChar char=""/>
            </a:pPr>
            <a:endParaRPr sz="500"/>
          </a:p>
          <a:p>
            <a:pPr marL="361315" marR="227965"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mb</a:t>
            </a:r>
            <a:r>
              <a:rPr sz="1800" spc="-2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10"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1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1</a:t>
            </a:r>
            <a:r>
              <a:rPr sz="1800" spc="0" dirty="0">
                <a:latin typeface="Arial"/>
                <a:cs typeface="Arial"/>
              </a:rPr>
              <a:t>6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40"/>
              </a:spcBef>
              <a:buClr>
                <a:srgbClr val="118CAA"/>
              </a:buClr>
              <a:buFont typeface="Arial"/>
              <a:buChar char=""/>
            </a:pPr>
            <a:endParaRPr sz="500"/>
          </a:p>
          <a:p>
            <a:pPr marL="361315" marR="127000"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a:t>
            </a:r>
            <a:r>
              <a:rPr sz="1800" spc="-5" dirty="0">
                <a:latin typeface="Arial"/>
                <a:cs typeface="Arial"/>
              </a:rPr>
              <a:t>b</a:t>
            </a:r>
            <a:r>
              <a:rPr sz="1800" spc="0" dirty="0">
                <a:latin typeface="Arial"/>
                <a:cs typeface="Arial"/>
              </a:rPr>
              <a:t>-2</a:t>
            </a:r>
            <a:r>
              <a:rPr sz="1800" spc="-1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5" dirty="0">
                <a:latin typeface="Arial"/>
                <a:cs typeface="Arial"/>
              </a:rPr>
              <a:t> ei</a:t>
            </a:r>
            <a:r>
              <a:rPr sz="1800" spc="0" dirty="0">
                <a:latin typeface="Arial"/>
                <a:cs typeface="Arial"/>
              </a:rPr>
              <a:t>t</a:t>
            </a:r>
            <a:r>
              <a:rPr sz="1800" spc="-5" dirty="0">
                <a:latin typeface="Arial"/>
                <a:cs typeface="Arial"/>
              </a:rPr>
              <a:t>he</a:t>
            </a:r>
            <a:r>
              <a:rPr sz="1800" spc="0" dirty="0">
                <a:latin typeface="Arial"/>
                <a:cs typeface="Arial"/>
              </a:rPr>
              <a:t>r</a:t>
            </a:r>
            <a:r>
              <a:rPr sz="1800" spc="15" dirty="0">
                <a:latin typeface="Arial"/>
                <a:cs typeface="Arial"/>
              </a:rPr>
              <a:t> </a:t>
            </a:r>
            <a:r>
              <a:rPr sz="1800" spc="-5" dirty="0">
                <a:latin typeface="Arial"/>
                <a:cs typeface="Arial"/>
              </a:rPr>
              <a:t>16</a:t>
            </a:r>
            <a:r>
              <a:rPr sz="1800" spc="0" dirty="0">
                <a:latin typeface="Arial"/>
                <a:cs typeface="Arial"/>
              </a:rPr>
              <a:t>-</a:t>
            </a:r>
            <a:r>
              <a:rPr sz="1800" spc="-5" dirty="0">
                <a:latin typeface="Arial"/>
                <a:cs typeface="Arial"/>
              </a:rPr>
              <a:t>bi</a:t>
            </a:r>
            <a:r>
              <a:rPr sz="1800" spc="0" dirty="0">
                <a:latin typeface="Arial"/>
                <a:cs typeface="Arial"/>
              </a:rPr>
              <a:t>t</a:t>
            </a:r>
            <a:r>
              <a:rPr sz="1800" spc="15" dirty="0">
                <a:latin typeface="Arial"/>
                <a:cs typeface="Arial"/>
              </a:rPr>
              <a:t> </a:t>
            </a:r>
            <a:r>
              <a:rPr sz="1800" spc="-5" dirty="0">
                <a:latin typeface="Arial"/>
                <a:cs typeface="Arial"/>
              </a:rPr>
              <a:t>o</a:t>
            </a:r>
            <a:r>
              <a:rPr sz="1800" spc="0" dirty="0">
                <a:latin typeface="Arial"/>
                <a:cs typeface="Arial"/>
              </a:rPr>
              <a:t>r </a:t>
            </a:r>
            <a:r>
              <a:rPr sz="1800" spc="-5" dirty="0">
                <a:latin typeface="Arial"/>
                <a:cs typeface="Arial"/>
              </a:rPr>
              <a:t>32</a:t>
            </a:r>
            <a:r>
              <a:rPr sz="1800" spc="0" dirty="0">
                <a:latin typeface="Arial"/>
                <a:cs typeface="Arial"/>
              </a:rPr>
              <a:t>-</a:t>
            </a:r>
            <a:r>
              <a:rPr sz="1800" spc="-5" dirty="0">
                <a:latin typeface="Arial"/>
                <a:cs typeface="Arial"/>
              </a:rPr>
              <a:t>bi</a:t>
            </a:r>
            <a:r>
              <a:rPr sz="1800" spc="0" dirty="0">
                <a:latin typeface="Arial"/>
                <a:cs typeface="Arial"/>
              </a:rPr>
              <a:t>t</a:t>
            </a:r>
            <a:endParaRPr sz="1800">
              <a:latin typeface="Arial"/>
              <a:cs typeface="Arial"/>
            </a:endParaRPr>
          </a:p>
        </p:txBody>
      </p:sp>
      <p:sp>
        <p:nvSpPr>
          <p:cNvPr id="5" name="object 5"/>
          <p:cNvSpPr txBox="1"/>
          <p:nvPr/>
        </p:nvSpPr>
        <p:spPr>
          <a:xfrm>
            <a:off x="1057147" y="3534016"/>
            <a:ext cx="5097780" cy="2207260"/>
          </a:xfrm>
          <a:prstGeom prst="rect">
            <a:avLst/>
          </a:prstGeom>
        </p:spPr>
        <p:txBody>
          <a:bodyPr vert="horz" wrap="square" lIns="0" tIns="0" rIns="0" bIns="0" rtlCol="0">
            <a:noAutofit/>
          </a:bodyPr>
          <a:lstStyle/>
          <a:p>
            <a:pPr marL="205740" marR="12700" indent="-193675">
              <a:lnSpc>
                <a:spcPct val="9670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26%</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c</a:t>
            </a:r>
            <a:r>
              <a:rPr sz="2200" spc="-15" dirty="0">
                <a:latin typeface="Arial"/>
                <a:cs typeface="Arial"/>
              </a:rPr>
              <a:t>ode den</a:t>
            </a:r>
            <a:r>
              <a:rPr sz="2200" spc="-10" dirty="0">
                <a:latin typeface="Arial"/>
                <a:cs typeface="Arial"/>
              </a:rPr>
              <a:t>sity</a:t>
            </a:r>
            <a:r>
              <a:rPr sz="2200" spc="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a:t>
            </a:r>
            <a:r>
              <a:rPr sz="2200" spc="10" dirty="0">
                <a:latin typeface="Arial"/>
                <a:cs typeface="Arial"/>
              </a:rPr>
              <a:t> </a:t>
            </a:r>
            <a:r>
              <a:rPr sz="2200" spc="-15" dirty="0">
                <a:latin typeface="Arial"/>
                <a:cs typeface="Arial"/>
              </a:rPr>
              <a:t>A</a:t>
            </a:r>
            <a:r>
              <a:rPr sz="2200" spc="-25" dirty="0">
                <a:latin typeface="Arial"/>
                <a:cs typeface="Arial"/>
              </a:rPr>
              <a:t>R</a:t>
            </a:r>
            <a:r>
              <a:rPr sz="2200" spc="-20" dirty="0">
                <a:latin typeface="Arial"/>
                <a:cs typeface="Arial"/>
              </a:rPr>
              <a:t>M</a:t>
            </a:r>
            <a:endParaRPr sz="2200">
              <a:latin typeface="Arial"/>
              <a:cs typeface="Arial"/>
            </a:endParaRPr>
          </a:p>
          <a:p>
            <a:pPr>
              <a:lnSpc>
                <a:spcPts val="700"/>
              </a:lnSpc>
              <a:spcBef>
                <a:spcPts val="48"/>
              </a:spcBef>
              <a:buClr>
                <a:srgbClr val="118CAA"/>
              </a:buClr>
              <a:buFont typeface="Arial"/>
              <a:buChar char=""/>
            </a:pPr>
            <a:endParaRPr sz="7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marL="205740" marR="530225" indent="-193675">
              <a:lnSpc>
                <a:spcPts val="264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25%</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perfor</a:t>
            </a:r>
            <a:r>
              <a:rPr sz="2200" spc="-25" dirty="0">
                <a:latin typeface="Arial"/>
                <a:cs typeface="Arial"/>
              </a:rPr>
              <a:t>m</a:t>
            </a:r>
            <a:r>
              <a:rPr sz="2200" spc="-15" dirty="0">
                <a:latin typeface="Arial"/>
                <a:cs typeface="Arial"/>
              </a:rPr>
              <a:t>an</a:t>
            </a:r>
            <a:r>
              <a:rPr sz="2200" spc="-10" dirty="0">
                <a:latin typeface="Arial"/>
                <a:cs typeface="Arial"/>
              </a:rPr>
              <a:t>c</a:t>
            </a:r>
            <a:r>
              <a:rPr sz="2200" spc="-15" dirty="0">
                <a:latin typeface="Arial"/>
                <a:cs typeface="Arial"/>
              </a:rPr>
              <a:t>e</a:t>
            </a:r>
            <a:r>
              <a:rPr sz="2200" spc="3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 Th</a:t>
            </a:r>
            <a:r>
              <a:rPr sz="2200" spc="-15" dirty="0">
                <a:latin typeface="Arial"/>
                <a:cs typeface="Arial"/>
              </a:rPr>
              <a:t>u</a:t>
            </a:r>
            <a:r>
              <a:rPr sz="2200" spc="-30" dirty="0">
                <a:latin typeface="Arial"/>
                <a:cs typeface="Arial"/>
              </a:rPr>
              <a:t>m</a:t>
            </a:r>
            <a:r>
              <a:rPr sz="2200" spc="-15" dirty="0">
                <a:latin typeface="Arial"/>
                <a:cs typeface="Arial"/>
              </a:rPr>
              <a:t>b</a:t>
            </a:r>
            <a:endParaRPr sz="2200">
              <a:latin typeface="Arial"/>
              <a:cs typeface="Arial"/>
            </a:endParaRPr>
          </a:p>
        </p:txBody>
      </p:sp>
      <p:sp>
        <p:nvSpPr>
          <p:cNvPr id="6" name="object 6"/>
          <p:cNvSpPr/>
          <p:nvPr/>
        </p:nvSpPr>
        <p:spPr>
          <a:xfrm>
            <a:off x="6569964" y="1332102"/>
            <a:ext cx="3168396" cy="5256149"/>
          </a:xfrm>
          <a:custGeom>
            <a:avLst/>
            <a:gdLst/>
            <a:ahLst/>
            <a:cxnLst/>
            <a:rect l="l" t="t" r="r" b="b"/>
            <a:pathLst>
              <a:path w="3168396" h="5256149">
                <a:moveTo>
                  <a:pt x="0" y="0"/>
                </a:moveTo>
                <a:lnTo>
                  <a:pt x="3168396" y="0"/>
                </a:lnTo>
                <a:lnTo>
                  <a:pt x="3168396" y="5256149"/>
                </a:lnTo>
                <a:lnTo>
                  <a:pt x="0" y="5256149"/>
                </a:lnTo>
                <a:lnTo>
                  <a:pt x="0" y="0"/>
                </a:lnTo>
                <a:close/>
              </a:path>
            </a:pathLst>
          </a:custGeom>
          <a:solidFill>
            <a:srgbClr val="003300"/>
          </a:solidFill>
        </p:spPr>
        <p:txBody>
          <a:bodyPr wrap="square" lIns="0" tIns="0" rIns="0" bIns="0" rtlCol="0">
            <a:noAutofit/>
          </a:bodyPr>
          <a:lstStyle/>
          <a:p>
            <a:endParaRPr/>
          </a:p>
        </p:txBody>
      </p:sp>
      <p:sp>
        <p:nvSpPr>
          <p:cNvPr id="7" name="object 7"/>
          <p:cNvSpPr/>
          <p:nvPr/>
        </p:nvSpPr>
        <p:spPr>
          <a:xfrm>
            <a:off x="6640068" y="4069207"/>
            <a:ext cx="3090545" cy="2487041"/>
          </a:xfrm>
          <a:custGeom>
            <a:avLst/>
            <a:gdLst/>
            <a:ahLst/>
            <a:cxnLst/>
            <a:rect l="l" t="t" r="r" b="b"/>
            <a:pathLst>
              <a:path w="3090545" h="2487041">
                <a:moveTo>
                  <a:pt x="0" y="0"/>
                </a:moveTo>
                <a:lnTo>
                  <a:pt x="3090545" y="0"/>
                </a:lnTo>
                <a:lnTo>
                  <a:pt x="3090545" y="2487041"/>
                </a:lnTo>
                <a:lnTo>
                  <a:pt x="0" y="2487041"/>
                </a:lnTo>
                <a:lnTo>
                  <a:pt x="0" y="0"/>
                </a:lnTo>
                <a:close/>
              </a:path>
            </a:pathLst>
          </a:custGeom>
          <a:solidFill>
            <a:srgbClr val="003300"/>
          </a:solidFill>
        </p:spPr>
        <p:txBody>
          <a:bodyPr wrap="square" lIns="0" tIns="0" rIns="0" bIns="0" rtlCol="0">
            <a:noAutofit/>
          </a:bodyPr>
          <a:lstStyle/>
          <a:p>
            <a:endParaRPr/>
          </a:p>
        </p:txBody>
      </p:sp>
      <p:sp>
        <p:nvSpPr>
          <p:cNvPr id="8" name="object 8"/>
          <p:cNvSpPr/>
          <p:nvPr/>
        </p:nvSpPr>
        <p:spPr>
          <a:xfrm>
            <a:off x="6652259" y="4245228"/>
            <a:ext cx="4572" cy="0"/>
          </a:xfrm>
          <a:custGeom>
            <a:avLst/>
            <a:gdLst/>
            <a:ahLst/>
            <a:cxnLst/>
            <a:rect l="l" t="t" r="r" b="b"/>
            <a:pathLst>
              <a:path w="4572">
                <a:moveTo>
                  <a:pt x="0" y="0"/>
                </a:moveTo>
                <a:lnTo>
                  <a:pt x="4572" y="0"/>
                </a:lnTo>
              </a:path>
            </a:pathLst>
          </a:custGeom>
          <a:ln w="4572">
            <a:solidFill>
              <a:srgbClr val="376996"/>
            </a:solidFill>
          </a:ln>
        </p:spPr>
        <p:txBody>
          <a:bodyPr wrap="square" lIns="0" tIns="0" rIns="0" bIns="0" rtlCol="0">
            <a:noAutofit/>
          </a:bodyPr>
          <a:lstStyle/>
          <a:p>
            <a:endParaRPr/>
          </a:p>
        </p:txBody>
      </p:sp>
      <p:sp>
        <p:nvSpPr>
          <p:cNvPr id="9" name="object 9"/>
          <p:cNvSpPr/>
          <p:nvPr/>
        </p:nvSpPr>
        <p:spPr>
          <a:xfrm>
            <a:off x="6867143" y="4069207"/>
            <a:ext cx="1668779" cy="246888"/>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6652259" y="4220083"/>
            <a:ext cx="164592" cy="10058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6867143" y="4316095"/>
            <a:ext cx="1897379" cy="365760"/>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6702552" y="4585842"/>
            <a:ext cx="114300" cy="100457"/>
          </a:xfrm>
          <a:prstGeom prst="rect">
            <a:avLst/>
          </a:prstGeom>
          <a:blipFill>
            <a:blip r:embed="rId5" cstate="print"/>
            <a:stretch>
              <a:fillRect/>
            </a:stretch>
          </a:blipFill>
        </p:spPr>
        <p:txBody>
          <a:bodyPr wrap="square" lIns="0" tIns="0" rIns="0" bIns="0" rtlCol="0">
            <a:noAutofit/>
          </a:bodyPr>
          <a:lstStyle/>
          <a:p>
            <a:endParaRPr/>
          </a:p>
        </p:txBody>
      </p:sp>
      <p:sp>
        <p:nvSpPr>
          <p:cNvPr id="13" name="object 13"/>
          <p:cNvSpPr/>
          <p:nvPr/>
        </p:nvSpPr>
        <p:spPr>
          <a:xfrm>
            <a:off x="6867143" y="4681854"/>
            <a:ext cx="1897379" cy="370331"/>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6702552" y="4956175"/>
            <a:ext cx="114300" cy="100583"/>
          </a:xfrm>
          <a:prstGeom prst="rect">
            <a:avLst/>
          </a:prstGeom>
          <a:blipFill>
            <a:blip r:embed="rId7" cstate="print"/>
            <a:stretch>
              <a:fillRect/>
            </a:stretch>
          </a:blipFill>
        </p:spPr>
        <p:txBody>
          <a:bodyPr wrap="square" lIns="0" tIns="0" rIns="0" bIns="0" rtlCol="0">
            <a:noAutofit/>
          </a:bodyPr>
          <a:lstStyle/>
          <a:p>
            <a:endParaRPr/>
          </a:p>
        </p:txBody>
      </p:sp>
      <p:sp>
        <p:nvSpPr>
          <p:cNvPr id="15" name="object 15"/>
          <p:cNvSpPr/>
          <p:nvPr/>
        </p:nvSpPr>
        <p:spPr>
          <a:xfrm>
            <a:off x="6702552" y="5326507"/>
            <a:ext cx="114300" cy="100584"/>
          </a:xfrm>
          <a:prstGeom prst="rect">
            <a:avLst/>
          </a:prstGeom>
          <a:blipFill>
            <a:blip r:embed="rId8" cstate="print"/>
            <a:stretch>
              <a:fillRect/>
            </a:stretch>
          </a:blipFill>
        </p:spPr>
        <p:txBody>
          <a:bodyPr wrap="square" lIns="0" tIns="0" rIns="0" bIns="0" rtlCol="0">
            <a:noAutofit/>
          </a:bodyPr>
          <a:lstStyle/>
          <a:p>
            <a:endParaRPr/>
          </a:p>
        </p:txBody>
      </p:sp>
      <p:sp>
        <p:nvSpPr>
          <p:cNvPr id="16" name="object 16"/>
          <p:cNvSpPr/>
          <p:nvPr/>
        </p:nvSpPr>
        <p:spPr>
          <a:xfrm>
            <a:off x="9139428" y="5440807"/>
            <a:ext cx="260604" cy="100584"/>
          </a:xfrm>
          <a:prstGeom prst="rect">
            <a:avLst/>
          </a:prstGeom>
          <a:blipFill>
            <a:blip r:embed="rId9" cstate="print"/>
            <a:stretch>
              <a:fillRect/>
            </a:stretch>
          </a:blipFill>
        </p:spPr>
        <p:txBody>
          <a:bodyPr wrap="square" lIns="0" tIns="0" rIns="0" bIns="0" rtlCol="0">
            <a:noAutofit/>
          </a:bodyPr>
          <a:lstStyle/>
          <a:p>
            <a:endParaRPr/>
          </a:p>
        </p:txBody>
      </p:sp>
      <p:sp>
        <p:nvSpPr>
          <p:cNvPr id="17" name="object 17"/>
          <p:cNvSpPr/>
          <p:nvPr/>
        </p:nvSpPr>
        <p:spPr>
          <a:xfrm>
            <a:off x="9139428" y="5605398"/>
            <a:ext cx="470916" cy="105156"/>
          </a:xfrm>
          <a:prstGeom prst="rect">
            <a:avLst/>
          </a:prstGeom>
          <a:blipFill>
            <a:blip r:embed="rId10" cstate="print"/>
            <a:stretch>
              <a:fillRect/>
            </a:stretch>
          </a:blipFill>
        </p:spPr>
        <p:txBody>
          <a:bodyPr wrap="square" lIns="0" tIns="0" rIns="0" bIns="0" rtlCol="0">
            <a:noAutofit/>
          </a:bodyPr>
          <a:lstStyle/>
          <a:p>
            <a:endParaRPr/>
          </a:p>
        </p:txBody>
      </p:sp>
      <p:sp>
        <p:nvSpPr>
          <p:cNvPr id="18" name="object 18"/>
          <p:cNvSpPr/>
          <p:nvPr/>
        </p:nvSpPr>
        <p:spPr>
          <a:xfrm>
            <a:off x="6707123" y="5696839"/>
            <a:ext cx="109728" cy="100584"/>
          </a:xfrm>
          <a:prstGeom prst="rect">
            <a:avLst/>
          </a:prstGeom>
          <a:blipFill>
            <a:blip r:embed="rId11" cstate="print"/>
            <a:stretch>
              <a:fillRect/>
            </a:stretch>
          </a:blipFill>
        </p:spPr>
        <p:txBody>
          <a:bodyPr wrap="square" lIns="0" tIns="0" rIns="0" bIns="0" rtlCol="0">
            <a:noAutofit/>
          </a:bodyPr>
          <a:lstStyle/>
          <a:p>
            <a:endParaRPr/>
          </a:p>
        </p:txBody>
      </p:sp>
      <p:sp>
        <p:nvSpPr>
          <p:cNvPr id="19" name="object 19"/>
          <p:cNvSpPr/>
          <p:nvPr/>
        </p:nvSpPr>
        <p:spPr>
          <a:xfrm>
            <a:off x="9139428" y="5779134"/>
            <a:ext cx="361188" cy="100584"/>
          </a:xfrm>
          <a:prstGeom prst="rect">
            <a:avLst/>
          </a:prstGeom>
          <a:blipFill>
            <a:blip r:embed="rId12" cstate="print"/>
            <a:stretch>
              <a:fillRect/>
            </a:stretch>
          </a:blipFill>
        </p:spPr>
        <p:txBody>
          <a:bodyPr wrap="square" lIns="0" tIns="0" rIns="0" bIns="0" rtlCol="0">
            <a:noAutofit/>
          </a:bodyPr>
          <a:lstStyle/>
          <a:p>
            <a:endParaRPr/>
          </a:p>
        </p:txBody>
      </p:sp>
      <p:sp>
        <p:nvSpPr>
          <p:cNvPr id="20" name="object 20"/>
          <p:cNvSpPr/>
          <p:nvPr/>
        </p:nvSpPr>
        <p:spPr>
          <a:xfrm>
            <a:off x="8933688" y="5413375"/>
            <a:ext cx="160020" cy="493775"/>
          </a:xfrm>
          <a:prstGeom prst="rect">
            <a:avLst/>
          </a:prstGeom>
          <a:blipFill>
            <a:blip r:embed="rId13" cstate="print"/>
            <a:stretch>
              <a:fillRect/>
            </a:stretch>
          </a:blipFill>
        </p:spPr>
        <p:txBody>
          <a:bodyPr wrap="square" lIns="0" tIns="0" rIns="0" bIns="0" rtlCol="0">
            <a:noAutofit/>
          </a:bodyPr>
          <a:lstStyle/>
          <a:p>
            <a:endParaRPr/>
          </a:p>
        </p:txBody>
      </p:sp>
      <p:sp>
        <p:nvSpPr>
          <p:cNvPr id="21" name="object 21"/>
          <p:cNvSpPr/>
          <p:nvPr/>
        </p:nvSpPr>
        <p:spPr>
          <a:xfrm>
            <a:off x="6867143" y="5052186"/>
            <a:ext cx="1897379" cy="1088136"/>
          </a:xfrm>
          <a:prstGeom prst="rect">
            <a:avLst/>
          </a:prstGeom>
          <a:blipFill>
            <a:blip r:embed="rId14" cstate="print"/>
            <a:stretch>
              <a:fillRect/>
            </a:stretch>
          </a:blipFill>
        </p:spPr>
        <p:txBody>
          <a:bodyPr wrap="square" lIns="0" tIns="0" rIns="0" bIns="0" rtlCol="0">
            <a:noAutofit/>
          </a:bodyPr>
          <a:lstStyle/>
          <a:p>
            <a:endParaRPr/>
          </a:p>
        </p:txBody>
      </p:sp>
      <p:sp>
        <p:nvSpPr>
          <p:cNvPr id="22" name="object 22"/>
          <p:cNvSpPr/>
          <p:nvPr/>
        </p:nvSpPr>
        <p:spPr>
          <a:xfrm>
            <a:off x="6761988" y="6067171"/>
            <a:ext cx="54863" cy="100584"/>
          </a:xfrm>
          <a:prstGeom prst="rect">
            <a:avLst/>
          </a:prstGeom>
          <a:blipFill>
            <a:blip r:embed="rId15" cstate="print"/>
            <a:stretch>
              <a:fillRect/>
            </a:stretch>
          </a:blipFill>
        </p:spPr>
        <p:txBody>
          <a:bodyPr wrap="square" lIns="0" tIns="0" rIns="0" bIns="0" rtlCol="0">
            <a:noAutofit/>
          </a:bodyPr>
          <a:lstStyle/>
          <a:p>
            <a:endParaRPr/>
          </a:p>
        </p:txBody>
      </p:sp>
      <p:sp>
        <p:nvSpPr>
          <p:cNvPr id="23" name="object 23"/>
          <p:cNvSpPr/>
          <p:nvPr/>
        </p:nvSpPr>
        <p:spPr>
          <a:xfrm>
            <a:off x="8275319" y="6231763"/>
            <a:ext cx="210312" cy="109728"/>
          </a:xfrm>
          <a:prstGeom prst="rect">
            <a:avLst/>
          </a:prstGeom>
          <a:blipFill>
            <a:blip r:embed="rId16" cstate="print"/>
            <a:stretch>
              <a:fillRect/>
            </a:stretch>
          </a:blipFill>
        </p:spPr>
        <p:txBody>
          <a:bodyPr wrap="square" lIns="0" tIns="0" rIns="0" bIns="0" rtlCol="0">
            <a:noAutofit/>
          </a:bodyPr>
          <a:lstStyle/>
          <a:p>
            <a:endParaRPr/>
          </a:p>
        </p:txBody>
      </p:sp>
      <p:sp>
        <p:nvSpPr>
          <p:cNvPr id="24" name="object 24"/>
          <p:cNvSpPr/>
          <p:nvPr/>
        </p:nvSpPr>
        <p:spPr>
          <a:xfrm>
            <a:off x="7635240" y="6380353"/>
            <a:ext cx="4572" cy="0"/>
          </a:xfrm>
          <a:custGeom>
            <a:avLst/>
            <a:gdLst/>
            <a:ahLst/>
            <a:cxnLst/>
            <a:rect l="l" t="t" r="r" b="b"/>
            <a:pathLst>
              <a:path w="4572">
                <a:moveTo>
                  <a:pt x="0" y="0"/>
                </a:moveTo>
                <a:lnTo>
                  <a:pt x="4572" y="0"/>
                </a:lnTo>
              </a:path>
            </a:pathLst>
          </a:custGeom>
          <a:ln w="4571">
            <a:solidFill>
              <a:srgbClr val="185286"/>
            </a:solidFill>
          </a:ln>
        </p:spPr>
        <p:txBody>
          <a:bodyPr wrap="square" lIns="0" tIns="0" rIns="0" bIns="0" rtlCol="0">
            <a:noAutofit/>
          </a:bodyPr>
          <a:lstStyle/>
          <a:p>
            <a:endParaRPr/>
          </a:p>
        </p:txBody>
      </p:sp>
      <p:sp>
        <p:nvSpPr>
          <p:cNvPr id="25" name="object 25"/>
          <p:cNvSpPr/>
          <p:nvPr/>
        </p:nvSpPr>
        <p:spPr>
          <a:xfrm>
            <a:off x="7031735" y="6236334"/>
            <a:ext cx="1216152" cy="233172"/>
          </a:xfrm>
          <a:prstGeom prst="rect">
            <a:avLst/>
          </a:prstGeom>
          <a:blipFill>
            <a:blip r:embed="rId17" cstate="print"/>
            <a:stretch>
              <a:fillRect/>
            </a:stretch>
          </a:blipFill>
        </p:spPr>
        <p:txBody>
          <a:bodyPr wrap="square" lIns="0" tIns="0" rIns="0" bIns="0" rtlCol="0">
            <a:noAutofit/>
          </a:bodyPr>
          <a:lstStyle/>
          <a:p>
            <a:endParaRPr/>
          </a:p>
        </p:txBody>
      </p:sp>
      <p:sp>
        <p:nvSpPr>
          <p:cNvPr id="26" name="object 26"/>
          <p:cNvSpPr/>
          <p:nvPr/>
        </p:nvSpPr>
        <p:spPr>
          <a:xfrm>
            <a:off x="6569964" y="1332102"/>
            <a:ext cx="3096641" cy="2631821"/>
          </a:xfrm>
          <a:custGeom>
            <a:avLst/>
            <a:gdLst/>
            <a:ahLst/>
            <a:cxnLst/>
            <a:rect l="l" t="t" r="r" b="b"/>
            <a:pathLst>
              <a:path w="3096641" h="2631821">
                <a:moveTo>
                  <a:pt x="0" y="0"/>
                </a:moveTo>
                <a:lnTo>
                  <a:pt x="3096641" y="0"/>
                </a:lnTo>
                <a:lnTo>
                  <a:pt x="3096641" y="2631821"/>
                </a:lnTo>
                <a:lnTo>
                  <a:pt x="0" y="2631821"/>
                </a:lnTo>
                <a:lnTo>
                  <a:pt x="0" y="0"/>
                </a:lnTo>
                <a:close/>
              </a:path>
            </a:pathLst>
          </a:custGeom>
          <a:solidFill>
            <a:srgbClr val="003300"/>
          </a:solidFill>
        </p:spPr>
        <p:txBody>
          <a:bodyPr wrap="square" lIns="0" tIns="0" rIns="0" bIns="0" rtlCol="0">
            <a:noAutofit/>
          </a:bodyPr>
          <a:lstStyle/>
          <a:p>
            <a:endParaRPr/>
          </a:p>
        </p:txBody>
      </p:sp>
      <p:sp>
        <p:nvSpPr>
          <p:cNvPr id="27" name="object 27"/>
          <p:cNvSpPr/>
          <p:nvPr/>
        </p:nvSpPr>
        <p:spPr>
          <a:xfrm>
            <a:off x="6917435" y="1527175"/>
            <a:ext cx="1673352" cy="265175"/>
          </a:xfrm>
          <a:prstGeom prst="rect">
            <a:avLst/>
          </a:prstGeom>
          <a:blipFill>
            <a:blip r:embed="rId18" cstate="print"/>
            <a:stretch>
              <a:fillRect/>
            </a:stretch>
          </a:blipFill>
        </p:spPr>
        <p:txBody>
          <a:bodyPr wrap="square" lIns="0" tIns="0" rIns="0" bIns="0" rtlCol="0">
            <a:noAutofit/>
          </a:bodyPr>
          <a:lstStyle/>
          <a:p>
            <a:endParaRPr/>
          </a:p>
        </p:txBody>
      </p:sp>
      <p:sp>
        <p:nvSpPr>
          <p:cNvPr id="28" name="object 28"/>
          <p:cNvSpPr/>
          <p:nvPr/>
        </p:nvSpPr>
        <p:spPr>
          <a:xfrm>
            <a:off x="6675119" y="1696339"/>
            <a:ext cx="164592" cy="100584"/>
          </a:xfrm>
          <a:prstGeom prst="rect">
            <a:avLst/>
          </a:prstGeom>
          <a:blipFill>
            <a:blip r:embed="rId19" cstate="print"/>
            <a:stretch>
              <a:fillRect/>
            </a:stretch>
          </a:blipFill>
        </p:spPr>
        <p:txBody>
          <a:bodyPr wrap="square" lIns="0" tIns="0" rIns="0" bIns="0" rtlCol="0">
            <a:noAutofit/>
          </a:bodyPr>
          <a:lstStyle/>
          <a:p>
            <a:endParaRPr/>
          </a:p>
        </p:txBody>
      </p:sp>
      <p:sp>
        <p:nvSpPr>
          <p:cNvPr id="29" name="object 29"/>
          <p:cNvSpPr/>
          <p:nvPr/>
        </p:nvSpPr>
        <p:spPr>
          <a:xfrm>
            <a:off x="6917435" y="1792351"/>
            <a:ext cx="1901952" cy="365760"/>
          </a:xfrm>
          <a:prstGeom prst="rect">
            <a:avLst/>
          </a:prstGeom>
          <a:blipFill>
            <a:blip r:embed="rId20" cstate="print"/>
            <a:stretch>
              <a:fillRect/>
            </a:stretch>
          </a:blipFill>
        </p:spPr>
        <p:txBody>
          <a:bodyPr wrap="square" lIns="0" tIns="0" rIns="0" bIns="0" rtlCol="0">
            <a:noAutofit/>
          </a:bodyPr>
          <a:lstStyle/>
          <a:p>
            <a:endParaRPr/>
          </a:p>
        </p:txBody>
      </p:sp>
      <p:sp>
        <p:nvSpPr>
          <p:cNvPr id="30" name="object 30"/>
          <p:cNvSpPr/>
          <p:nvPr/>
        </p:nvSpPr>
        <p:spPr>
          <a:xfrm>
            <a:off x="6725411" y="2062098"/>
            <a:ext cx="114300" cy="100584"/>
          </a:xfrm>
          <a:prstGeom prst="rect">
            <a:avLst/>
          </a:prstGeom>
          <a:blipFill>
            <a:blip r:embed="rId21" cstate="print"/>
            <a:stretch>
              <a:fillRect/>
            </a:stretch>
          </a:blipFill>
        </p:spPr>
        <p:txBody>
          <a:bodyPr wrap="square" lIns="0" tIns="0" rIns="0" bIns="0" rtlCol="0">
            <a:noAutofit/>
          </a:bodyPr>
          <a:lstStyle/>
          <a:p>
            <a:endParaRPr/>
          </a:p>
        </p:txBody>
      </p:sp>
      <p:sp>
        <p:nvSpPr>
          <p:cNvPr id="31" name="object 31"/>
          <p:cNvSpPr/>
          <p:nvPr/>
        </p:nvSpPr>
        <p:spPr>
          <a:xfrm>
            <a:off x="6917435" y="2158110"/>
            <a:ext cx="1901952" cy="374903"/>
          </a:xfrm>
          <a:prstGeom prst="rect">
            <a:avLst/>
          </a:prstGeom>
          <a:blipFill>
            <a:blip r:embed="rId22" cstate="print"/>
            <a:stretch>
              <a:fillRect/>
            </a:stretch>
          </a:blipFill>
        </p:spPr>
        <p:txBody>
          <a:bodyPr wrap="square" lIns="0" tIns="0" rIns="0" bIns="0" rtlCol="0">
            <a:noAutofit/>
          </a:bodyPr>
          <a:lstStyle/>
          <a:p>
            <a:endParaRPr/>
          </a:p>
        </p:txBody>
      </p:sp>
      <p:sp>
        <p:nvSpPr>
          <p:cNvPr id="32" name="object 32"/>
          <p:cNvSpPr/>
          <p:nvPr/>
        </p:nvSpPr>
        <p:spPr>
          <a:xfrm>
            <a:off x="6725411" y="2437002"/>
            <a:ext cx="114300" cy="100584"/>
          </a:xfrm>
          <a:prstGeom prst="rect">
            <a:avLst/>
          </a:prstGeom>
          <a:blipFill>
            <a:blip r:embed="rId23" cstate="print"/>
            <a:stretch>
              <a:fillRect/>
            </a:stretch>
          </a:blipFill>
        </p:spPr>
        <p:txBody>
          <a:bodyPr wrap="square" lIns="0" tIns="0" rIns="0" bIns="0" rtlCol="0">
            <a:noAutofit/>
          </a:bodyPr>
          <a:lstStyle/>
          <a:p>
            <a:endParaRPr/>
          </a:p>
        </p:txBody>
      </p:sp>
      <p:sp>
        <p:nvSpPr>
          <p:cNvPr id="33" name="object 33"/>
          <p:cNvSpPr/>
          <p:nvPr/>
        </p:nvSpPr>
        <p:spPr>
          <a:xfrm>
            <a:off x="6725411" y="2807335"/>
            <a:ext cx="114300" cy="100584"/>
          </a:xfrm>
          <a:prstGeom prst="rect">
            <a:avLst/>
          </a:prstGeom>
          <a:blipFill>
            <a:blip r:embed="rId24" cstate="print"/>
            <a:stretch>
              <a:fillRect/>
            </a:stretch>
          </a:blipFill>
        </p:spPr>
        <p:txBody>
          <a:bodyPr wrap="square" lIns="0" tIns="0" rIns="0" bIns="0" rtlCol="0">
            <a:noAutofit/>
          </a:bodyPr>
          <a:lstStyle/>
          <a:p>
            <a:endParaRPr/>
          </a:p>
        </p:txBody>
      </p:sp>
      <p:sp>
        <p:nvSpPr>
          <p:cNvPr id="34" name="object 34"/>
          <p:cNvSpPr/>
          <p:nvPr/>
        </p:nvSpPr>
        <p:spPr>
          <a:xfrm>
            <a:off x="9194292" y="2917063"/>
            <a:ext cx="260603" cy="100584"/>
          </a:xfrm>
          <a:prstGeom prst="rect">
            <a:avLst/>
          </a:prstGeom>
          <a:blipFill>
            <a:blip r:embed="rId25" cstate="print"/>
            <a:stretch>
              <a:fillRect/>
            </a:stretch>
          </a:blipFill>
        </p:spPr>
        <p:txBody>
          <a:bodyPr wrap="square" lIns="0" tIns="0" rIns="0" bIns="0" rtlCol="0">
            <a:noAutofit/>
          </a:bodyPr>
          <a:lstStyle/>
          <a:p>
            <a:endParaRPr/>
          </a:p>
        </p:txBody>
      </p:sp>
      <p:sp>
        <p:nvSpPr>
          <p:cNvPr id="35" name="object 35"/>
          <p:cNvSpPr/>
          <p:nvPr/>
        </p:nvSpPr>
        <p:spPr>
          <a:xfrm>
            <a:off x="9194292" y="3081527"/>
            <a:ext cx="466344" cy="100711"/>
          </a:xfrm>
          <a:prstGeom prst="rect">
            <a:avLst/>
          </a:prstGeom>
          <a:blipFill>
            <a:blip r:embed="rId26" cstate="print"/>
            <a:stretch>
              <a:fillRect/>
            </a:stretch>
          </a:blipFill>
        </p:spPr>
        <p:txBody>
          <a:bodyPr wrap="square" lIns="0" tIns="0" rIns="0" bIns="0" rtlCol="0">
            <a:noAutofit/>
          </a:bodyPr>
          <a:lstStyle/>
          <a:p>
            <a:endParaRPr/>
          </a:p>
        </p:txBody>
      </p:sp>
      <p:sp>
        <p:nvSpPr>
          <p:cNvPr id="36" name="object 36"/>
          <p:cNvSpPr/>
          <p:nvPr/>
        </p:nvSpPr>
        <p:spPr>
          <a:xfrm>
            <a:off x="6729983" y="3173095"/>
            <a:ext cx="109728" cy="100584"/>
          </a:xfrm>
          <a:prstGeom prst="rect">
            <a:avLst/>
          </a:prstGeom>
          <a:blipFill>
            <a:blip r:embed="rId27" cstate="print"/>
            <a:stretch>
              <a:fillRect/>
            </a:stretch>
          </a:blipFill>
        </p:spPr>
        <p:txBody>
          <a:bodyPr wrap="square" lIns="0" tIns="0" rIns="0" bIns="0" rtlCol="0">
            <a:noAutofit/>
          </a:bodyPr>
          <a:lstStyle/>
          <a:p>
            <a:endParaRPr/>
          </a:p>
        </p:txBody>
      </p:sp>
      <p:sp>
        <p:nvSpPr>
          <p:cNvPr id="37" name="object 37"/>
          <p:cNvSpPr/>
          <p:nvPr/>
        </p:nvSpPr>
        <p:spPr>
          <a:xfrm>
            <a:off x="9194292" y="3250819"/>
            <a:ext cx="361188" cy="105156"/>
          </a:xfrm>
          <a:prstGeom prst="rect">
            <a:avLst/>
          </a:prstGeom>
          <a:blipFill>
            <a:blip r:embed="rId28" cstate="print"/>
            <a:stretch>
              <a:fillRect/>
            </a:stretch>
          </a:blipFill>
        </p:spPr>
        <p:txBody>
          <a:bodyPr wrap="square" lIns="0" tIns="0" rIns="0" bIns="0" rtlCol="0">
            <a:noAutofit/>
          </a:bodyPr>
          <a:lstStyle/>
          <a:p>
            <a:endParaRPr/>
          </a:p>
        </p:txBody>
      </p:sp>
      <p:sp>
        <p:nvSpPr>
          <p:cNvPr id="38" name="object 38"/>
          <p:cNvSpPr/>
          <p:nvPr/>
        </p:nvSpPr>
        <p:spPr>
          <a:xfrm>
            <a:off x="8993123" y="2871342"/>
            <a:ext cx="155448" cy="498348"/>
          </a:xfrm>
          <a:prstGeom prst="rect">
            <a:avLst/>
          </a:prstGeom>
          <a:blipFill>
            <a:blip r:embed="rId29" cstate="print"/>
            <a:stretch>
              <a:fillRect/>
            </a:stretch>
          </a:blipFill>
        </p:spPr>
        <p:txBody>
          <a:bodyPr wrap="square" lIns="0" tIns="0" rIns="0" bIns="0" rtlCol="0">
            <a:noAutofit/>
          </a:bodyPr>
          <a:lstStyle/>
          <a:p>
            <a:endParaRPr/>
          </a:p>
        </p:txBody>
      </p:sp>
      <p:sp>
        <p:nvSpPr>
          <p:cNvPr id="39" name="object 39"/>
          <p:cNvSpPr/>
          <p:nvPr/>
        </p:nvSpPr>
        <p:spPr>
          <a:xfrm>
            <a:off x="6917435" y="2533014"/>
            <a:ext cx="1901952" cy="1065276"/>
          </a:xfrm>
          <a:prstGeom prst="rect">
            <a:avLst/>
          </a:prstGeom>
          <a:blipFill>
            <a:blip r:embed="rId30" cstate="print"/>
            <a:stretch>
              <a:fillRect/>
            </a:stretch>
          </a:blipFill>
        </p:spPr>
        <p:txBody>
          <a:bodyPr wrap="square" lIns="0" tIns="0" rIns="0" bIns="0" rtlCol="0">
            <a:noAutofit/>
          </a:bodyPr>
          <a:lstStyle/>
          <a:p>
            <a:endParaRPr/>
          </a:p>
        </p:txBody>
      </p:sp>
      <p:sp>
        <p:nvSpPr>
          <p:cNvPr id="40" name="object 40"/>
          <p:cNvSpPr/>
          <p:nvPr/>
        </p:nvSpPr>
        <p:spPr>
          <a:xfrm>
            <a:off x="6784847" y="3547998"/>
            <a:ext cx="54864" cy="100584"/>
          </a:xfrm>
          <a:prstGeom prst="rect">
            <a:avLst/>
          </a:prstGeom>
          <a:blipFill>
            <a:blip r:embed="rId31" cstate="print"/>
            <a:stretch>
              <a:fillRect/>
            </a:stretch>
          </a:blipFill>
        </p:spPr>
        <p:txBody>
          <a:bodyPr wrap="square" lIns="0" tIns="0" rIns="0" bIns="0" rtlCol="0">
            <a:noAutofit/>
          </a:bodyPr>
          <a:lstStyle/>
          <a:p>
            <a:endParaRPr/>
          </a:p>
        </p:txBody>
      </p:sp>
      <p:sp>
        <p:nvSpPr>
          <p:cNvPr id="41" name="object 41"/>
          <p:cNvSpPr/>
          <p:nvPr/>
        </p:nvSpPr>
        <p:spPr>
          <a:xfrm>
            <a:off x="7187183" y="3694303"/>
            <a:ext cx="1261872" cy="182880"/>
          </a:xfrm>
          <a:prstGeom prst="rect">
            <a:avLst/>
          </a:prstGeom>
          <a:blipFill>
            <a:blip r:embed="rId32" cstate="print"/>
            <a:stretch>
              <a:fillRect/>
            </a:stretch>
          </a:blipFill>
        </p:spPr>
        <p:txBody>
          <a:bodyPr wrap="square" lIns="0" tIns="0" rIns="0" bIns="0" rtlCol="0">
            <a:noAutofit/>
          </a:bodyPr>
          <a:lstStyle/>
          <a:p>
            <a:endParaRPr/>
          </a:p>
        </p:txBody>
      </p:sp>
      <p:sp>
        <p:nvSpPr>
          <p:cNvPr id="42" name="object 42"/>
          <p:cNvSpPr/>
          <p:nvPr/>
        </p:nvSpPr>
        <p:spPr>
          <a:xfrm>
            <a:off x="7731252" y="3874896"/>
            <a:ext cx="4572" cy="0"/>
          </a:xfrm>
          <a:custGeom>
            <a:avLst/>
            <a:gdLst/>
            <a:ahLst/>
            <a:cxnLst/>
            <a:rect l="l" t="t" r="r" b="b"/>
            <a:pathLst>
              <a:path w="4572">
                <a:moveTo>
                  <a:pt x="0" y="0"/>
                </a:moveTo>
                <a:lnTo>
                  <a:pt x="4572" y="0"/>
                </a:lnTo>
              </a:path>
            </a:pathLst>
          </a:custGeom>
          <a:ln w="4572">
            <a:solidFill>
              <a:srgbClr val="285D8E"/>
            </a:solidFill>
          </a:ln>
        </p:spPr>
        <p:txBody>
          <a:bodyPr wrap="square" lIns="0" tIns="0" rIns="0" bIns="0" rtlCol="0">
            <a:noAutofit/>
          </a:bodyPr>
          <a:lstStyle/>
          <a:p>
            <a:endParaRPr/>
          </a:p>
        </p:txBody>
      </p:sp>
      <p:sp>
        <p:nvSpPr>
          <p:cNvPr id="43" name="object 43"/>
          <p:cNvSpPr/>
          <p:nvPr/>
        </p:nvSpPr>
        <p:spPr>
          <a:xfrm>
            <a:off x="7342631" y="3877183"/>
            <a:ext cx="370332" cy="54864"/>
          </a:xfrm>
          <a:prstGeom prst="rect">
            <a:avLst/>
          </a:prstGeom>
          <a:blipFill>
            <a:blip r:embed="rId33" cstate="print"/>
            <a:stretch>
              <a:fillRect/>
            </a:stretch>
          </a:blipFill>
        </p:spPr>
        <p:txBody>
          <a:bodyPr wrap="square" lIns="0" tIns="0" rIns="0" bIns="0" rtlCol="0">
            <a:noAutofit/>
          </a:bodyPr>
          <a:lstStyle/>
          <a:p>
            <a:endParaRPr/>
          </a:p>
        </p:txBody>
      </p:sp>
      <p:sp>
        <p:nvSpPr>
          <p:cNvPr id="44" name="object 44"/>
          <p:cNvSpPr/>
          <p:nvPr/>
        </p:nvSpPr>
        <p:spPr>
          <a:xfrm>
            <a:off x="7776971" y="3872610"/>
            <a:ext cx="219455" cy="59436"/>
          </a:xfrm>
          <a:prstGeom prst="rect">
            <a:avLst/>
          </a:prstGeom>
          <a:blipFill>
            <a:blip r:embed="rId34" cstate="print"/>
            <a:stretch>
              <a:fillRect/>
            </a:stretch>
          </a:blipFill>
        </p:spPr>
        <p:txBody>
          <a:bodyPr wrap="square" lIns="0" tIns="0" rIns="0" bIns="0" rtlCol="0">
            <a:noAutofit/>
          </a:bodyPr>
          <a:lstStyle/>
          <a:p>
            <a:endParaRPr/>
          </a:p>
        </p:txBody>
      </p:sp>
      <p:sp>
        <p:nvSpPr>
          <p:cNvPr id="45" name="object 45"/>
          <p:cNvSpPr/>
          <p:nvPr/>
        </p:nvSpPr>
        <p:spPr>
          <a:xfrm>
            <a:off x="8037576" y="3872610"/>
            <a:ext cx="260604" cy="59436"/>
          </a:xfrm>
          <a:prstGeom prst="rect">
            <a:avLst/>
          </a:prstGeom>
          <a:blipFill>
            <a:blip r:embed="rId35" cstate="print"/>
            <a:stretch>
              <a:fillRect/>
            </a:stretch>
          </a:blipFill>
        </p:spPr>
        <p:txBody>
          <a:bodyPr wrap="square" lIns="0" tIns="0" rIns="0" bIns="0" rtlCol="0">
            <a:noAutofit/>
          </a:bodyPr>
          <a:lstStyle/>
          <a:p>
            <a:endParaRPr/>
          </a:p>
        </p:txBody>
      </p:sp>
      <p:sp>
        <p:nvSpPr>
          <p:cNvPr id="48" name="Slide Number Placeholder 47"/>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32</a:t>
            </a:fld>
            <a:endParaRPr lang="en-US" sz="900" dirty="0">
              <a:latin typeface="Arial"/>
              <a:cs typeface="Arial"/>
            </a:endParaRPr>
          </a:p>
        </p:txBody>
      </p:sp>
    </p:spTree>
    <p:extLst>
      <p:ext uri="{BB962C8B-B14F-4D97-AF65-F5344CB8AC3E}">
        <p14:creationId xmlns:p14="http://schemas.microsoft.com/office/powerpoint/2010/main" val="3719583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0" y="1263650"/>
            <a:ext cx="10002677"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33</a:t>
            </a:fld>
            <a:endParaRPr lang="en-US" sz="900">
              <a:latin typeface="Arial"/>
              <a:cs typeface="Arial"/>
            </a:endParaRPr>
          </a:p>
        </p:txBody>
      </p:sp>
    </p:spTree>
    <p:extLst>
      <p:ext uri="{BB962C8B-B14F-4D97-AF65-F5344CB8AC3E}">
        <p14:creationId xmlns:p14="http://schemas.microsoft.com/office/powerpoint/2010/main" val="42177351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0" y="1263650"/>
            <a:ext cx="10205777"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34</a:t>
            </a:fld>
            <a:endParaRPr lang="en-US" sz="900">
              <a:latin typeface="Arial"/>
              <a:cs typeface="Arial"/>
            </a:endParaRPr>
          </a:p>
        </p:txBody>
      </p:sp>
    </p:spTree>
    <p:extLst>
      <p:ext uri="{BB962C8B-B14F-4D97-AF65-F5344CB8AC3E}">
        <p14:creationId xmlns:p14="http://schemas.microsoft.com/office/powerpoint/2010/main" val="39374610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8" y="177850"/>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35</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90116" y="734473"/>
            <a:ext cx="10002677" cy="5918201"/>
          </a:xfrm>
          <a:prstGeom prst="rect">
            <a:avLst/>
          </a:prstGeom>
        </p:spPr>
      </p:pic>
    </p:spTree>
    <p:extLst>
      <p:ext uri="{BB962C8B-B14F-4D97-AF65-F5344CB8AC3E}">
        <p14:creationId xmlns:p14="http://schemas.microsoft.com/office/powerpoint/2010/main" val="13638566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Cortex M3 Internals</a:t>
            </a:r>
          </a:p>
        </p:txBody>
      </p:sp>
      <p:pic>
        <p:nvPicPr>
          <p:cNvPr id="5" name="Picture 4"/>
          <p:cNvPicPr>
            <a:picLocks noChangeAspect="1"/>
          </p:cNvPicPr>
          <p:nvPr/>
        </p:nvPicPr>
        <p:blipFill>
          <a:blip r:embed="rId2"/>
          <a:stretch>
            <a:fillRect/>
          </a:stretch>
        </p:blipFill>
        <p:spPr>
          <a:xfrm>
            <a:off x="2487428" y="1306107"/>
            <a:ext cx="5718544" cy="4944285"/>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a:latin typeface="Arial"/>
              <a:cs typeface="Arial"/>
            </a:endParaRPr>
          </a:p>
        </p:txBody>
      </p:sp>
    </p:spTree>
    <p:extLst>
      <p:ext uri="{BB962C8B-B14F-4D97-AF65-F5344CB8AC3E}">
        <p14:creationId xmlns:p14="http://schemas.microsoft.com/office/powerpoint/2010/main" val="12819465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Proce</a:t>
            </a:r>
            <a:r>
              <a:rPr sz="3600" b="1" spc="5" dirty="0">
                <a:latin typeface="Arial"/>
                <a:cs typeface="Arial"/>
              </a:rPr>
              <a:t>s</a:t>
            </a:r>
            <a:r>
              <a:rPr sz="3600" b="1" spc="0" dirty="0">
                <a:latin typeface="Arial"/>
                <a:cs typeface="Arial"/>
              </a:rPr>
              <a:t>sor</a:t>
            </a:r>
            <a:endParaRPr sz="3600">
              <a:latin typeface="Arial"/>
              <a:cs typeface="Arial"/>
            </a:endParaRPr>
          </a:p>
        </p:txBody>
      </p:sp>
      <p:sp>
        <p:nvSpPr>
          <p:cNvPr id="3" name="object 3"/>
          <p:cNvSpPr/>
          <p:nvPr/>
        </p:nvSpPr>
        <p:spPr>
          <a:xfrm>
            <a:off x="2101595" y="4450207"/>
            <a:ext cx="952500" cy="59436"/>
          </a:xfrm>
          <a:custGeom>
            <a:avLst/>
            <a:gdLst/>
            <a:ahLst/>
            <a:cxnLst/>
            <a:rect l="l" t="t" r="r" b="b"/>
            <a:pathLst>
              <a:path w="952500" h="59436">
                <a:moveTo>
                  <a:pt x="0" y="59436"/>
                </a:moveTo>
                <a:lnTo>
                  <a:pt x="952500" y="59436"/>
                </a:lnTo>
                <a:lnTo>
                  <a:pt x="952500" y="0"/>
                </a:lnTo>
                <a:lnTo>
                  <a:pt x="0" y="0"/>
                </a:lnTo>
                <a:lnTo>
                  <a:pt x="0" y="59436"/>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2101595" y="5043042"/>
            <a:ext cx="952500" cy="92963"/>
          </a:xfrm>
          <a:custGeom>
            <a:avLst/>
            <a:gdLst/>
            <a:ahLst/>
            <a:cxnLst/>
            <a:rect l="l" t="t" r="r" b="b"/>
            <a:pathLst>
              <a:path w="952500" h="92963">
                <a:moveTo>
                  <a:pt x="0" y="92963"/>
                </a:moveTo>
                <a:lnTo>
                  <a:pt x="952500" y="92963"/>
                </a:lnTo>
                <a:lnTo>
                  <a:pt x="952500" y="0"/>
                </a:lnTo>
                <a:lnTo>
                  <a:pt x="0" y="0"/>
                </a:lnTo>
                <a:lnTo>
                  <a:pt x="0" y="92963"/>
                </a:lnTo>
                <a:close/>
              </a:path>
            </a:pathLst>
          </a:custGeom>
          <a:solidFill>
            <a:srgbClr val="118CAA"/>
          </a:solidFill>
        </p:spPr>
        <p:txBody>
          <a:bodyPr wrap="square" lIns="0" tIns="0" rIns="0" bIns="0" rtlCol="0">
            <a:noAutofit/>
          </a:bodyPr>
          <a:lstStyle/>
          <a:p>
            <a:endParaRPr/>
          </a:p>
        </p:txBody>
      </p:sp>
      <p:sp>
        <p:nvSpPr>
          <p:cNvPr id="5" name="object 5"/>
          <p:cNvSpPr/>
          <p:nvPr/>
        </p:nvSpPr>
        <p:spPr>
          <a:xfrm>
            <a:off x="2101595" y="4509642"/>
            <a:ext cx="952500" cy="533400"/>
          </a:xfrm>
          <a:custGeom>
            <a:avLst/>
            <a:gdLst/>
            <a:ahLst/>
            <a:cxnLst/>
            <a:rect l="l" t="t" r="r" b="b"/>
            <a:pathLst>
              <a:path w="952500" h="533400">
                <a:moveTo>
                  <a:pt x="0" y="0"/>
                </a:moveTo>
                <a:lnTo>
                  <a:pt x="952500" y="0"/>
                </a:lnTo>
                <a:lnTo>
                  <a:pt x="952500" y="533399"/>
                </a:lnTo>
                <a:lnTo>
                  <a:pt x="0" y="533399"/>
                </a:lnTo>
                <a:lnTo>
                  <a:pt x="0" y="0"/>
                </a:lnTo>
                <a:close/>
              </a:path>
            </a:pathLst>
          </a:custGeom>
          <a:solidFill>
            <a:srgbClr val="118CAA"/>
          </a:solidFill>
        </p:spPr>
        <p:txBody>
          <a:bodyPr wrap="square" lIns="0" tIns="0" rIns="0" bIns="0" rtlCol="0">
            <a:noAutofit/>
          </a:bodyPr>
          <a:lstStyle/>
          <a:p>
            <a:endParaRPr/>
          </a:p>
        </p:txBody>
      </p:sp>
      <p:sp>
        <p:nvSpPr>
          <p:cNvPr id="6" name="object 6"/>
          <p:cNvSpPr txBox="1"/>
          <p:nvPr/>
        </p:nvSpPr>
        <p:spPr>
          <a:xfrm>
            <a:off x="2363216" y="4548123"/>
            <a:ext cx="424815" cy="454659"/>
          </a:xfrm>
          <a:prstGeom prst="rect">
            <a:avLst/>
          </a:prstGeom>
        </p:spPr>
        <p:txBody>
          <a:bodyPr vert="horz" wrap="square" lIns="0" tIns="0" rIns="0" bIns="0" rtlCol="0">
            <a:noAutofit/>
          </a:bodyPr>
          <a:lstStyle/>
          <a:p>
            <a:pPr marL="35560">
              <a:lnSpc>
                <a:spcPct val="100000"/>
              </a:lnSpc>
            </a:pPr>
            <a:r>
              <a:rPr sz="1400" b="1" spc="-10" dirty="0">
                <a:latin typeface="Arial"/>
                <a:cs typeface="Arial"/>
              </a:rPr>
              <a:t>F</a:t>
            </a:r>
            <a:r>
              <a:rPr sz="1400" b="1" spc="0" dirty="0">
                <a:latin typeface="Arial"/>
                <a:cs typeface="Arial"/>
              </a:rPr>
              <a:t>PB</a:t>
            </a:r>
            <a:endParaRPr sz="1400">
              <a:latin typeface="Arial"/>
              <a:cs typeface="Arial"/>
            </a:endParaRPr>
          </a:p>
          <a:p>
            <a:pPr marL="12700">
              <a:lnSpc>
                <a:spcPct val="100000"/>
              </a:lnSpc>
              <a:spcBef>
                <a:spcPts val="365"/>
              </a:spcBef>
            </a:pPr>
            <a:r>
              <a:rPr sz="1200" dirty="0">
                <a:latin typeface="Arial"/>
                <a:cs typeface="Arial"/>
              </a:rPr>
              <a:t>BKPT</a:t>
            </a:r>
            <a:endParaRPr sz="1200">
              <a:latin typeface="Arial"/>
              <a:cs typeface="Arial"/>
            </a:endParaRPr>
          </a:p>
        </p:txBody>
      </p:sp>
      <p:sp>
        <p:nvSpPr>
          <p:cNvPr id="7" name="object 7"/>
          <p:cNvSpPr/>
          <p:nvPr/>
        </p:nvSpPr>
        <p:spPr>
          <a:xfrm>
            <a:off x="1953767" y="1275714"/>
            <a:ext cx="6230111" cy="5143500"/>
          </a:xfrm>
          <a:custGeom>
            <a:avLst/>
            <a:gdLst/>
            <a:ahLst/>
            <a:cxnLst/>
            <a:rect l="l" t="t" r="r" b="b"/>
            <a:pathLst>
              <a:path w="6230111" h="5143500">
                <a:moveTo>
                  <a:pt x="6230111" y="0"/>
                </a:moveTo>
                <a:lnTo>
                  <a:pt x="0" y="0"/>
                </a:lnTo>
                <a:lnTo>
                  <a:pt x="0" y="5143500"/>
                </a:lnTo>
                <a:lnTo>
                  <a:pt x="6230111" y="5143500"/>
                </a:lnTo>
                <a:lnTo>
                  <a:pt x="6230111" y="5123687"/>
                </a:lnTo>
                <a:lnTo>
                  <a:pt x="38100" y="5123688"/>
                </a:lnTo>
                <a:lnTo>
                  <a:pt x="19812" y="5105400"/>
                </a:lnTo>
                <a:lnTo>
                  <a:pt x="38100" y="5105400"/>
                </a:lnTo>
                <a:lnTo>
                  <a:pt x="38100" y="38100"/>
                </a:lnTo>
                <a:lnTo>
                  <a:pt x="19812" y="38100"/>
                </a:lnTo>
                <a:lnTo>
                  <a:pt x="38100" y="18287"/>
                </a:lnTo>
                <a:lnTo>
                  <a:pt x="6230111" y="18287"/>
                </a:lnTo>
                <a:lnTo>
                  <a:pt x="6230111" y="0"/>
                </a:lnTo>
                <a:close/>
              </a:path>
              <a:path w="6230111" h="5143500">
                <a:moveTo>
                  <a:pt x="38100" y="5105400"/>
                </a:moveTo>
                <a:lnTo>
                  <a:pt x="19812" y="5105400"/>
                </a:lnTo>
                <a:lnTo>
                  <a:pt x="38100" y="5123688"/>
                </a:lnTo>
                <a:lnTo>
                  <a:pt x="38100" y="5105400"/>
                </a:lnTo>
                <a:close/>
              </a:path>
              <a:path w="6230111" h="5143500">
                <a:moveTo>
                  <a:pt x="6192011" y="5105400"/>
                </a:moveTo>
                <a:lnTo>
                  <a:pt x="38100" y="5105400"/>
                </a:lnTo>
                <a:lnTo>
                  <a:pt x="38100" y="5123688"/>
                </a:lnTo>
                <a:lnTo>
                  <a:pt x="6192011" y="5123688"/>
                </a:lnTo>
                <a:lnTo>
                  <a:pt x="6192011" y="5105400"/>
                </a:lnTo>
                <a:close/>
              </a:path>
              <a:path w="6230111" h="5143500">
                <a:moveTo>
                  <a:pt x="6192011" y="18287"/>
                </a:moveTo>
                <a:lnTo>
                  <a:pt x="6192011" y="5123688"/>
                </a:lnTo>
                <a:lnTo>
                  <a:pt x="6210300" y="5105400"/>
                </a:lnTo>
                <a:lnTo>
                  <a:pt x="6230111" y="5105400"/>
                </a:lnTo>
                <a:lnTo>
                  <a:pt x="6230111" y="38100"/>
                </a:lnTo>
                <a:lnTo>
                  <a:pt x="6210300" y="38100"/>
                </a:lnTo>
                <a:lnTo>
                  <a:pt x="6192011" y="18287"/>
                </a:lnTo>
                <a:close/>
              </a:path>
              <a:path w="6230111" h="5143500">
                <a:moveTo>
                  <a:pt x="6230111" y="5105400"/>
                </a:moveTo>
                <a:lnTo>
                  <a:pt x="6210300" y="5105400"/>
                </a:lnTo>
                <a:lnTo>
                  <a:pt x="6192011" y="5123688"/>
                </a:lnTo>
                <a:lnTo>
                  <a:pt x="6230111" y="5123687"/>
                </a:lnTo>
                <a:lnTo>
                  <a:pt x="6230111" y="5105400"/>
                </a:lnTo>
                <a:close/>
              </a:path>
              <a:path w="6230111" h="5143500">
                <a:moveTo>
                  <a:pt x="38100" y="18287"/>
                </a:moveTo>
                <a:lnTo>
                  <a:pt x="19812" y="38100"/>
                </a:lnTo>
                <a:lnTo>
                  <a:pt x="38100" y="38100"/>
                </a:lnTo>
                <a:lnTo>
                  <a:pt x="38100" y="18287"/>
                </a:lnTo>
                <a:close/>
              </a:path>
              <a:path w="6230111" h="5143500">
                <a:moveTo>
                  <a:pt x="6192011" y="18287"/>
                </a:moveTo>
                <a:lnTo>
                  <a:pt x="38100" y="18287"/>
                </a:lnTo>
                <a:lnTo>
                  <a:pt x="38100" y="38100"/>
                </a:lnTo>
                <a:lnTo>
                  <a:pt x="6192011" y="38100"/>
                </a:lnTo>
                <a:lnTo>
                  <a:pt x="6192011" y="18287"/>
                </a:lnTo>
                <a:close/>
              </a:path>
              <a:path w="6230111" h="5143500">
                <a:moveTo>
                  <a:pt x="6230111" y="18287"/>
                </a:moveTo>
                <a:lnTo>
                  <a:pt x="6192011" y="18287"/>
                </a:lnTo>
                <a:lnTo>
                  <a:pt x="6210300" y="38100"/>
                </a:lnTo>
                <a:lnTo>
                  <a:pt x="6230111" y="38100"/>
                </a:lnTo>
                <a:lnTo>
                  <a:pt x="6230111" y="18287"/>
                </a:lnTo>
                <a:close/>
              </a:path>
            </a:pathLst>
          </a:custGeom>
          <a:solidFill>
            <a:srgbClr val="006384"/>
          </a:solidFill>
        </p:spPr>
        <p:txBody>
          <a:bodyPr wrap="square" lIns="0" tIns="0" rIns="0" bIns="0" rtlCol="0">
            <a:noAutofit/>
          </a:bodyPr>
          <a:lstStyle/>
          <a:p>
            <a:endParaRPr/>
          </a:p>
        </p:txBody>
      </p:sp>
      <p:sp>
        <p:nvSpPr>
          <p:cNvPr id="8" name="object 8"/>
          <p:cNvSpPr/>
          <p:nvPr/>
        </p:nvSpPr>
        <p:spPr>
          <a:xfrm>
            <a:off x="4212335" y="1760347"/>
            <a:ext cx="1694561" cy="1115440"/>
          </a:xfrm>
          <a:custGeom>
            <a:avLst/>
            <a:gdLst/>
            <a:ahLst/>
            <a:cxnLst/>
            <a:rect l="l" t="t" r="r" b="b"/>
            <a:pathLst>
              <a:path w="1694561" h="1115440">
                <a:moveTo>
                  <a:pt x="0" y="0"/>
                </a:moveTo>
                <a:lnTo>
                  <a:pt x="1694561" y="0"/>
                </a:lnTo>
                <a:lnTo>
                  <a:pt x="1694561" y="1115440"/>
                </a:lnTo>
                <a:lnTo>
                  <a:pt x="0" y="1115440"/>
                </a:lnTo>
                <a:lnTo>
                  <a:pt x="0" y="0"/>
                </a:lnTo>
                <a:close/>
              </a:path>
            </a:pathLst>
          </a:custGeom>
          <a:solidFill>
            <a:srgbClr val="99897A"/>
          </a:solidFill>
        </p:spPr>
        <p:txBody>
          <a:bodyPr wrap="square" lIns="0" tIns="0" rIns="0" bIns="0" rtlCol="0">
            <a:noAutofit/>
          </a:bodyPr>
          <a:lstStyle/>
          <a:p>
            <a:endParaRPr/>
          </a:p>
        </p:txBody>
      </p:sp>
      <p:sp>
        <p:nvSpPr>
          <p:cNvPr id="9" name="object 9"/>
          <p:cNvSpPr/>
          <p:nvPr/>
        </p:nvSpPr>
        <p:spPr>
          <a:xfrm>
            <a:off x="4535423" y="1924939"/>
            <a:ext cx="1051560" cy="729996"/>
          </a:xfrm>
          <a:custGeom>
            <a:avLst/>
            <a:gdLst/>
            <a:ahLst/>
            <a:cxnLst/>
            <a:rect l="l" t="t" r="r" b="b"/>
            <a:pathLst>
              <a:path w="1051560" h="729996">
                <a:moveTo>
                  <a:pt x="0" y="0"/>
                </a:moveTo>
                <a:lnTo>
                  <a:pt x="1051560" y="0"/>
                </a:lnTo>
                <a:lnTo>
                  <a:pt x="1051560" y="729996"/>
                </a:lnTo>
                <a:lnTo>
                  <a:pt x="0" y="729996"/>
                </a:lnTo>
                <a:lnTo>
                  <a:pt x="0" y="0"/>
                </a:lnTo>
                <a:close/>
              </a:path>
            </a:pathLst>
          </a:custGeom>
          <a:solidFill>
            <a:srgbClr val="99897A"/>
          </a:solidFill>
        </p:spPr>
        <p:txBody>
          <a:bodyPr wrap="square" lIns="0" tIns="0" rIns="0" bIns="0" rtlCol="0">
            <a:noAutofit/>
          </a:bodyPr>
          <a:lstStyle/>
          <a:p>
            <a:endParaRPr/>
          </a:p>
        </p:txBody>
      </p:sp>
      <p:sp>
        <p:nvSpPr>
          <p:cNvPr id="10" name="object 10"/>
          <p:cNvSpPr txBox="1"/>
          <p:nvPr/>
        </p:nvSpPr>
        <p:spPr>
          <a:xfrm>
            <a:off x="4612640" y="1963420"/>
            <a:ext cx="897255" cy="651510"/>
          </a:xfrm>
          <a:prstGeom prst="rect">
            <a:avLst/>
          </a:prstGeom>
        </p:spPr>
        <p:txBody>
          <a:bodyPr vert="horz" wrap="square" lIns="0" tIns="0" rIns="0" bIns="0" rtlCol="0">
            <a:noAutofit/>
          </a:bodyPr>
          <a:lstStyle/>
          <a:p>
            <a:pPr marR="53975" algn="ctr">
              <a:lnSpc>
                <a:spcPct val="100000"/>
              </a:lnSpc>
            </a:pPr>
            <a:r>
              <a:rPr sz="1400" b="1" spc="-45" dirty="0">
                <a:solidFill>
                  <a:srgbClr val="FFFFFF"/>
                </a:solidFill>
                <a:latin typeface="Arial"/>
                <a:cs typeface="Arial"/>
              </a:rPr>
              <a:t>A</a:t>
            </a:r>
            <a:r>
              <a:rPr sz="1400" b="1" spc="-10" dirty="0">
                <a:solidFill>
                  <a:srgbClr val="FFFFFF"/>
                </a:solidFill>
                <a:latin typeface="Arial"/>
                <a:cs typeface="Arial"/>
              </a:rPr>
              <a:t>R</a:t>
            </a:r>
            <a:r>
              <a:rPr sz="1400" b="1" spc="0" dirty="0">
                <a:solidFill>
                  <a:srgbClr val="FFFFFF"/>
                </a:solidFill>
                <a:latin typeface="Arial"/>
                <a:cs typeface="Arial"/>
              </a:rPr>
              <a:t>M</a:t>
            </a:r>
            <a:endParaRPr sz="1400">
              <a:latin typeface="Arial"/>
              <a:cs typeface="Arial"/>
            </a:endParaRPr>
          </a:p>
          <a:p>
            <a:pPr marL="12700" marR="12700" indent="0" algn="ctr">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1" name="object 11"/>
          <p:cNvSpPr/>
          <p:nvPr/>
        </p:nvSpPr>
        <p:spPr>
          <a:xfrm>
            <a:off x="6384035" y="1620138"/>
            <a:ext cx="1465961" cy="729996"/>
          </a:xfrm>
          <a:custGeom>
            <a:avLst/>
            <a:gdLst/>
            <a:ahLst/>
            <a:cxnLst/>
            <a:rect l="l" t="t" r="r" b="b"/>
            <a:pathLst>
              <a:path w="1465961" h="729996">
                <a:moveTo>
                  <a:pt x="0" y="0"/>
                </a:moveTo>
                <a:lnTo>
                  <a:pt x="1465961" y="0"/>
                </a:lnTo>
                <a:lnTo>
                  <a:pt x="1465961" y="729996"/>
                </a:lnTo>
                <a:lnTo>
                  <a:pt x="0" y="729996"/>
                </a:lnTo>
                <a:lnTo>
                  <a:pt x="0" y="0"/>
                </a:lnTo>
                <a:close/>
              </a:path>
            </a:pathLst>
          </a:custGeom>
          <a:solidFill>
            <a:srgbClr val="118CAA"/>
          </a:solidFill>
        </p:spPr>
        <p:txBody>
          <a:bodyPr wrap="square" lIns="0" tIns="0" rIns="0" bIns="0" rtlCol="0">
            <a:noAutofit/>
          </a:bodyPr>
          <a:lstStyle/>
          <a:p>
            <a:endParaRPr/>
          </a:p>
        </p:txBody>
      </p:sp>
      <p:sp>
        <p:nvSpPr>
          <p:cNvPr id="12" name="object 12"/>
          <p:cNvSpPr/>
          <p:nvPr/>
        </p:nvSpPr>
        <p:spPr>
          <a:xfrm>
            <a:off x="6528816" y="1632330"/>
            <a:ext cx="1167256" cy="716152"/>
          </a:xfrm>
          <a:custGeom>
            <a:avLst/>
            <a:gdLst/>
            <a:ahLst/>
            <a:cxnLst/>
            <a:rect l="l" t="t" r="r" b="b"/>
            <a:pathLst>
              <a:path w="1167256" h="716152">
                <a:moveTo>
                  <a:pt x="0" y="0"/>
                </a:moveTo>
                <a:lnTo>
                  <a:pt x="1167256" y="0"/>
                </a:lnTo>
                <a:lnTo>
                  <a:pt x="1167256"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13" name="object 13"/>
          <p:cNvSpPr txBox="1"/>
          <p:nvPr/>
        </p:nvSpPr>
        <p:spPr>
          <a:xfrm>
            <a:off x="6744716" y="1672335"/>
            <a:ext cx="730885" cy="637540"/>
          </a:xfrm>
          <a:prstGeom prst="rect">
            <a:avLst/>
          </a:prstGeom>
        </p:spPr>
        <p:txBody>
          <a:bodyPr vert="horz" wrap="square" lIns="0" tIns="0" rIns="0" bIns="0" rtlCol="0">
            <a:noAutofit/>
          </a:bodyPr>
          <a:lstStyle/>
          <a:p>
            <a:pPr marR="0" algn="ctr">
              <a:lnSpc>
                <a:spcPct val="100000"/>
              </a:lnSpc>
            </a:pPr>
            <a:r>
              <a:rPr sz="1400" b="1" dirty="0">
                <a:latin typeface="Arial"/>
                <a:cs typeface="Arial"/>
              </a:rPr>
              <a:t>E</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14" name="object 14"/>
          <p:cNvSpPr/>
          <p:nvPr/>
        </p:nvSpPr>
        <p:spPr>
          <a:xfrm>
            <a:off x="5907023" y="1941702"/>
            <a:ext cx="477012" cy="114300"/>
          </a:xfrm>
          <a:custGeom>
            <a:avLst/>
            <a:gdLst/>
            <a:ahLst/>
            <a:cxnLst/>
            <a:rect l="l" t="t" r="r" b="b"/>
            <a:pathLst>
              <a:path w="477012" h="114300">
                <a:moveTo>
                  <a:pt x="362712" y="0"/>
                </a:moveTo>
                <a:lnTo>
                  <a:pt x="362712" y="114300"/>
                </a:lnTo>
                <a:lnTo>
                  <a:pt x="439941" y="76200"/>
                </a:lnTo>
                <a:lnTo>
                  <a:pt x="381000" y="76200"/>
                </a:lnTo>
                <a:lnTo>
                  <a:pt x="381000" y="38100"/>
                </a:lnTo>
                <a:lnTo>
                  <a:pt x="437909" y="38100"/>
                </a:lnTo>
                <a:lnTo>
                  <a:pt x="362712" y="0"/>
                </a:lnTo>
                <a:close/>
              </a:path>
              <a:path w="477012" h="114300">
                <a:moveTo>
                  <a:pt x="362712" y="38100"/>
                </a:moveTo>
                <a:lnTo>
                  <a:pt x="0" y="38100"/>
                </a:lnTo>
                <a:lnTo>
                  <a:pt x="0" y="76200"/>
                </a:lnTo>
                <a:lnTo>
                  <a:pt x="362712" y="76200"/>
                </a:lnTo>
                <a:lnTo>
                  <a:pt x="362712" y="38100"/>
                </a:lnTo>
                <a:close/>
              </a:path>
              <a:path w="477012" h="114300">
                <a:moveTo>
                  <a:pt x="437909" y="38100"/>
                </a:moveTo>
                <a:lnTo>
                  <a:pt x="381000" y="38100"/>
                </a:lnTo>
                <a:lnTo>
                  <a:pt x="381000" y="76200"/>
                </a:lnTo>
                <a:lnTo>
                  <a:pt x="439941" y="76200"/>
                </a:lnTo>
                <a:lnTo>
                  <a:pt x="477012" y="57912"/>
                </a:lnTo>
                <a:lnTo>
                  <a:pt x="437909" y="38100"/>
                </a:lnTo>
                <a:close/>
              </a:path>
            </a:pathLst>
          </a:custGeom>
          <a:solidFill>
            <a:srgbClr val="006384"/>
          </a:solidFill>
        </p:spPr>
        <p:txBody>
          <a:bodyPr wrap="square" lIns="0" tIns="0" rIns="0" bIns="0" rtlCol="0">
            <a:noAutofit/>
          </a:bodyPr>
          <a:lstStyle/>
          <a:p>
            <a:endParaRPr/>
          </a:p>
        </p:txBody>
      </p:sp>
      <p:sp>
        <p:nvSpPr>
          <p:cNvPr id="15" name="object 15"/>
          <p:cNvSpPr/>
          <p:nvPr/>
        </p:nvSpPr>
        <p:spPr>
          <a:xfrm>
            <a:off x="2705100" y="5056759"/>
            <a:ext cx="4811267" cy="339851"/>
          </a:xfrm>
          <a:custGeom>
            <a:avLst/>
            <a:gdLst/>
            <a:ahLst/>
            <a:cxnLst/>
            <a:rect l="l" t="t" r="r" b="b"/>
            <a:pathLst>
              <a:path w="4811267" h="339851">
                <a:moveTo>
                  <a:pt x="0" y="0"/>
                </a:moveTo>
                <a:lnTo>
                  <a:pt x="4811267" y="0"/>
                </a:lnTo>
                <a:lnTo>
                  <a:pt x="4811267" y="339852"/>
                </a:lnTo>
                <a:lnTo>
                  <a:pt x="0" y="339852"/>
                </a:lnTo>
                <a:lnTo>
                  <a:pt x="0" y="0"/>
                </a:lnTo>
                <a:close/>
              </a:path>
            </a:pathLst>
          </a:custGeom>
          <a:solidFill>
            <a:srgbClr val="99897A"/>
          </a:solidFill>
        </p:spPr>
        <p:txBody>
          <a:bodyPr wrap="square" lIns="0" tIns="0" rIns="0" bIns="0" rtlCol="0">
            <a:noAutofit/>
          </a:bodyPr>
          <a:lstStyle/>
          <a:p>
            <a:endParaRPr/>
          </a:p>
        </p:txBody>
      </p:sp>
      <p:sp>
        <p:nvSpPr>
          <p:cNvPr id="16" name="object 16"/>
          <p:cNvSpPr/>
          <p:nvPr/>
        </p:nvSpPr>
        <p:spPr>
          <a:xfrm>
            <a:off x="4453128" y="5065903"/>
            <a:ext cx="1328927" cy="304800"/>
          </a:xfrm>
          <a:custGeom>
            <a:avLst/>
            <a:gdLst/>
            <a:ahLst/>
            <a:cxnLst/>
            <a:rect l="l" t="t" r="r" b="b"/>
            <a:pathLst>
              <a:path w="1328927" h="304800">
                <a:moveTo>
                  <a:pt x="0" y="0"/>
                </a:moveTo>
                <a:lnTo>
                  <a:pt x="1328927" y="0"/>
                </a:lnTo>
                <a:lnTo>
                  <a:pt x="1328927"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17" name="object 17"/>
          <p:cNvSpPr txBox="1"/>
          <p:nvPr/>
        </p:nvSpPr>
        <p:spPr>
          <a:xfrm>
            <a:off x="4649215" y="5105907"/>
            <a:ext cx="936625"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Bu</a:t>
            </a:r>
            <a:r>
              <a:rPr sz="1400" b="1" spc="0" dirty="0">
                <a:solidFill>
                  <a:srgbClr val="FFFFFF"/>
                </a:solidFill>
                <a:latin typeface="Arial"/>
                <a:cs typeface="Arial"/>
              </a:rPr>
              <a:t>s</a:t>
            </a:r>
            <a:r>
              <a:rPr sz="1400" b="1" spc="-20" dirty="0">
                <a:solidFill>
                  <a:srgbClr val="FFFFFF"/>
                </a:solidFill>
                <a:latin typeface="Arial"/>
                <a:cs typeface="Arial"/>
              </a:rPr>
              <a:t> </a:t>
            </a:r>
            <a:r>
              <a:rPr sz="1400" b="1" spc="15" dirty="0">
                <a:solidFill>
                  <a:srgbClr val="FFFFFF"/>
                </a:solidFill>
                <a:latin typeface="Arial"/>
                <a:cs typeface="Arial"/>
              </a:rPr>
              <a:t>M</a:t>
            </a:r>
            <a:r>
              <a:rPr sz="1400" b="1" spc="0" dirty="0">
                <a:solidFill>
                  <a:srgbClr val="FFFFFF"/>
                </a:solidFill>
                <a:latin typeface="Arial"/>
                <a:cs typeface="Arial"/>
              </a:rPr>
              <a:t>at</a:t>
            </a:r>
            <a:r>
              <a:rPr sz="1400" b="1" spc="5" dirty="0">
                <a:solidFill>
                  <a:srgbClr val="FFFFFF"/>
                </a:solidFill>
                <a:latin typeface="Arial"/>
                <a:cs typeface="Arial"/>
              </a:rPr>
              <a:t>ri</a:t>
            </a:r>
            <a:r>
              <a:rPr sz="1400" b="1" spc="0" dirty="0">
                <a:solidFill>
                  <a:srgbClr val="FFFFFF"/>
                </a:solidFill>
                <a:latin typeface="Arial"/>
                <a:cs typeface="Arial"/>
              </a:rPr>
              <a:t>x</a:t>
            </a:r>
            <a:endParaRPr sz="1400">
              <a:latin typeface="Arial"/>
              <a:cs typeface="Arial"/>
            </a:endParaRPr>
          </a:p>
        </p:txBody>
      </p:sp>
      <p:sp>
        <p:nvSpPr>
          <p:cNvPr id="18" name="object 18"/>
          <p:cNvSpPr/>
          <p:nvPr/>
        </p:nvSpPr>
        <p:spPr>
          <a:xfrm>
            <a:off x="5538215" y="2875914"/>
            <a:ext cx="114300" cy="2180844"/>
          </a:xfrm>
          <a:custGeom>
            <a:avLst/>
            <a:gdLst/>
            <a:ahLst/>
            <a:cxnLst/>
            <a:rect l="l" t="t" r="r" b="b"/>
            <a:pathLst>
              <a:path w="114300" h="2180844">
                <a:moveTo>
                  <a:pt x="38100" y="2066544"/>
                </a:moveTo>
                <a:lnTo>
                  <a:pt x="0" y="2066544"/>
                </a:lnTo>
                <a:lnTo>
                  <a:pt x="56387" y="2180844"/>
                </a:lnTo>
                <a:lnTo>
                  <a:pt x="105034" y="2084832"/>
                </a:lnTo>
                <a:lnTo>
                  <a:pt x="38100" y="2084832"/>
                </a:lnTo>
                <a:lnTo>
                  <a:pt x="38100" y="2066544"/>
                </a:lnTo>
                <a:close/>
              </a:path>
              <a:path w="114300" h="2180844">
                <a:moveTo>
                  <a:pt x="76200" y="94487"/>
                </a:moveTo>
                <a:lnTo>
                  <a:pt x="38100" y="94487"/>
                </a:lnTo>
                <a:lnTo>
                  <a:pt x="38100" y="2084832"/>
                </a:lnTo>
                <a:lnTo>
                  <a:pt x="76200" y="2084832"/>
                </a:lnTo>
                <a:lnTo>
                  <a:pt x="76200" y="94487"/>
                </a:lnTo>
                <a:close/>
              </a:path>
              <a:path w="114300" h="2180844">
                <a:moveTo>
                  <a:pt x="114300" y="2066544"/>
                </a:moveTo>
                <a:lnTo>
                  <a:pt x="76200" y="2066544"/>
                </a:lnTo>
                <a:lnTo>
                  <a:pt x="76200" y="2084832"/>
                </a:lnTo>
                <a:lnTo>
                  <a:pt x="105034" y="2084832"/>
                </a:lnTo>
                <a:lnTo>
                  <a:pt x="114300" y="2066544"/>
                </a:lnTo>
                <a:close/>
              </a:path>
              <a:path w="114300" h="2180844">
                <a:moveTo>
                  <a:pt x="56387" y="0"/>
                </a:moveTo>
                <a:lnTo>
                  <a:pt x="0" y="114300"/>
                </a:lnTo>
                <a:lnTo>
                  <a:pt x="38100" y="114300"/>
                </a:lnTo>
                <a:lnTo>
                  <a:pt x="38100" y="94487"/>
                </a:lnTo>
                <a:lnTo>
                  <a:pt x="104261" y="94487"/>
                </a:lnTo>
                <a:lnTo>
                  <a:pt x="56387" y="0"/>
                </a:lnTo>
                <a:close/>
              </a:path>
              <a:path w="114300" h="2180844">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19" name="object 19"/>
          <p:cNvSpPr txBox="1"/>
          <p:nvPr/>
        </p:nvSpPr>
        <p:spPr>
          <a:xfrm>
            <a:off x="4501388" y="2624835"/>
            <a:ext cx="7493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I</a:t>
            </a:r>
            <a:endParaRPr sz="1400">
              <a:latin typeface="Arial"/>
              <a:cs typeface="Arial"/>
            </a:endParaRPr>
          </a:p>
        </p:txBody>
      </p:sp>
      <p:sp>
        <p:nvSpPr>
          <p:cNvPr id="20" name="object 20"/>
          <p:cNvSpPr txBox="1"/>
          <p:nvPr/>
        </p:nvSpPr>
        <p:spPr>
          <a:xfrm>
            <a:off x="5516371" y="2629408"/>
            <a:ext cx="15430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D</a:t>
            </a:r>
            <a:endParaRPr sz="1400">
              <a:latin typeface="Arial"/>
              <a:cs typeface="Arial"/>
            </a:endParaRPr>
          </a:p>
        </p:txBody>
      </p:sp>
      <p:sp>
        <p:nvSpPr>
          <p:cNvPr id="21" name="object 21"/>
          <p:cNvSpPr/>
          <p:nvPr/>
        </p:nvSpPr>
        <p:spPr>
          <a:xfrm>
            <a:off x="2575560" y="3112135"/>
            <a:ext cx="1278509" cy="57912"/>
          </a:xfrm>
          <a:custGeom>
            <a:avLst/>
            <a:gdLst/>
            <a:ahLst/>
            <a:cxnLst/>
            <a:rect l="l" t="t" r="r" b="b"/>
            <a:pathLst>
              <a:path w="1278509" h="57912">
                <a:moveTo>
                  <a:pt x="0" y="57912"/>
                </a:moveTo>
                <a:lnTo>
                  <a:pt x="1278509" y="57912"/>
                </a:lnTo>
                <a:lnTo>
                  <a:pt x="1278509" y="0"/>
                </a:lnTo>
                <a:lnTo>
                  <a:pt x="0" y="0"/>
                </a:lnTo>
                <a:lnTo>
                  <a:pt x="0" y="57912"/>
                </a:lnTo>
                <a:close/>
              </a:path>
            </a:pathLst>
          </a:custGeom>
          <a:solidFill>
            <a:srgbClr val="118CAA"/>
          </a:solidFill>
        </p:spPr>
        <p:txBody>
          <a:bodyPr wrap="square" lIns="0" tIns="0" rIns="0" bIns="0" rtlCol="0">
            <a:noAutofit/>
          </a:bodyPr>
          <a:lstStyle/>
          <a:p>
            <a:endParaRPr/>
          </a:p>
        </p:txBody>
      </p:sp>
      <p:sp>
        <p:nvSpPr>
          <p:cNvPr id="22" name="object 22"/>
          <p:cNvSpPr/>
          <p:nvPr/>
        </p:nvSpPr>
        <p:spPr>
          <a:xfrm>
            <a:off x="2575560" y="3703446"/>
            <a:ext cx="1278509" cy="94487"/>
          </a:xfrm>
          <a:custGeom>
            <a:avLst/>
            <a:gdLst/>
            <a:ahLst/>
            <a:cxnLst/>
            <a:rect l="l" t="t" r="r" b="b"/>
            <a:pathLst>
              <a:path w="1278509" h="94487">
                <a:moveTo>
                  <a:pt x="0" y="94487"/>
                </a:moveTo>
                <a:lnTo>
                  <a:pt x="1278509" y="94487"/>
                </a:lnTo>
                <a:lnTo>
                  <a:pt x="1278509" y="0"/>
                </a:lnTo>
                <a:lnTo>
                  <a:pt x="0" y="0"/>
                </a:lnTo>
                <a:lnTo>
                  <a:pt x="0" y="94487"/>
                </a:lnTo>
                <a:close/>
              </a:path>
            </a:pathLst>
          </a:custGeom>
          <a:solidFill>
            <a:srgbClr val="118CAA"/>
          </a:solidFill>
        </p:spPr>
        <p:txBody>
          <a:bodyPr wrap="square" lIns="0" tIns="0" rIns="0" bIns="0" rtlCol="0">
            <a:noAutofit/>
          </a:bodyPr>
          <a:lstStyle/>
          <a:p>
            <a:endParaRPr/>
          </a:p>
        </p:txBody>
      </p:sp>
      <p:sp>
        <p:nvSpPr>
          <p:cNvPr id="23" name="object 23"/>
          <p:cNvSpPr/>
          <p:nvPr/>
        </p:nvSpPr>
        <p:spPr>
          <a:xfrm>
            <a:off x="2575560" y="3170047"/>
            <a:ext cx="1278509" cy="533400"/>
          </a:xfrm>
          <a:custGeom>
            <a:avLst/>
            <a:gdLst/>
            <a:ahLst/>
            <a:cxnLst/>
            <a:rect l="l" t="t" r="r" b="b"/>
            <a:pathLst>
              <a:path w="1278509" h="533400">
                <a:moveTo>
                  <a:pt x="0" y="0"/>
                </a:moveTo>
                <a:lnTo>
                  <a:pt x="1278509" y="0"/>
                </a:lnTo>
                <a:lnTo>
                  <a:pt x="1278509"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24" name="object 24"/>
          <p:cNvSpPr txBox="1"/>
          <p:nvPr/>
        </p:nvSpPr>
        <p:spPr>
          <a:xfrm>
            <a:off x="2811272" y="3210052"/>
            <a:ext cx="807720" cy="454659"/>
          </a:xfrm>
          <a:prstGeom prst="rect">
            <a:avLst/>
          </a:prstGeom>
        </p:spPr>
        <p:txBody>
          <a:bodyPr vert="horz" wrap="square" lIns="0" tIns="0" rIns="0" bIns="0" rtlCol="0">
            <a:noAutofit/>
          </a:bodyPr>
          <a:lstStyle/>
          <a:p>
            <a:pPr marR="0" algn="ctr">
              <a:lnSpc>
                <a:spcPct val="100000"/>
              </a:lnSpc>
            </a:pPr>
            <a:r>
              <a:rPr sz="1400" b="1" spc="-10" dirty="0">
                <a:latin typeface="Arial"/>
                <a:cs typeface="Arial"/>
              </a:rPr>
              <a:t>D</a:t>
            </a:r>
            <a:r>
              <a:rPr sz="1400" b="1" spc="-45" dirty="0">
                <a:latin typeface="Arial"/>
                <a:cs typeface="Arial"/>
              </a:rPr>
              <a:t>A</a:t>
            </a:r>
            <a:r>
              <a:rPr sz="1400" b="1" spc="0" dirty="0">
                <a:latin typeface="Arial"/>
                <a:cs typeface="Arial"/>
              </a:rPr>
              <a:t>P</a:t>
            </a:r>
            <a:endParaRPr sz="1400">
              <a:latin typeface="Arial"/>
              <a:cs typeface="Arial"/>
            </a:endParaRPr>
          </a:p>
          <a:p>
            <a:pPr algn="ctr">
              <a:lnSpc>
                <a:spcPct val="100000"/>
              </a:lnSpc>
              <a:spcBef>
                <a:spcPts val="365"/>
              </a:spcBef>
            </a:pPr>
            <a:r>
              <a:rPr sz="1200" dirty="0">
                <a:latin typeface="Arial"/>
                <a:cs typeface="Arial"/>
              </a:rPr>
              <a:t>J</a:t>
            </a:r>
            <a:r>
              <a:rPr sz="1200" spc="-75" dirty="0">
                <a:latin typeface="Arial"/>
                <a:cs typeface="Arial"/>
              </a:rPr>
              <a:t>T</a:t>
            </a:r>
            <a:r>
              <a:rPr sz="1200" spc="0" dirty="0">
                <a:latin typeface="Arial"/>
                <a:cs typeface="Arial"/>
              </a:rPr>
              <a:t>AG/</a:t>
            </a:r>
            <a:r>
              <a:rPr sz="1200" spc="-10" dirty="0">
                <a:latin typeface="Arial"/>
                <a:cs typeface="Arial"/>
              </a:rPr>
              <a:t>S</a:t>
            </a:r>
            <a:r>
              <a:rPr sz="1200" spc="30" dirty="0">
                <a:latin typeface="Arial"/>
                <a:cs typeface="Arial"/>
              </a:rPr>
              <a:t>W</a:t>
            </a:r>
            <a:r>
              <a:rPr sz="1200" spc="0" dirty="0">
                <a:latin typeface="Arial"/>
                <a:cs typeface="Arial"/>
              </a:rPr>
              <a:t>D</a:t>
            </a:r>
            <a:endParaRPr sz="1200">
              <a:latin typeface="Arial"/>
              <a:cs typeface="Arial"/>
            </a:endParaRPr>
          </a:p>
        </p:txBody>
      </p:sp>
      <p:sp>
        <p:nvSpPr>
          <p:cNvPr id="25" name="object 25"/>
          <p:cNvSpPr/>
          <p:nvPr/>
        </p:nvSpPr>
        <p:spPr>
          <a:xfrm>
            <a:off x="2101595" y="1790700"/>
            <a:ext cx="1740408" cy="864108"/>
          </a:xfrm>
          <a:custGeom>
            <a:avLst/>
            <a:gdLst/>
            <a:ahLst/>
            <a:cxnLst/>
            <a:rect l="l" t="t" r="r" b="b"/>
            <a:pathLst>
              <a:path w="1740407" h="864108">
                <a:moveTo>
                  <a:pt x="0" y="0"/>
                </a:moveTo>
                <a:lnTo>
                  <a:pt x="1740408" y="0"/>
                </a:lnTo>
                <a:lnTo>
                  <a:pt x="1740408" y="864108"/>
                </a:lnTo>
                <a:lnTo>
                  <a:pt x="0" y="864108"/>
                </a:lnTo>
                <a:lnTo>
                  <a:pt x="0" y="0"/>
                </a:lnTo>
                <a:close/>
              </a:path>
            </a:pathLst>
          </a:custGeom>
          <a:solidFill>
            <a:srgbClr val="9EB23A"/>
          </a:solidFill>
        </p:spPr>
        <p:txBody>
          <a:bodyPr wrap="square" lIns="0" tIns="0" rIns="0" bIns="0" rtlCol="0">
            <a:noAutofit/>
          </a:bodyPr>
          <a:lstStyle/>
          <a:p>
            <a:endParaRPr/>
          </a:p>
        </p:txBody>
      </p:sp>
      <p:sp>
        <p:nvSpPr>
          <p:cNvPr id="26" name="object 26"/>
          <p:cNvSpPr/>
          <p:nvPr/>
        </p:nvSpPr>
        <p:spPr>
          <a:xfrm>
            <a:off x="2273807" y="1828800"/>
            <a:ext cx="1385189" cy="762000"/>
          </a:xfrm>
          <a:custGeom>
            <a:avLst/>
            <a:gdLst/>
            <a:ahLst/>
            <a:cxnLst/>
            <a:rect l="l" t="t" r="r" b="b"/>
            <a:pathLst>
              <a:path w="1385189" h="762000">
                <a:moveTo>
                  <a:pt x="0" y="0"/>
                </a:moveTo>
                <a:lnTo>
                  <a:pt x="1385189" y="0"/>
                </a:lnTo>
                <a:lnTo>
                  <a:pt x="1385189" y="762000"/>
                </a:lnTo>
                <a:lnTo>
                  <a:pt x="0" y="762000"/>
                </a:lnTo>
                <a:lnTo>
                  <a:pt x="0" y="0"/>
                </a:lnTo>
                <a:close/>
              </a:path>
            </a:pathLst>
          </a:custGeom>
          <a:solidFill>
            <a:srgbClr val="9EB23A"/>
          </a:solidFill>
        </p:spPr>
        <p:txBody>
          <a:bodyPr wrap="square" lIns="0" tIns="0" rIns="0" bIns="0" rtlCol="0">
            <a:noAutofit/>
          </a:bodyPr>
          <a:lstStyle/>
          <a:p>
            <a:endParaRPr/>
          </a:p>
        </p:txBody>
      </p:sp>
      <p:sp>
        <p:nvSpPr>
          <p:cNvPr id="27" name="object 27"/>
          <p:cNvSpPr txBox="1"/>
          <p:nvPr/>
        </p:nvSpPr>
        <p:spPr>
          <a:xfrm>
            <a:off x="2415032" y="1868932"/>
            <a:ext cx="1099820" cy="683260"/>
          </a:xfrm>
          <a:prstGeom prst="rect">
            <a:avLst/>
          </a:prstGeom>
        </p:spPr>
        <p:txBody>
          <a:bodyPr vert="horz" wrap="square" lIns="0" tIns="0" rIns="0" bIns="0" rtlCol="0">
            <a:noAutofit/>
          </a:bodyPr>
          <a:lstStyle/>
          <a:p>
            <a:pPr marL="0" algn="ctr">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a:p>
            <a:pPr algn="ctr">
              <a:lnSpc>
                <a:spcPct val="100000"/>
              </a:lnSpc>
              <a:spcBef>
                <a:spcPts val="365"/>
              </a:spcBef>
            </a:pPr>
            <a:r>
              <a:rPr sz="1200" dirty="0">
                <a:solidFill>
                  <a:srgbClr val="FFFFFF"/>
                </a:solidFill>
                <a:latin typeface="Arial"/>
                <a:cs typeface="Arial"/>
              </a:rPr>
              <a:t>1</a:t>
            </a:r>
            <a:r>
              <a:rPr sz="1200" spc="-5" dirty="0">
                <a:solidFill>
                  <a:srgbClr val="FFFFFF"/>
                </a:solidFill>
                <a:latin typeface="Arial"/>
                <a:cs typeface="Arial"/>
              </a:rPr>
              <a:t>-</a:t>
            </a:r>
            <a:r>
              <a:rPr sz="1200" spc="0" dirty="0">
                <a:solidFill>
                  <a:srgbClr val="FFFFFF"/>
                </a:solidFill>
                <a:latin typeface="Arial"/>
                <a:cs typeface="Arial"/>
              </a:rPr>
              <a:t>240</a:t>
            </a:r>
            <a:r>
              <a:rPr sz="1200" spc="-45" dirty="0">
                <a:solidFill>
                  <a:srgbClr val="FFFFFF"/>
                </a:solidFill>
                <a:latin typeface="Arial"/>
                <a:cs typeface="Arial"/>
              </a:rPr>
              <a:t> </a:t>
            </a:r>
            <a:r>
              <a:rPr sz="1200" spc="0" dirty="0">
                <a:solidFill>
                  <a:srgbClr val="FFFFFF"/>
                </a:solidFill>
                <a:latin typeface="Arial"/>
                <a:cs typeface="Arial"/>
              </a:rPr>
              <a:t>Inte</a:t>
            </a:r>
            <a:r>
              <a:rPr sz="1200" spc="-5" dirty="0">
                <a:solidFill>
                  <a:srgbClr val="FFFFFF"/>
                </a:solidFill>
                <a:latin typeface="Arial"/>
                <a:cs typeface="Arial"/>
              </a:rPr>
              <a:t>rr</a:t>
            </a:r>
            <a:r>
              <a:rPr sz="1200" spc="0" dirty="0">
                <a:solidFill>
                  <a:srgbClr val="FFFFFF"/>
                </a:solidFill>
                <a:latin typeface="Arial"/>
                <a:cs typeface="Arial"/>
              </a:rPr>
              <a:t>upts</a:t>
            </a:r>
            <a:endParaRPr sz="1200">
              <a:latin typeface="Arial"/>
              <a:cs typeface="Arial"/>
            </a:endParaRPr>
          </a:p>
          <a:p>
            <a:pPr marL="1270" algn="ctr">
              <a:lnSpc>
                <a:spcPct val="100000"/>
              </a:lnSpc>
              <a:spcBef>
                <a:spcPts val="360"/>
              </a:spcBef>
            </a:pPr>
            <a:r>
              <a:rPr sz="1200" dirty="0">
                <a:solidFill>
                  <a:srgbClr val="FFFFFF"/>
                </a:solidFill>
                <a:latin typeface="Arial"/>
                <a:cs typeface="Arial"/>
              </a:rPr>
              <a:t>8</a:t>
            </a:r>
            <a:r>
              <a:rPr sz="1200" spc="-5" dirty="0">
                <a:solidFill>
                  <a:srgbClr val="FFFFFF"/>
                </a:solidFill>
                <a:latin typeface="Arial"/>
                <a:cs typeface="Arial"/>
              </a:rPr>
              <a:t>-</a:t>
            </a:r>
            <a:r>
              <a:rPr sz="1200" spc="0" dirty="0">
                <a:solidFill>
                  <a:srgbClr val="FFFFFF"/>
                </a:solidFill>
                <a:latin typeface="Arial"/>
                <a:cs typeface="Arial"/>
              </a:rPr>
              <a:t>256</a:t>
            </a:r>
            <a:r>
              <a:rPr sz="1200" spc="-45" dirty="0">
                <a:solidFill>
                  <a:srgbClr val="FFFFFF"/>
                </a:solidFill>
                <a:latin typeface="Arial"/>
                <a:cs typeface="Arial"/>
              </a:rPr>
              <a:t> </a:t>
            </a:r>
            <a:r>
              <a:rPr sz="1200" spc="0" dirty="0">
                <a:solidFill>
                  <a:srgbClr val="FFFFFF"/>
                </a:solidFill>
                <a:latin typeface="Arial"/>
                <a:cs typeface="Arial"/>
              </a:rPr>
              <a:t>P</a:t>
            </a:r>
            <a:r>
              <a:rPr sz="1200" spc="-5" dirty="0">
                <a:solidFill>
                  <a:srgbClr val="FFFFFF"/>
                </a:solidFill>
                <a:latin typeface="Arial"/>
                <a:cs typeface="Arial"/>
              </a:rPr>
              <a:t>ri</a:t>
            </a:r>
            <a:r>
              <a:rPr sz="1200" spc="0" dirty="0">
                <a:solidFill>
                  <a:srgbClr val="FFFFFF"/>
                </a:solidFill>
                <a:latin typeface="Arial"/>
                <a:cs typeface="Arial"/>
              </a:rPr>
              <a:t>o</a:t>
            </a:r>
            <a:r>
              <a:rPr sz="1200" spc="-5" dirty="0">
                <a:solidFill>
                  <a:srgbClr val="FFFFFF"/>
                </a:solidFill>
                <a:latin typeface="Arial"/>
                <a:cs typeface="Arial"/>
              </a:rPr>
              <a:t>ri</a:t>
            </a:r>
            <a:r>
              <a:rPr sz="1200" spc="0" dirty="0">
                <a:solidFill>
                  <a:srgbClr val="FFFFFF"/>
                </a:solidFill>
                <a:latin typeface="Arial"/>
                <a:cs typeface="Arial"/>
              </a:rPr>
              <a:t>t</a:t>
            </a:r>
            <a:r>
              <a:rPr sz="1200" spc="-5" dirty="0">
                <a:solidFill>
                  <a:srgbClr val="FFFFFF"/>
                </a:solidFill>
                <a:latin typeface="Arial"/>
                <a:cs typeface="Arial"/>
              </a:rPr>
              <a:t>i</a:t>
            </a:r>
            <a:r>
              <a:rPr sz="1200" spc="0" dirty="0">
                <a:solidFill>
                  <a:srgbClr val="FFFFFF"/>
                </a:solidFill>
                <a:latin typeface="Arial"/>
                <a:cs typeface="Arial"/>
              </a:rPr>
              <a:t>es</a:t>
            </a:r>
            <a:endParaRPr sz="1200">
              <a:latin typeface="Arial"/>
              <a:cs typeface="Arial"/>
            </a:endParaRPr>
          </a:p>
        </p:txBody>
      </p:sp>
      <p:sp>
        <p:nvSpPr>
          <p:cNvPr id="28" name="object 28"/>
          <p:cNvSpPr/>
          <p:nvPr/>
        </p:nvSpPr>
        <p:spPr>
          <a:xfrm>
            <a:off x="3842003" y="1996567"/>
            <a:ext cx="370332" cy="114300"/>
          </a:xfrm>
          <a:custGeom>
            <a:avLst/>
            <a:gdLst/>
            <a:ahLst/>
            <a:cxnLst/>
            <a:rect l="l" t="t" r="r" b="b"/>
            <a:pathLst>
              <a:path w="370332" h="114300">
                <a:moveTo>
                  <a:pt x="114300" y="0"/>
                </a:moveTo>
                <a:lnTo>
                  <a:pt x="0" y="56387"/>
                </a:lnTo>
                <a:lnTo>
                  <a:pt x="114300" y="114300"/>
                </a:lnTo>
                <a:lnTo>
                  <a:pt x="114300" y="76200"/>
                </a:lnTo>
                <a:lnTo>
                  <a:pt x="96012" y="76200"/>
                </a:lnTo>
                <a:lnTo>
                  <a:pt x="96012" y="38100"/>
                </a:lnTo>
                <a:lnTo>
                  <a:pt x="114300" y="38100"/>
                </a:lnTo>
                <a:lnTo>
                  <a:pt x="114300" y="0"/>
                </a:lnTo>
                <a:close/>
              </a:path>
              <a:path w="370332" h="114300">
                <a:moveTo>
                  <a:pt x="256032" y="0"/>
                </a:moveTo>
                <a:lnTo>
                  <a:pt x="256032" y="114300"/>
                </a:lnTo>
                <a:lnTo>
                  <a:pt x="331229" y="76200"/>
                </a:lnTo>
                <a:lnTo>
                  <a:pt x="274320" y="76200"/>
                </a:lnTo>
                <a:lnTo>
                  <a:pt x="274320" y="38100"/>
                </a:lnTo>
                <a:lnTo>
                  <a:pt x="333261" y="38100"/>
                </a:lnTo>
                <a:lnTo>
                  <a:pt x="256032" y="0"/>
                </a:lnTo>
                <a:close/>
              </a:path>
              <a:path w="370332" h="114300">
                <a:moveTo>
                  <a:pt x="114300" y="38100"/>
                </a:moveTo>
                <a:lnTo>
                  <a:pt x="96012" y="38100"/>
                </a:lnTo>
                <a:lnTo>
                  <a:pt x="96012" y="76200"/>
                </a:lnTo>
                <a:lnTo>
                  <a:pt x="114300" y="76200"/>
                </a:lnTo>
                <a:lnTo>
                  <a:pt x="114300" y="38100"/>
                </a:lnTo>
                <a:close/>
              </a:path>
              <a:path w="370332" h="114300">
                <a:moveTo>
                  <a:pt x="256032" y="38100"/>
                </a:moveTo>
                <a:lnTo>
                  <a:pt x="114300" y="38100"/>
                </a:lnTo>
                <a:lnTo>
                  <a:pt x="114300" y="76200"/>
                </a:lnTo>
                <a:lnTo>
                  <a:pt x="256032" y="76200"/>
                </a:lnTo>
                <a:lnTo>
                  <a:pt x="256032" y="38100"/>
                </a:lnTo>
                <a:close/>
              </a:path>
              <a:path w="370332" h="114300">
                <a:moveTo>
                  <a:pt x="333261" y="38100"/>
                </a:moveTo>
                <a:lnTo>
                  <a:pt x="274320" y="38100"/>
                </a:lnTo>
                <a:lnTo>
                  <a:pt x="274320" y="76200"/>
                </a:lnTo>
                <a:lnTo>
                  <a:pt x="331229" y="76200"/>
                </a:lnTo>
                <a:lnTo>
                  <a:pt x="370332" y="56387"/>
                </a:lnTo>
                <a:lnTo>
                  <a:pt x="333261" y="38100"/>
                </a:lnTo>
                <a:close/>
              </a:path>
            </a:pathLst>
          </a:custGeom>
          <a:solidFill>
            <a:srgbClr val="006384"/>
          </a:solidFill>
        </p:spPr>
        <p:txBody>
          <a:bodyPr wrap="square" lIns="0" tIns="0" rIns="0" bIns="0" rtlCol="0">
            <a:noAutofit/>
          </a:bodyPr>
          <a:lstStyle/>
          <a:p>
            <a:endParaRPr/>
          </a:p>
        </p:txBody>
      </p:sp>
      <p:sp>
        <p:nvSpPr>
          <p:cNvPr id="29" name="object 29"/>
          <p:cNvSpPr/>
          <p:nvPr/>
        </p:nvSpPr>
        <p:spPr>
          <a:xfrm>
            <a:off x="3355847" y="3797934"/>
            <a:ext cx="114300" cy="1258823"/>
          </a:xfrm>
          <a:custGeom>
            <a:avLst/>
            <a:gdLst/>
            <a:ahLst/>
            <a:cxnLst/>
            <a:rect l="l" t="t" r="r" b="b"/>
            <a:pathLst>
              <a:path w="114300" h="1258824">
                <a:moveTo>
                  <a:pt x="38100" y="1144523"/>
                </a:moveTo>
                <a:lnTo>
                  <a:pt x="0" y="1144523"/>
                </a:lnTo>
                <a:lnTo>
                  <a:pt x="57912" y="1258823"/>
                </a:lnTo>
                <a:lnTo>
                  <a:pt x="105277" y="1162812"/>
                </a:lnTo>
                <a:lnTo>
                  <a:pt x="38100" y="1162812"/>
                </a:lnTo>
                <a:lnTo>
                  <a:pt x="38100" y="1144523"/>
                </a:lnTo>
                <a:close/>
              </a:path>
              <a:path w="114300" h="1258824">
                <a:moveTo>
                  <a:pt x="76200" y="94487"/>
                </a:moveTo>
                <a:lnTo>
                  <a:pt x="38100" y="94487"/>
                </a:lnTo>
                <a:lnTo>
                  <a:pt x="38100" y="1162812"/>
                </a:lnTo>
                <a:lnTo>
                  <a:pt x="76200" y="1162812"/>
                </a:lnTo>
                <a:lnTo>
                  <a:pt x="76200" y="94487"/>
                </a:lnTo>
                <a:close/>
              </a:path>
              <a:path w="114300" h="1258824">
                <a:moveTo>
                  <a:pt x="114300" y="1144523"/>
                </a:moveTo>
                <a:lnTo>
                  <a:pt x="76200" y="1144523"/>
                </a:lnTo>
                <a:lnTo>
                  <a:pt x="76200" y="1162812"/>
                </a:lnTo>
                <a:lnTo>
                  <a:pt x="105277" y="1162812"/>
                </a:lnTo>
                <a:lnTo>
                  <a:pt x="114300" y="1144523"/>
                </a:lnTo>
                <a:close/>
              </a:path>
              <a:path w="114300" h="1258824">
                <a:moveTo>
                  <a:pt x="57912" y="0"/>
                </a:moveTo>
                <a:lnTo>
                  <a:pt x="0" y="114300"/>
                </a:lnTo>
                <a:lnTo>
                  <a:pt x="38100" y="114300"/>
                </a:lnTo>
                <a:lnTo>
                  <a:pt x="38100" y="94487"/>
                </a:lnTo>
                <a:lnTo>
                  <a:pt x="104526" y="94487"/>
                </a:lnTo>
                <a:lnTo>
                  <a:pt x="57912" y="0"/>
                </a:lnTo>
                <a:close/>
              </a:path>
              <a:path w="114300" h="1258824">
                <a:moveTo>
                  <a:pt x="104526" y="94487"/>
                </a:moveTo>
                <a:lnTo>
                  <a:pt x="76200" y="94487"/>
                </a:lnTo>
                <a:lnTo>
                  <a:pt x="76200" y="114300"/>
                </a:lnTo>
                <a:lnTo>
                  <a:pt x="114300" y="114300"/>
                </a:lnTo>
                <a:lnTo>
                  <a:pt x="104526" y="94487"/>
                </a:lnTo>
                <a:close/>
              </a:path>
            </a:pathLst>
          </a:custGeom>
          <a:solidFill>
            <a:srgbClr val="006384"/>
          </a:solidFill>
        </p:spPr>
        <p:txBody>
          <a:bodyPr wrap="square" lIns="0" tIns="0" rIns="0" bIns="0" rtlCol="0">
            <a:noAutofit/>
          </a:bodyPr>
          <a:lstStyle/>
          <a:p>
            <a:endParaRPr/>
          </a:p>
        </p:txBody>
      </p:sp>
      <p:sp>
        <p:nvSpPr>
          <p:cNvPr id="30" name="object 30"/>
          <p:cNvSpPr/>
          <p:nvPr/>
        </p:nvSpPr>
        <p:spPr>
          <a:xfrm>
            <a:off x="4480559" y="2885058"/>
            <a:ext cx="114300" cy="2180843"/>
          </a:xfrm>
          <a:custGeom>
            <a:avLst/>
            <a:gdLst/>
            <a:ahLst/>
            <a:cxnLst/>
            <a:rect l="l" t="t" r="r" b="b"/>
            <a:pathLst>
              <a:path w="114300" h="2180843">
                <a:moveTo>
                  <a:pt x="38100" y="2066543"/>
                </a:moveTo>
                <a:lnTo>
                  <a:pt x="0" y="2066543"/>
                </a:lnTo>
                <a:lnTo>
                  <a:pt x="56387" y="2180843"/>
                </a:lnTo>
                <a:lnTo>
                  <a:pt x="104261" y="2086355"/>
                </a:lnTo>
                <a:lnTo>
                  <a:pt x="38100" y="2086355"/>
                </a:lnTo>
                <a:lnTo>
                  <a:pt x="38100" y="2066543"/>
                </a:lnTo>
                <a:close/>
              </a:path>
              <a:path w="114300" h="2180843">
                <a:moveTo>
                  <a:pt x="76200" y="94487"/>
                </a:moveTo>
                <a:lnTo>
                  <a:pt x="38100" y="94487"/>
                </a:lnTo>
                <a:lnTo>
                  <a:pt x="38100" y="2086355"/>
                </a:lnTo>
                <a:lnTo>
                  <a:pt x="76200" y="2086355"/>
                </a:lnTo>
                <a:lnTo>
                  <a:pt x="76200" y="94487"/>
                </a:lnTo>
                <a:close/>
              </a:path>
              <a:path w="114300" h="2180843">
                <a:moveTo>
                  <a:pt x="114300" y="2066543"/>
                </a:moveTo>
                <a:lnTo>
                  <a:pt x="76200" y="2066543"/>
                </a:lnTo>
                <a:lnTo>
                  <a:pt x="76200" y="2086355"/>
                </a:lnTo>
                <a:lnTo>
                  <a:pt x="104261" y="2086355"/>
                </a:lnTo>
                <a:lnTo>
                  <a:pt x="114300" y="2066543"/>
                </a:lnTo>
                <a:close/>
              </a:path>
              <a:path w="114300" h="2180843">
                <a:moveTo>
                  <a:pt x="56387" y="0"/>
                </a:moveTo>
                <a:lnTo>
                  <a:pt x="0" y="114300"/>
                </a:lnTo>
                <a:lnTo>
                  <a:pt x="38100" y="114300"/>
                </a:lnTo>
                <a:lnTo>
                  <a:pt x="38100" y="94487"/>
                </a:lnTo>
                <a:lnTo>
                  <a:pt x="104261" y="94487"/>
                </a:lnTo>
                <a:lnTo>
                  <a:pt x="56387" y="0"/>
                </a:lnTo>
                <a:close/>
              </a:path>
              <a:path w="114300" h="2180843">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31" name="object 31"/>
          <p:cNvSpPr/>
          <p:nvPr/>
        </p:nvSpPr>
        <p:spPr>
          <a:xfrm>
            <a:off x="2705100" y="5398134"/>
            <a:ext cx="1280160" cy="762000"/>
          </a:xfrm>
          <a:custGeom>
            <a:avLst/>
            <a:gdLst/>
            <a:ahLst/>
            <a:cxnLst/>
            <a:rect l="l" t="t" r="r" b="b"/>
            <a:pathLst>
              <a:path w="1280160" h="762000">
                <a:moveTo>
                  <a:pt x="0" y="0"/>
                </a:moveTo>
                <a:lnTo>
                  <a:pt x="1280160" y="0"/>
                </a:lnTo>
                <a:lnTo>
                  <a:pt x="1280160"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2" name="object 32"/>
          <p:cNvSpPr txBox="1"/>
          <p:nvPr/>
        </p:nvSpPr>
        <p:spPr>
          <a:xfrm>
            <a:off x="2818892" y="5436616"/>
            <a:ext cx="1049655" cy="683260"/>
          </a:xfrm>
          <a:prstGeom prst="rect">
            <a:avLst/>
          </a:prstGeom>
        </p:spPr>
        <p:txBody>
          <a:bodyPr vert="horz" wrap="square" lIns="0" tIns="0" rIns="0" bIns="0" rtlCol="0">
            <a:noAutofit/>
          </a:bodyPr>
          <a:lstStyle/>
          <a:p>
            <a:pPr algn="ctr">
              <a:lnSpc>
                <a:spcPct val="100000"/>
              </a:lnSpc>
            </a:pPr>
            <a:r>
              <a:rPr sz="1400" b="1" spc="-10" dirty="0">
                <a:solidFill>
                  <a:srgbClr val="FFFFFF"/>
                </a:solidFill>
                <a:latin typeface="Arial"/>
                <a:cs typeface="Arial"/>
              </a:rPr>
              <a:t>Cod</a:t>
            </a:r>
            <a:r>
              <a:rPr sz="1400" b="1" spc="0" dirty="0">
                <a:solidFill>
                  <a:srgbClr val="FFFFFF"/>
                </a:solidFill>
                <a:latin typeface="Arial"/>
                <a:cs typeface="Arial"/>
              </a:rPr>
              <a:t>e</a:t>
            </a:r>
            <a:r>
              <a:rPr sz="1400" b="1" spc="-20"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ses</a:t>
            </a:r>
            <a:endParaRPr sz="1400">
              <a:latin typeface="Arial"/>
              <a:cs typeface="Arial"/>
            </a:endParaRPr>
          </a:p>
          <a:p>
            <a:pPr marL="1270" algn="ctr">
              <a:lnSpc>
                <a:spcPct val="100000"/>
              </a:lnSpc>
              <a:spcBef>
                <a:spcPts val="365"/>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Fl</a:t>
            </a:r>
            <a:r>
              <a:rPr sz="1200" spc="0" dirty="0">
                <a:solidFill>
                  <a:srgbClr val="FFFFFF"/>
                </a:solidFill>
                <a:latin typeface="Arial"/>
                <a:cs typeface="Arial"/>
              </a:rPr>
              <a:t>ash</a:t>
            </a:r>
            <a:endParaRPr sz="1200">
              <a:latin typeface="Arial"/>
              <a:cs typeface="Arial"/>
            </a:endParaRPr>
          </a:p>
          <a:p>
            <a:pPr marL="1905" algn="ctr">
              <a:lnSpc>
                <a:spcPct val="100000"/>
              </a:lnSpc>
              <a:spcBef>
                <a:spcPts val="359"/>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C</a:t>
            </a:r>
            <a:r>
              <a:rPr sz="1200" spc="0" dirty="0">
                <a:solidFill>
                  <a:srgbClr val="FFFFFF"/>
                </a:solidFill>
                <a:latin typeface="Arial"/>
                <a:cs typeface="Arial"/>
              </a:rPr>
              <a:t>ode</a:t>
            </a:r>
            <a:r>
              <a:rPr sz="1200" spc="-20" dirty="0">
                <a:solidFill>
                  <a:srgbClr val="FFFFFF"/>
                </a:solidFill>
                <a:latin typeface="Arial"/>
                <a:cs typeface="Arial"/>
              </a:rPr>
              <a:t> </a:t>
            </a:r>
            <a:r>
              <a:rPr sz="1200" spc="0" dirty="0">
                <a:solidFill>
                  <a:srgbClr val="FFFFFF"/>
                </a:solidFill>
                <a:latin typeface="Arial"/>
                <a:cs typeface="Arial"/>
              </a:rPr>
              <a:t>S</a:t>
            </a:r>
            <a:r>
              <a:rPr sz="1200" spc="-5" dirty="0">
                <a:solidFill>
                  <a:srgbClr val="FFFFFF"/>
                </a:solidFill>
                <a:latin typeface="Arial"/>
                <a:cs typeface="Arial"/>
              </a:rPr>
              <a:t>R</a:t>
            </a:r>
            <a:r>
              <a:rPr sz="1200" spc="0" dirty="0">
                <a:solidFill>
                  <a:srgbClr val="FFFFFF"/>
                </a:solidFill>
                <a:latin typeface="Arial"/>
                <a:cs typeface="Arial"/>
              </a:rPr>
              <a:t>AM</a:t>
            </a:r>
            <a:endParaRPr sz="1200">
              <a:latin typeface="Arial"/>
              <a:cs typeface="Arial"/>
            </a:endParaRPr>
          </a:p>
        </p:txBody>
      </p:sp>
      <p:sp>
        <p:nvSpPr>
          <p:cNvPr id="33" name="object 33"/>
          <p:cNvSpPr/>
          <p:nvPr/>
        </p:nvSpPr>
        <p:spPr>
          <a:xfrm>
            <a:off x="6237732" y="5390515"/>
            <a:ext cx="1278636" cy="762000"/>
          </a:xfrm>
          <a:custGeom>
            <a:avLst/>
            <a:gdLst/>
            <a:ahLst/>
            <a:cxnLst/>
            <a:rect l="l" t="t" r="r" b="b"/>
            <a:pathLst>
              <a:path w="1278636" h="762000">
                <a:moveTo>
                  <a:pt x="0" y="0"/>
                </a:moveTo>
                <a:lnTo>
                  <a:pt x="1278636" y="0"/>
                </a:lnTo>
                <a:lnTo>
                  <a:pt x="1278636"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4" name="object 34"/>
          <p:cNvSpPr txBox="1"/>
          <p:nvPr/>
        </p:nvSpPr>
        <p:spPr>
          <a:xfrm>
            <a:off x="6346952" y="5378856"/>
            <a:ext cx="1059180" cy="733425"/>
          </a:xfrm>
          <a:prstGeom prst="rect">
            <a:avLst/>
          </a:prstGeom>
        </p:spPr>
        <p:txBody>
          <a:bodyPr vert="horz" wrap="square" lIns="0" tIns="0" rIns="0" bIns="0" rtlCol="0">
            <a:noAutofit/>
          </a:bodyPr>
          <a:lstStyle/>
          <a:p>
            <a:pPr marL="12700" marR="12700" indent="-1270" algn="ctr">
              <a:lnSpc>
                <a:spcPct val="123500"/>
              </a:lnSpc>
            </a:pPr>
            <a:r>
              <a:rPr sz="1400" b="1" dirty="0">
                <a:solidFill>
                  <a:srgbClr val="FFFFFF"/>
                </a:solidFill>
                <a:latin typeface="Arial"/>
                <a:cs typeface="Arial"/>
              </a:rPr>
              <a:t>S</a:t>
            </a:r>
            <a:r>
              <a:rPr sz="1400" b="1" spc="-50" dirty="0">
                <a:solidFill>
                  <a:srgbClr val="FFFFFF"/>
                </a:solidFill>
                <a:latin typeface="Arial"/>
                <a:cs typeface="Arial"/>
              </a:rPr>
              <a:t>y</a:t>
            </a:r>
            <a:r>
              <a:rPr sz="1400" b="1" spc="0" dirty="0">
                <a:solidFill>
                  <a:srgbClr val="FFFFFF"/>
                </a:solidFill>
                <a:latin typeface="Arial"/>
                <a:cs typeface="Arial"/>
              </a:rPr>
              <a:t>stem</a:t>
            </a:r>
            <a:r>
              <a:rPr sz="1400" b="1" spc="15"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 </a:t>
            </a:r>
            <a:r>
              <a:rPr sz="1200" spc="0" dirty="0">
                <a:solidFill>
                  <a:srgbClr val="FFFFFF"/>
                </a:solidFill>
                <a:latin typeface="Arial"/>
                <a:cs typeface="Arial"/>
              </a:rPr>
              <a:t>to</a:t>
            </a:r>
            <a:r>
              <a:rPr sz="1200" spc="-20" dirty="0">
                <a:solidFill>
                  <a:srgbClr val="FFFFFF"/>
                </a:solidFill>
                <a:latin typeface="Arial"/>
                <a:cs typeface="Arial"/>
              </a:rPr>
              <a:t> </a:t>
            </a:r>
            <a:r>
              <a:rPr sz="1200" spc="0" dirty="0">
                <a:solidFill>
                  <a:srgbClr val="FFFFFF"/>
                </a:solidFill>
                <a:latin typeface="Arial"/>
                <a:cs typeface="Arial"/>
              </a:rPr>
              <a:t>Stack S</a:t>
            </a:r>
            <a:r>
              <a:rPr sz="1200" spc="-5" dirty="0">
                <a:solidFill>
                  <a:srgbClr val="FFFFFF"/>
                </a:solidFill>
                <a:latin typeface="Arial"/>
                <a:cs typeface="Arial"/>
              </a:rPr>
              <a:t>R</a:t>
            </a:r>
            <a:r>
              <a:rPr sz="1200" spc="0" dirty="0">
                <a:solidFill>
                  <a:srgbClr val="FFFFFF"/>
                </a:solidFill>
                <a:latin typeface="Arial"/>
                <a:cs typeface="Arial"/>
              </a:rPr>
              <a:t>AM to</a:t>
            </a:r>
            <a:r>
              <a:rPr sz="1200" spc="-20" dirty="0">
                <a:solidFill>
                  <a:srgbClr val="FFFFFF"/>
                </a:solidFill>
                <a:latin typeface="Arial"/>
                <a:cs typeface="Arial"/>
              </a:rPr>
              <a:t> </a:t>
            </a:r>
            <a:r>
              <a:rPr sz="1200" spc="0" dirty="0">
                <a:solidFill>
                  <a:srgbClr val="FFFFFF"/>
                </a:solidFill>
                <a:latin typeface="Arial"/>
                <a:cs typeface="Arial"/>
              </a:rPr>
              <a:t>Pe</a:t>
            </a:r>
            <a:r>
              <a:rPr sz="1200" spc="-5" dirty="0">
                <a:solidFill>
                  <a:srgbClr val="FFFFFF"/>
                </a:solidFill>
                <a:latin typeface="Arial"/>
                <a:cs typeface="Arial"/>
              </a:rPr>
              <a:t>ri</a:t>
            </a:r>
            <a:r>
              <a:rPr sz="1200" spc="0" dirty="0">
                <a:solidFill>
                  <a:srgbClr val="FFFFFF"/>
                </a:solidFill>
                <a:latin typeface="Arial"/>
                <a:cs typeface="Arial"/>
              </a:rPr>
              <a:t>phe</a:t>
            </a:r>
            <a:r>
              <a:rPr sz="1200" spc="-5" dirty="0">
                <a:solidFill>
                  <a:srgbClr val="FFFFFF"/>
                </a:solidFill>
                <a:latin typeface="Arial"/>
                <a:cs typeface="Arial"/>
              </a:rPr>
              <a:t>r</a:t>
            </a:r>
            <a:r>
              <a:rPr sz="1200" spc="0" dirty="0">
                <a:solidFill>
                  <a:srgbClr val="FFFFFF"/>
                </a:solidFill>
                <a:latin typeface="Arial"/>
                <a:cs typeface="Arial"/>
              </a:rPr>
              <a:t>a</a:t>
            </a:r>
            <a:r>
              <a:rPr sz="1200" spc="-5" dirty="0">
                <a:solidFill>
                  <a:srgbClr val="FFFFFF"/>
                </a:solidFill>
                <a:latin typeface="Arial"/>
                <a:cs typeface="Arial"/>
              </a:rPr>
              <a:t>l</a:t>
            </a:r>
            <a:r>
              <a:rPr sz="1200" spc="0" dirty="0">
                <a:solidFill>
                  <a:srgbClr val="FFFFFF"/>
                </a:solidFill>
                <a:latin typeface="Arial"/>
                <a:cs typeface="Arial"/>
              </a:rPr>
              <a:t>s</a:t>
            </a:r>
            <a:endParaRPr sz="1200">
              <a:latin typeface="Arial"/>
              <a:cs typeface="Arial"/>
            </a:endParaRPr>
          </a:p>
        </p:txBody>
      </p:sp>
      <p:sp>
        <p:nvSpPr>
          <p:cNvPr id="35" name="object 35"/>
          <p:cNvSpPr/>
          <p:nvPr/>
        </p:nvSpPr>
        <p:spPr>
          <a:xfrm>
            <a:off x="6405371" y="4227703"/>
            <a:ext cx="1158112" cy="59436"/>
          </a:xfrm>
          <a:custGeom>
            <a:avLst/>
            <a:gdLst/>
            <a:ahLst/>
            <a:cxnLst/>
            <a:rect l="l" t="t" r="r" b="b"/>
            <a:pathLst>
              <a:path w="1158112" h="59436">
                <a:moveTo>
                  <a:pt x="0" y="59436"/>
                </a:moveTo>
                <a:lnTo>
                  <a:pt x="1158112" y="59436"/>
                </a:lnTo>
                <a:lnTo>
                  <a:pt x="1158112" y="0"/>
                </a:lnTo>
                <a:lnTo>
                  <a:pt x="0" y="0"/>
                </a:lnTo>
                <a:lnTo>
                  <a:pt x="0" y="59436"/>
                </a:lnTo>
                <a:close/>
              </a:path>
            </a:pathLst>
          </a:custGeom>
          <a:solidFill>
            <a:srgbClr val="118CAA"/>
          </a:solidFill>
        </p:spPr>
        <p:txBody>
          <a:bodyPr wrap="square" lIns="0" tIns="0" rIns="0" bIns="0" rtlCol="0">
            <a:noAutofit/>
          </a:bodyPr>
          <a:lstStyle/>
          <a:p>
            <a:endParaRPr/>
          </a:p>
        </p:txBody>
      </p:sp>
      <p:sp>
        <p:nvSpPr>
          <p:cNvPr id="36" name="object 36"/>
          <p:cNvSpPr/>
          <p:nvPr/>
        </p:nvSpPr>
        <p:spPr>
          <a:xfrm>
            <a:off x="6405371" y="4820539"/>
            <a:ext cx="1158112" cy="92963"/>
          </a:xfrm>
          <a:custGeom>
            <a:avLst/>
            <a:gdLst/>
            <a:ahLst/>
            <a:cxnLst/>
            <a:rect l="l" t="t" r="r" b="b"/>
            <a:pathLst>
              <a:path w="1158112" h="92963">
                <a:moveTo>
                  <a:pt x="0" y="92963"/>
                </a:moveTo>
                <a:lnTo>
                  <a:pt x="1158112" y="92963"/>
                </a:lnTo>
                <a:lnTo>
                  <a:pt x="1158112" y="0"/>
                </a:lnTo>
                <a:lnTo>
                  <a:pt x="0" y="0"/>
                </a:lnTo>
                <a:lnTo>
                  <a:pt x="0" y="92963"/>
                </a:lnTo>
                <a:close/>
              </a:path>
            </a:pathLst>
          </a:custGeom>
          <a:solidFill>
            <a:srgbClr val="118CAA"/>
          </a:solidFill>
        </p:spPr>
        <p:txBody>
          <a:bodyPr wrap="square" lIns="0" tIns="0" rIns="0" bIns="0" rtlCol="0">
            <a:noAutofit/>
          </a:bodyPr>
          <a:lstStyle/>
          <a:p>
            <a:endParaRPr/>
          </a:p>
        </p:txBody>
      </p:sp>
      <p:sp>
        <p:nvSpPr>
          <p:cNvPr id="37" name="object 37"/>
          <p:cNvSpPr/>
          <p:nvPr/>
        </p:nvSpPr>
        <p:spPr>
          <a:xfrm>
            <a:off x="6405371" y="4287139"/>
            <a:ext cx="1158112" cy="533400"/>
          </a:xfrm>
          <a:custGeom>
            <a:avLst/>
            <a:gdLst/>
            <a:ahLst/>
            <a:cxnLst/>
            <a:rect l="l" t="t" r="r" b="b"/>
            <a:pathLst>
              <a:path w="1158112" h="533400">
                <a:moveTo>
                  <a:pt x="0" y="0"/>
                </a:moveTo>
                <a:lnTo>
                  <a:pt x="1158112" y="0"/>
                </a:lnTo>
                <a:lnTo>
                  <a:pt x="1158112"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38" name="object 38"/>
          <p:cNvSpPr txBox="1"/>
          <p:nvPr/>
        </p:nvSpPr>
        <p:spPr>
          <a:xfrm>
            <a:off x="6598411" y="4325620"/>
            <a:ext cx="770255" cy="454659"/>
          </a:xfrm>
          <a:prstGeom prst="rect">
            <a:avLst/>
          </a:prstGeom>
        </p:spPr>
        <p:txBody>
          <a:bodyPr vert="horz" wrap="square" lIns="0" tIns="0" rIns="0" bIns="0" rtlCol="0">
            <a:noAutofit/>
          </a:bodyPr>
          <a:lstStyle/>
          <a:p>
            <a:pPr marL="635" algn="ctr">
              <a:lnSpc>
                <a:spcPct val="100000"/>
              </a:lnSpc>
            </a:pPr>
            <a:r>
              <a:rPr sz="1400" b="1" spc="-10" dirty="0">
                <a:latin typeface="Arial"/>
                <a:cs typeface="Arial"/>
              </a:rPr>
              <a:t>DW</a:t>
            </a:r>
            <a:r>
              <a:rPr sz="1400" b="1" spc="0" dirty="0">
                <a:latin typeface="Arial"/>
                <a:cs typeface="Arial"/>
              </a:rPr>
              <a:t>T</a:t>
            </a:r>
            <a:endParaRPr sz="1400">
              <a:latin typeface="Arial"/>
              <a:cs typeface="Arial"/>
            </a:endParaRPr>
          </a:p>
          <a:p>
            <a:pPr algn="ctr">
              <a:lnSpc>
                <a:spcPct val="100000"/>
              </a:lnSpc>
              <a:spcBef>
                <a:spcPts val="365"/>
              </a:spcBef>
            </a:pPr>
            <a:r>
              <a:rPr sz="1200" spc="-5" dirty="0">
                <a:latin typeface="Arial"/>
                <a:cs typeface="Arial"/>
              </a:rPr>
              <a:t>D</a:t>
            </a:r>
            <a:r>
              <a:rPr sz="1200" spc="0" dirty="0">
                <a:latin typeface="Arial"/>
                <a:cs typeface="Arial"/>
              </a:rPr>
              <a:t>ata</a:t>
            </a:r>
            <a:r>
              <a:rPr sz="1200" spc="-45" dirty="0">
                <a:latin typeface="Arial"/>
                <a:cs typeface="Arial"/>
              </a:rPr>
              <a:t>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39" name="object 39"/>
          <p:cNvSpPr/>
          <p:nvPr/>
        </p:nvSpPr>
        <p:spPr>
          <a:xfrm>
            <a:off x="5594603" y="4520310"/>
            <a:ext cx="789432" cy="114300"/>
          </a:xfrm>
          <a:custGeom>
            <a:avLst/>
            <a:gdLst/>
            <a:ahLst/>
            <a:cxnLst/>
            <a:rect l="l" t="t" r="r" b="b"/>
            <a:pathLst>
              <a:path w="789432" h="114300">
                <a:moveTo>
                  <a:pt x="675132" y="0"/>
                </a:moveTo>
                <a:lnTo>
                  <a:pt x="675132" y="114300"/>
                </a:lnTo>
                <a:lnTo>
                  <a:pt x="750329" y="76200"/>
                </a:lnTo>
                <a:lnTo>
                  <a:pt x="693420" y="76200"/>
                </a:lnTo>
                <a:lnTo>
                  <a:pt x="693420" y="38100"/>
                </a:lnTo>
                <a:lnTo>
                  <a:pt x="752361" y="38100"/>
                </a:lnTo>
                <a:lnTo>
                  <a:pt x="675132" y="0"/>
                </a:lnTo>
                <a:close/>
              </a:path>
              <a:path w="789432" h="114300">
                <a:moveTo>
                  <a:pt x="675132" y="38100"/>
                </a:moveTo>
                <a:lnTo>
                  <a:pt x="0" y="38100"/>
                </a:lnTo>
                <a:lnTo>
                  <a:pt x="0" y="76200"/>
                </a:lnTo>
                <a:lnTo>
                  <a:pt x="675132" y="76200"/>
                </a:lnTo>
                <a:lnTo>
                  <a:pt x="675132" y="38100"/>
                </a:lnTo>
                <a:close/>
              </a:path>
              <a:path w="789432" h="114300">
                <a:moveTo>
                  <a:pt x="752361" y="38100"/>
                </a:moveTo>
                <a:lnTo>
                  <a:pt x="693420" y="38100"/>
                </a:lnTo>
                <a:lnTo>
                  <a:pt x="693420" y="76200"/>
                </a:lnTo>
                <a:lnTo>
                  <a:pt x="750329" y="76200"/>
                </a:lnTo>
                <a:lnTo>
                  <a:pt x="789432" y="56387"/>
                </a:lnTo>
                <a:lnTo>
                  <a:pt x="752361" y="38100"/>
                </a:lnTo>
                <a:close/>
              </a:path>
            </a:pathLst>
          </a:custGeom>
          <a:solidFill>
            <a:srgbClr val="688CCE"/>
          </a:solidFill>
        </p:spPr>
        <p:txBody>
          <a:bodyPr wrap="square" lIns="0" tIns="0" rIns="0" bIns="0" rtlCol="0">
            <a:noAutofit/>
          </a:bodyPr>
          <a:lstStyle/>
          <a:p>
            <a:endParaRPr/>
          </a:p>
        </p:txBody>
      </p:sp>
      <p:sp>
        <p:nvSpPr>
          <p:cNvPr id="40" name="object 40"/>
          <p:cNvSpPr/>
          <p:nvPr/>
        </p:nvSpPr>
        <p:spPr>
          <a:xfrm>
            <a:off x="7229729" y="3412363"/>
            <a:ext cx="286638" cy="716152"/>
          </a:xfrm>
          <a:custGeom>
            <a:avLst/>
            <a:gdLst/>
            <a:ahLst/>
            <a:cxnLst/>
            <a:rect l="l" t="t" r="r" b="b"/>
            <a:pathLst>
              <a:path w="286638" h="716152">
                <a:moveTo>
                  <a:pt x="0" y="716152"/>
                </a:moveTo>
                <a:lnTo>
                  <a:pt x="286638" y="716152"/>
                </a:lnTo>
                <a:lnTo>
                  <a:pt x="286638" y="0"/>
                </a:lnTo>
                <a:lnTo>
                  <a:pt x="0" y="0"/>
                </a:lnTo>
                <a:lnTo>
                  <a:pt x="0" y="716152"/>
                </a:lnTo>
                <a:close/>
              </a:path>
            </a:pathLst>
          </a:custGeom>
          <a:solidFill>
            <a:srgbClr val="118CAA"/>
          </a:solidFill>
        </p:spPr>
        <p:txBody>
          <a:bodyPr wrap="square" lIns="0" tIns="0" rIns="0" bIns="0" rtlCol="0">
            <a:noAutofit/>
          </a:bodyPr>
          <a:lstStyle/>
          <a:p>
            <a:endParaRPr/>
          </a:p>
        </p:txBody>
      </p:sp>
      <p:sp>
        <p:nvSpPr>
          <p:cNvPr id="41" name="object 41"/>
          <p:cNvSpPr/>
          <p:nvPr/>
        </p:nvSpPr>
        <p:spPr>
          <a:xfrm>
            <a:off x="5844540" y="3412363"/>
            <a:ext cx="85344" cy="716152"/>
          </a:xfrm>
          <a:custGeom>
            <a:avLst/>
            <a:gdLst/>
            <a:ahLst/>
            <a:cxnLst/>
            <a:rect l="l" t="t" r="r" b="b"/>
            <a:pathLst>
              <a:path w="85344" h="716152">
                <a:moveTo>
                  <a:pt x="0" y="716152"/>
                </a:moveTo>
                <a:lnTo>
                  <a:pt x="85344" y="716152"/>
                </a:lnTo>
                <a:lnTo>
                  <a:pt x="85344" y="0"/>
                </a:lnTo>
                <a:lnTo>
                  <a:pt x="0" y="0"/>
                </a:lnTo>
                <a:lnTo>
                  <a:pt x="0" y="716152"/>
                </a:lnTo>
                <a:close/>
              </a:path>
            </a:pathLst>
          </a:custGeom>
          <a:solidFill>
            <a:srgbClr val="118CAA"/>
          </a:solidFill>
        </p:spPr>
        <p:txBody>
          <a:bodyPr wrap="square" lIns="0" tIns="0" rIns="0" bIns="0" rtlCol="0">
            <a:noAutofit/>
          </a:bodyPr>
          <a:lstStyle/>
          <a:p>
            <a:endParaRPr/>
          </a:p>
        </p:txBody>
      </p:sp>
      <p:sp>
        <p:nvSpPr>
          <p:cNvPr id="42" name="object 42"/>
          <p:cNvSpPr/>
          <p:nvPr/>
        </p:nvSpPr>
        <p:spPr>
          <a:xfrm>
            <a:off x="5929884" y="3412363"/>
            <a:ext cx="1299844" cy="716152"/>
          </a:xfrm>
          <a:custGeom>
            <a:avLst/>
            <a:gdLst/>
            <a:ahLst/>
            <a:cxnLst/>
            <a:rect l="l" t="t" r="r" b="b"/>
            <a:pathLst>
              <a:path w="1299844" h="716152">
                <a:moveTo>
                  <a:pt x="0" y="0"/>
                </a:moveTo>
                <a:lnTo>
                  <a:pt x="1299844" y="0"/>
                </a:lnTo>
                <a:lnTo>
                  <a:pt x="1299844"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43" name="object 43"/>
          <p:cNvSpPr txBox="1"/>
          <p:nvPr/>
        </p:nvSpPr>
        <p:spPr>
          <a:xfrm>
            <a:off x="6040628" y="3450844"/>
            <a:ext cx="1078230" cy="637540"/>
          </a:xfrm>
          <a:prstGeom prst="rect">
            <a:avLst/>
          </a:prstGeom>
        </p:spPr>
        <p:txBody>
          <a:bodyPr vert="horz" wrap="square" lIns="0" tIns="0" rIns="0" bIns="0" rtlCol="0">
            <a:noAutofit/>
          </a:bodyPr>
          <a:lstStyle/>
          <a:p>
            <a:pPr marR="1270" algn="ctr">
              <a:lnSpc>
                <a:spcPct val="100000"/>
              </a:lnSpc>
            </a:pPr>
            <a:r>
              <a:rPr sz="1400" b="1" spc="5" dirty="0">
                <a:latin typeface="Arial"/>
                <a:cs typeface="Arial"/>
              </a:rPr>
              <a:t>I</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a:t>
            </a:r>
            <a:r>
              <a:rPr sz="1200" spc="5" dirty="0">
                <a:latin typeface="Arial"/>
                <a:cs typeface="Arial"/>
              </a:rPr>
              <a:t>m</a:t>
            </a:r>
            <a:r>
              <a:rPr sz="1200" spc="0" dirty="0">
                <a:latin typeface="Arial"/>
                <a:cs typeface="Arial"/>
              </a:rPr>
              <a:t>ent</a:t>
            </a:r>
            <a:r>
              <a:rPr sz="1200" spc="-10" dirty="0">
                <a:latin typeface="Arial"/>
                <a:cs typeface="Arial"/>
              </a:rPr>
              <a:t>a</a:t>
            </a:r>
            <a:r>
              <a:rPr sz="1200" spc="0" dirty="0">
                <a:latin typeface="Arial"/>
                <a:cs typeface="Arial"/>
              </a:rPr>
              <a:t>t</a:t>
            </a:r>
            <a:r>
              <a:rPr sz="1200" spc="-5" dirty="0">
                <a:latin typeface="Arial"/>
                <a:cs typeface="Arial"/>
              </a:rPr>
              <a:t>i</a:t>
            </a:r>
            <a:r>
              <a:rPr sz="1200" spc="-10" dirty="0">
                <a:latin typeface="Arial"/>
                <a:cs typeface="Arial"/>
              </a:rPr>
              <a:t>o</a:t>
            </a:r>
            <a:r>
              <a:rPr sz="1200" spc="0" dirty="0">
                <a:latin typeface="Arial"/>
                <a:cs typeface="Arial"/>
              </a:rPr>
              <a:t>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44" name="object 44"/>
          <p:cNvSpPr/>
          <p:nvPr/>
        </p:nvSpPr>
        <p:spPr>
          <a:xfrm>
            <a:off x="6562343" y="2622930"/>
            <a:ext cx="1449324" cy="533400"/>
          </a:xfrm>
          <a:custGeom>
            <a:avLst/>
            <a:gdLst/>
            <a:ahLst/>
            <a:cxnLst/>
            <a:rect l="l" t="t" r="r" b="b"/>
            <a:pathLst>
              <a:path w="1449324" h="533400">
                <a:moveTo>
                  <a:pt x="0" y="0"/>
                </a:moveTo>
                <a:lnTo>
                  <a:pt x="1449324" y="0"/>
                </a:lnTo>
                <a:lnTo>
                  <a:pt x="1449324"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45" name="object 45"/>
          <p:cNvSpPr txBox="1"/>
          <p:nvPr/>
        </p:nvSpPr>
        <p:spPr>
          <a:xfrm>
            <a:off x="6919976" y="2662935"/>
            <a:ext cx="730885" cy="454659"/>
          </a:xfrm>
          <a:prstGeom prst="rect">
            <a:avLst/>
          </a:prstGeom>
        </p:spPr>
        <p:txBody>
          <a:bodyPr vert="horz" wrap="square" lIns="0" tIns="0" rIns="0" bIns="0" rtlCol="0">
            <a:noAutofit/>
          </a:bodyPr>
          <a:lstStyle/>
          <a:p>
            <a:pPr marL="1905" algn="ctr">
              <a:lnSpc>
                <a:spcPct val="100000"/>
              </a:lnSpc>
            </a:pPr>
            <a:r>
              <a:rPr sz="1400" b="1" spc="-10" dirty="0">
                <a:latin typeface="Arial"/>
                <a:cs typeface="Arial"/>
              </a:rPr>
              <a:t>T</a:t>
            </a:r>
            <a:r>
              <a:rPr sz="1400" b="1" spc="0" dirty="0">
                <a:latin typeface="Arial"/>
                <a:cs typeface="Arial"/>
              </a:rPr>
              <a:t>P</a:t>
            </a:r>
            <a:r>
              <a:rPr sz="1400" b="1" spc="5" dirty="0">
                <a:latin typeface="Arial"/>
                <a:cs typeface="Arial"/>
              </a:rPr>
              <a:t>I</a:t>
            </a:r>
            <a:r>
              <a:rPr sz="1400" b="1" spc="0" dirty="0">
                <a:latin typeface="Arial"/>
                <a:cs typeface="Arial"/>
              </a:rPr>
              <a:t>U</a:t>
            </a:r>
            <a:endParaRPr sz="1400">
              <a:latin typeface="Arial"/>
              <a:cs typeface="Arial"/>
            </a:endParaRPr>
          </a:p>
          <a:p>
            <a:pPr algn="ctr">
              <a:lnSpc>
                <a:spcPct val="100000"/>
              </a:lnSpc>
              <a:spcBef>
                <a:spcPts val="365"/>
              </a:spcBef>
            </a:pPr>
            <a:r>
              <a:rPr sz="1200" spc="-40" dirty="0">
                <a:latin typeface="Arial"/>
                <a:cs typeface="Arial"/>
              </a:rPr>
              <a:t>T</a:t>
            </a:r>
            <a:r>
              <a:rPr sz="1200" spc="-5" dirty="0">
                <a:latin typeface="Arial"/>
                <a:cs typeface="Arial"/>
              </a:rPr>
              <a:t>r</a:t>
            </a:r>
            <a:r>
              <a:rPr sz="1200" spc="0" dirty="0">
                <a:latin typeface="Arial"/>
                <a:cs typeface="Arial"/>
              </a:rPr>
              <a:t>ace</a:t>
            </a:r>
            <a:r>
              <a:rPr sz="1200" spc="-20" dirty="0">
                <a:latin typeface="Arial"/>
                <a:cs typeface="Arial"/>
              </a:rPr>
              <a:t> </a:t>
            </a:r>
            <a:r>
              <a:rPr sz="1200" spc="0" dirty="0">
                <a:latin typeface="Arial"/>
                <a:cs typeface="Arial"/>
              </a:rPr>
              <a:t>Po</a:t>
            </a:r>
            <a:r>
              <a:rPr sz="1200" spc="-5" dirty="0">
                <a:latin typeface="Arial"/>
                <a:cs typeface="Arial"/>
              </a:rPr>
              <a:t>r</a:t>
            </a:r>
            <a:r>
              <a:rPr sz="1200" spc="0" dirty="0">
                <a:latin typeface="Arial"/>
                <a:cs typeface="Arial"/>
              </a:rPr>
              <a:t>t</a:t>
            </a:r>
            <a:endParaRPr sz="1200">
              <a:latin typeface="Arial"/>
              <a:cs typeface="Arial"/>
            </a:endParaRPr>
          </a:p>
        </p:txBody>
      </p:sp>
      <p:sp>
        <p:nvSpPr>
          <p:cNvPr id="46" name="object 46"/>
          <p:cNvSpPr/>
          <p:nvPr/>
        </p:nvSpPr>
        <p:spPr>
          <a:xfrm>
            <a:off x="6848856" y="2348610"/>
            <a:ext cx="114300" cy="274319"/>
          </a:xfrm>
          <a:custGeom>
            <a:avLst/>
            <a:gdLst/>
            <a:ahLst/>
            <a:cxnLst/>
            <a:rect l="l" t="t" r="r" b="b"/>
            <a:pathLst>
              <a:path w="114300" h="274319">
                <a:moveTo>
                  <a:pt x="38100" y="160019"/>
                </a:moveTo>
                <a:lnTo>
                  <a:pt x="0" y="160019"/>
                </a:lnTo>
                <a:lnTo>
                  <a:pt x="56388" y="274319"/>
                </a:lnTo>
                <a:lnTo>
                  <a:pt x="104261" y="179831"/>
                </a:lnTo>
                <a:lnTo>
                  <a:pt x="38100" y="179831"/>
                </a:lnTo>
                <a:lnTo>
                  <a:pt x="38100" y="160019"/>
                </a:lnTo>
                <a:close/>
              </a:path>
              <a:path w="114300" h="274319">
                <a:moveTo>
                  <a:pt x="76200" y="0"/>
                </a:moveTo>
                <a:lnTo>
                  <a:pt x="38100" y="0"/>
                </a:lnTo>
                <a:lnTo>
                  <a:pt x="38100" y="179831"/>
                </a:lnTo>
                <a:lnTo>
                  <a:pt x="76200" y="179831"/>
                </a:lnTo>
                <a:lnTo>
                  <a:pt x="76200" y="0"/>
                </a:lnTo>
                <a:close/>
              </a:path>
              <a:path w="114300" h="274319">
                <a:moveTo>
                  <a:pt x="114300" y="160019"/>
                </a:moveTo>
                <a:lnTo>
                  <a:pt x="76200" y="160019"/>
                </a:lnTo>
                <a:lnTo>
                  <a:pt x="76200" y="179831"/>
                </a:lnTo>
                <a:lnTo>
                  <a:pt x="104261" y="179831"/>
                </a:lnTo>
                <a:lnTo>
                  <a:pt x="114300" y="160019"/>
                </a:lnTo>
                <a:close/>
              </a:path>
            </a:pathLst>
          </a:custGeom>
          <a:solidFill>
            <a:srgbClr val="006384"/>
          </a:solidFill>
        </p:spPr>
        <p:txBody>
          <a:bodyPr wrap="square" lIns="0" tIns="0" rIns="0" bIns="0" rtlCol="0">
            <a:noAutofit/>
          </a:bodyPr>
          <a:lstStyle/>
          <a:p>
            <a:endParaRPr/>
          </a:p>
        </p:txBody>
      </p:sp>
      <p:sp>
        <p:nvSpPr>
          <p:cNvPr id="47" name="object 47"/>
          <p:cNvSpPr/>
          <p:nvPr/>
        </p:nvSpPr>
        <p:spPr>
          <a:xfrm>
            <a:off x="6847331" y="3156330"/>
            <a:ext cx="114300" cy="256032"/>
          </a:xfrm>
          <a:custGeom>
            <a:avLst/>
            <a:gdLst/>
            <a:ahLst/>
            <a:cxnLst/>
            <a:rect l="l" t="t" r="r" b="b"/>
            <a:pathLst>
              <a:path w="114300" h="256032">
                <a:moveTo>
                  <a:pt x="77724" y="96012"/>
                </a:moveTo>
                <a:lnTo>
                  <a:pt x="39624" y="96012"/>
                </a:lnTo>
                <a:lnTo>
                  <a:pt x="38100" y="256032"/>
                </a:lnTo>
                <a:lnTo>
                  <a:pt x="76200" y="256032"/>
                </a:lnTo>
                <a:lnTo>
                  <a:pt x="77724" y="96012"/>
                </a:lnTo>
                <a:close/>
              </a:path>
              <a:path w="114300" h="256032">
                <a:moveTo>
                  <a:pt x="57912" y="0"/>
                </a:moveTo>
                <a:lnTo>
                  <a:pt x="0" y="114300"/>
                </a:lnTo>
                <a:lnTo>
                  <a:pt x="39449" y="114300"/>
                </a:lnTo>
                <a:lnTo>
                  <a:pt x="39624" y="96012"/>
                </a:lnTo>
                <a:lnTo>
                  <a:pt x="105277" y="96012"/>
                </a:lnTo>
                <a:lnTo>
                  <a:pt x="57912" y="0"/>
                </a:lnTo>
                <a:close/>
              </a:path>
              <a:path w="114300" h="256032">
                <a:moveTo>
                  <a:pt x="105277" y="96012"/>
                </a:moveTo>
                <a:lnTo>
                  <a:pt x="77724" y="96012"/>
                </a:lnTo>
                <a:lnTo>
                  <a:pt x="77549"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8" name="object 48"/>
          <p:cNvSpPr/>
          <p:nvPr/>
        </p:nvSpPr>
        <p:spPr>
          <a:xfrm>
            <a:off x="7281671" y="3156330"/>
            <a:ext cx="114300" cy="1071372"/>
          </a:xfrm>
          <a:custGeom>
            <a:avLst/>
            <a:gdLst/>
            <a:ahLst/>
            <a:cxnLst/>
            <a:rect l="l" t="t" r="r" b="b"/>
            <a:pathLst>
              <a:path w="114300" h="1071372">
                <a:moveTo>
                  <a:pt x="76200" y="96012"/>
                </a:moveTo>
                <a:lnTo>
                  <a:pt x="38100" y="96012"/>
                </a:lnTo>
                <a:lnTo>
                  <a:pt x="38100" y="1071372"/>
                </a:lnTo>
                <a:lnTo>
                  <a:pt x="76200" y="1071372"/>
                </a:lnTo>
                <a:lnTo>
                  <a:pt x="76200" y="96012"/>
                </a:lnTo>
                <a:close/>
              </a:path>
              <a:path w="114300" h="1071372">
                <a:moveTo>
                  <a:pt x="57911" y="0"/>
                </a:moveTo>
                <a:lnTo>
                  <a:pt x="0" y="114300"/>
                </a:lnTo>
                <a:lnTo>
                  <a:pt x="38100" y="114300"/>
                </a:lnTo>
                <a:lnTo>
                  <a:pt x="38100" y="96012"/>
                </a:lnTo>
                <a:lnTo>
                  <a:pt x="105277" y="96012"/>
                </a:lnTo>
                <a:lnTo>
                  <a:pt x="57911" y="0"/>
                </a:lnTo>
                <a:close/>
              </a:path>
              <a:path w="114300" h="1071372">
                <a:moveTo>
                  <a:pt x="105277" y="96012"/>
                </a:moveTo>
                <a:lnTo>
                  <a:pt x="76200" y="96012"/>
                </a:lnTo>
                <a:lnTo>
                  <a:pt x="76200"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9" name="object 49"/>
          <p:cNvSpPr/>
          <p:nvPr/>
        </p:nvSpPr>
        <p:spPr>
          <a:xfrm>
            <a:off x="1478280" y="2056002"/>
            <a:ext cx="644651" cy="114300"/>
          </a:xfrm>
          <a:custGeom>
            <a:avLst/>
            <a:gdLst/>
            <a:ahLst/>
            <a:cxnLst/>
            <a:rect l="l" t="t" r="r" b="b"/>
            <a:pathLst>
              <a:path w="644651" h="114300">
                <a:moveTo>
                  <a:pt x="530351" y="0"/>
                </a:moveTo>
                <a:lnTo>
                  <a:pt x="530351" y="114300"/>
                </a:lnTo>
                <a:lnTo>
                  <a:pt x="607581" y="76200"/>
                </a:lnTo>
                <a:lnTo>
                  <a:pt x="548639" y="76200"/>
                </a:lnTo>
                <a:lnTo>
                  <a:pt x="548639" y="38100"/>
                </a:lnTo>
                <a:lnTo>
                  <a:pt x="605549" y="38100"/>
                </a:lnTo>
                <a:lnTo>
                  <a:pt x="530351" y="0"/>
                </a:lnTo>
                <a:close/>
              </a:path>
              <a:path w="644651" h="114300">
                <a:moveTo>
                  <a:pt x="530351" y="38100"/>
                </a:moveTo>
                <a:lnTo>
                  <a:pt x="0" y="38100"/>
                </a:lnTo>
                <a:lnTo>
                  <a:pt x="0" y="76200"/>
                </a:lnTo>
                <a:lnTo>
                  <a:pt x="530351" y="76200"/>
                </a:lnTo>
                <a:lnTo>
                  <a:pt x="530351" y="38100"/>
                </a:lnTo>
                <a:close/>
              </a:path>
              <a:path w="644651" h="114300">
                <a:moveTo>
                  <a:pt x="605549" y="38100"/>
                </a:moveTo>
                <a:lnTo>
                  <a:pt x="548639" y="38100"/>
                </a:lnTo>
                <a:lnTo>
                  <a:pt x="548639" y="76200"/>
                </a:lnTo>
                <a:lnTo>
                  <a:pt x="607581" y="76200"/>
                </a:lnTo>
                <a:lnTo>
                  <a:pt x="644651" y="57912"/>
                </a:lnTo>
                <a:lnTo>
                  <a:pt x="605549" y="38100"/>
                </a:lnTo>
                <a:close/>
              </a:path>
            </a:pathLst>
          </a:custGeom>
          <a:solidFill>
            <a:srgbClr val="006384"/>
          </a:solidFill>
        </p:spPr>
        <p:txBody>
          <a:bodyPr wrap="square" lIns="0" tIns="0" rIns="0" bIns="0" rtlCol="0">
            <a:noAutofit/>
          </a:bodyPr>
          <a:lstStyle/>
          <a:p>
            <a:endParaRPr/>
          </a:p>
        </p:txBody>
      </p:sp>
      <p:sp>
        <p:nvSpPr>
          <p:cNvPr id="50" name="object 50"/>
          <p:cNvSpPr/>
          <p:nvPr/>
        </p:nvSpPr>
        <p:spPr>
          <a:xfrm>
            <a:off x="8011668" y="2999358"/>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1" name="object 51"/>
          <p:cNvSpPr txBox="1"/>
          <p:nvPr/>
        </p:nvSpPr>
        <p:spPr>
          <a:xfrm>
            <a:off x="8509507" y="2406903"/>
            <a:ext cx="958215" cy="1241425"/>
          </a:xfrm>
          <a:prstGeom prst="rect">
            <a:avLst/>
          </a:prstGeom>
        </p:spPr>
        <p:txBody>
          <a:bodyPr vert="horz" wrap="square" lIns="0" tIns="0" rIns="0" bIns="0" rtlCol="0">
            <a:noAutofit/>
          </a:bodyPr>
          <a:lstStyle/>
          <a:p>
            <a:pPr marR="92710" algn="ctr">
              <a:lnSpc>
                <a:spcPct val="100000"/>
              </a:lnSpc>
            </a:pPr>
            <a:r>
              <a:rPr sz="1400" dirty="0">
                <a:latin typeface="Arial"/>
                <a:cs typeface="Arial"/>
              </a:rPr>
              <a:t>(5-pin</a:t>
            </a:r>
            <a:r>
              <a:rPr sz="1400" spc="5" dirty="0">
                <a:latin typeface="Arial"/>
                <a:cs typeface="Arial"/>
              </a:rPr>
              <a:t>s</a:t>
            </a:r>
            <a:r>
              <a:rPr sz="1400" spc="0" dirty="0">
                <a:latin typeface="Arial"/>
                <a:cs typeface="Arial"/>
              </a:rPr>
              <a:t>)</a:t>
            </a:r>
            <a:endParaRPr sz="1400">
              <a:latin typeface="Arial"/>
              <a:cs typeface="Arial"/>
            </a:endParaRPr>
          </a:p>
          <a:p>
            <a:pPr marR="50165" algn="ctr">
              <a:lnSpc>
                <a:spcPct val="100000"/>
              </a:lnSpc>
            </a:pPr>
            <a:r>
              <a:rPr sz="1400" b="1" spc="-80" dirty="0">
                <a:latin typeface="Arial"/>
                <a:cs typeface="Arial"/>
              </a:rPr>
              <a:t>T</a:t>
            </a:r>
            <a:r>
              <a:rPr sz="1400" b="1" spc="5" dirty="0">
                <a:latin typeface="Arial"/>
                <a:cs typeface="Arial"/>
              </a:rPr>
              <a:t>r</a:t>
            </a:r>
            <a:r>
              <a:rPr sz="1400" b="1" spc="0" dirty="0">
                <a:latin typeface="Arial"/>
                <a:cs typeface="Arial"/>
              </a:rPr>
              <a:t>ace</a:t>
            </a:r>
            <a:r>
              <a:rPr sz="1400" b="1" spc="-45" dirty="0">
                <a:latin typeface="Arial"/>
                <a:cs typeface="Arial"/>
              </a:rPr>
              <a:t> </a:t>
            </a:r>
            <a:r>
              <a:rPr sz="1400" b="1" spc="0" dirty="0">
                <a:latin typeface="Arial"/>
                <a:cs typeface="Arial"/>
              </a:rPr>
              <a:t>P</a:t>
            </a:r>
            <a:r>
              <a:rPr sz="1400" b="1" spc="-10" dirty="0">
                <a:latin typeface="Arial"/>
                <a:cs typeface="Arial"/>
              </a:rPr>
              <a:t>o</a:t>
            </a:r>
            <a:r>
              <a:rPr sz="1400" b="1" spc="5" dirty="0">
                <a:latin typeface="Arial"/>
                <a:cs typeface="Arial"/>
              </a:rPr>
              <a:t>r</a:t>
            </a:r>
            <a:r>
              <a:rPr sz="1400" b="1" spc="0" dirty="0">
                <a:latin typeface="Arial"/>
                <a:cs typeface="Arial"/>
              </a:rPr>
              <a:t>t</a:t>
            </a:r>
            <a:endParaRPr sz="1400">
              <a:latin typeface="Arial"/>
              <a:cs typeface="Arial"/>
            </a:endParaRPr>
          </a:p>
          <a:p>
            <a:pPr>
              <a:lnSpc>
                <a:spcPts val="850"/>
              </a:lnSpc>
              <a:spcBef>
                <a:spcPts val="14"/>
              </a:spcBef>
            </a:pPr>
            <a:endParaRPr sz="850"/>
          </a:p>
          <a:p>
            <a:pPr marL="12700" marR="12700" indent="0" algn="ctr">
              <a:lnSpc>
                <a:spcPct val="100000"/>
              </a:lnSpc>
            </a:pPr>
            <a:r>
              <a:rPr sz="1400" b="1" dirty="0">
                <a:latin typeface="Arial"/>
                <a:cs typeface="Arial"/>
              </a:rPr>
              <a:t>Ser</a:t>
            </a:r>
            <a:r>
              <a:rPr sz="1400" b="1" spc="5" dirty="0">
                <a:latin typeface="Arial"/>
                <a:cs typeface="Arial"/>
              </a:rPr>
              <a:t>i</a:t>
            </a:r>
            <a:r>
              <a:rPr sz="1400" b="1" spc="0" dirty="0">
                <a:latin typeface="Arial"/>
                <a:cs typeface="Arial"/>
              </a:rPr>
              <a:t>a</a:t>
            </a:r>
            <a:r>
              <a:rPr sz="1400" b="1" spc="5" dirty="0">
                <a:latin typeface="Arial"/>
                <a:cs typeface="Arial"/>
              </a:rPr>
              <a:t>l</a:t>
            </a:r>
            <a:r>
              <a:rPr sz="1400" b="1" spc="0" dirty="0">
                <a:latin typeface="Arial"/>
                <a:cs typeface="Arial"/>
              </a:rPr>
              <a:t>-</a:t>
            </a:r>
            <a:r>
              <a:rPr sz="1400" b="1" spc="-20" dirty="0">
                <a:latin typeface="Arial"/>
                <a:cs typeface="Arial"/>
              </a:rPr>
              <a:t>W</a:t>
            </a:r>
            <a:r>
              <a:rPr sz="1400" b="1" spc="5" dirty="0">
                <a:latin typeface="Arial"/>
                <a:cs typeface="Arial"/>
              </a:rPr>
              <a:t>ir</a:t>
            </a:r>
            <a:r>
              <a:rPr sz="1400" b="1" spc="0" dirty="0">
                <a:latin typeface="Arial"/>
                <a:cs typeface="Arial"/>
              </a:rPr>
              <a:t>e </a:t>
            </a:r>
            <a:r>
              <a:rPr sz="1400" b="1" spc="-25" dirty="0">
                <a:latin typeface="Arial"/>
                <a:cs typeface="Arial"/>
              </a:rPr>
              <a:t>V</a:t>
            </a:r>
            <a:r>
              <a:rPr sz="1400" b="1" spc="5" dirty="0">
                <a:latin typeface="Arial"/>
                <a:cs typeface="Arial"/>
              </a:rPr>
              <a:t>i</a:t>
            </a:r>
            <a:r>
              <a:rPr sz="1400" b="1" spc="-15" dirty="0">
                <a:latin typeface="Arial"/>
                <a:cs typeface="Arial"/>
              </a:rPr>
              <a:t>e</a:t>
            </a:r>
            <a:r>
              <a:rPr sz="1400" b="1" spc="20" dirty="0">
                <a:latin typeface="Arial"/>
                <a:cs typeface="Arial"/>
              </a:rPr>
              <a:t>w</a:t>
            </a:r>
            <a:r>
              <a:rPr sz="1400" b="1" spc="0" dirty="0">
                <a:latin typeface="Arial"/>
                <a:cs typeface="Arial"/>
              </a:rPr>
              <a:t>er</a:t>
            </a:r>
            <a:endParaRPr sz="1400">
              <a:latin typeface="Arial"/>
              <a:cs typeface="Arial"/>
            </a:endParaRPr>
          </a:p>
          <a:p>
            <a:pPr marR="2540" algn="ctr">
              <a:lnSpc>
                <a:spcPct val="100000"/>
              </a:lnSpc>
              <a:spcBef>
                <a:spcPts val="420"/>
              </a:spcBef>
            </a:pPr>
            <a:r>
              <a:rPr sz="1400" dirty="0">
                <a:latin typeface="Arial"/>
                <a:cs typeface="Arial"/>
              </a:rPr>
              <a:t>(1-pin)</a:t>
            </a:r>
            <a:endParaRPr sz="1400">
              <a:latin typeface="Arial"/>
              <a:cs typeface="Arial"/>
            </a:endParaRPr>
          </a:p>
        </p:txBody>
      </p:sp>
      <p:sp>
        <p:nvSpPr>
          <p:cNvPr id="52" name="object 52"/>
          <p:cNvSpPr/>
          <p:nvPr/>
        </p:nvSpPr>
        <p:spPr>
          <a:xfrm>
            <a:off x="1478280" y="3372739"/>
            <a:ext cx="1100327" cy="114300"/>
          </a:xfrm>
          <a:custGeom>
            <a:avLst/>
            <a:gdLst/>
            <a:ahLst/>
            <a:cxnLst/>
            <a:rect l="l" t="t" r="r" b="b"/>
            <a:pathLst>
              <a:path w="1100327" h="114300">
                <a:moveTo>
                  <a:pt x="986027" y="0"/>
                </a:moveTo>
                <a:lnTo>
                  <a:pt x="986027" y="114300"/>
                </a:lnTo>
                <a:lnTo>
                  <a:pt x="1061060" y="76200"/>
                </a:lnTo>
                <a:lnTo>
                  <a:pt x="1004315" y="76200"/>
                </a:lnTo>
                <a:lnTo>
                  <a:pt x="1004315" y="38100"/>
                </a:lnTo>
                <a:lnTo>
                  <a:pt x="1063432" y="38100"/>
                </a:lnTo>
                <a:lnTo>
                  <a:pt x="986027" y="0"/>
                </a:lnTo>
                <a:close/>
              </a:path>
              <a:path w="1100327" h="114300">
                <a:moveTo>
                  <a:pt x="986027" y="38100"/>
                </a:moveTo>
                <a:lnTo>
                  <a:pt x="0" y="38100"/>
                </a:lnTo>
                <a:lnTo>
                  <a:pt x="0" y="76200"/>
                </a:lnTo>
                <a:lnTo>
                  <a:pt x="986027" y="76200"/>
                </a:lnTo>
                <a:lnTo>
                  <a:pt x="986027" y="38100"/>
                </a:lnTo>
                <a:close/>
              </a:path>
              <a:path w="1100327" h="114300">
                <a:moveTo>
                  <a:pt x="1063432" y="38100"/>
                </a:moveTo>
                <a:lnTo>
                  <a:pt x="1004315" y="38100"/>
                </a:lnTo>
                <a:lnTo>
                  <a:pt x="1004315" y="76200"/>
                </a:lnTo>
                <a:lnTo>
                  <a:pt x="1061060" y="76200"/>
                </a:lnTo>
                <a:lnTo>
                  <a:pt x="1100327" y="56261"/>
                </a:lnTo>
                <a:lnTo>
                  <a:pt x="1063432" y="38100"/>
                </a:lnTo>
                <a:close/>
              </a:path>
            </a:pathLst>
          </a:custGeom>
          <a:solidFill>
            <a:srgbClr val="006384"/>
          </a:solidFill>
        </p:spPr>
        <p:txBody>
          <a:bodyPr wrap="square" lIns="0" tIns="0" rIns="0" bIns="0" rtlCol="0">
            <a:noAutofit/>
          </a:bodyPr>
          <a:lstStyle/>
          <a:p>
            <a:endParaRPr/>
          </a:p>
        </p:txBody>
      </p:sp>
      <p:sp>
        <p:nvSpPr>
          <p:cNvPr id="53" name="object 53"/>
          <p:cNvSpPr/>
          <p:nvPr/>
        </p:nvSpPr>
        <p:spPr>
          <a:xfrm>
            <a:off x="2968751" y="6140322"/>
            <a:ext cx="172212" cy="483108"/>
          </a:xfrm>
          <a:custGeom>
            <a:avLst/>
            <a:gdLst/>
            <a:ahLst/>
            <a:cxnLst/>
            <a:rect l="l" t="t" r="r" b="b"/>
            <a:pathLst>
              <a:path w="172212" h="483107">
                <a:moveTo>
                  <a:pt x="0" y="310895"/>
                </a:moveTo>
                <a:lnTo>
                  <a:pt x="85343" y="483107"/>
                </a:lnTo>
                <a:lnTo>
                  <a:pt x="158251" y="339851"/>
                </a:lnTo>
                <a:lnTo>
                  <a:pt x="57912" y="339851"/>
                </a:lnTo>
                <a:lnTo>
                  <a:pt x="57912" y="311408"/>
                </a:lnTo>
                <a:lnTo>
                  <a:pt x="0" y="310895"/>
                </a:lnTo>
                <a:close/>
              </a:path>
              <a:path w="172212" h="483107">
                <a:moveTo>
                  <a:pt x="57912" y="311408"/>
                </a:moveTo>
                <a:lnTo>
                  <a:pt x="57912" y="339851"/>
                </a:lnTo>
                <a:lnTo>
                  <a:pt x="114300" y="339851"/>
                </a:lnTo>
                <a:lnTo>
                  <a:pt x="114516" y="311909"/>
                </a:lnTo>
                <a:lnTo>
                  <a:pt x="57912" y="311408"/>
                </a:lnTo>
                <a:close/>
              </a:path>
              <a:path w="172212" h="483107">
                <a:moveTo>
                  <a:pt x="114516" y="311909"/>
                </a:moveTo>
                <a:lnTo>
                  <a:pt x="114300" y="339851"/>
                </a:lnTo>
                <a:lnTo>
                  <a:pt x="158251" y="339851"/>
                </a:lnTo>
                <a:lnTo>
                  <a:pt x="172212" y="312419"/>
                </a:lnTo>
                <a:lnTo>
                  <a:pt x="114516" y="311909"/>
                </a:lnTo>
                <a:close/>
              </a:path>
              <a:path w="172212" h="483107">
                <a:moveTo>
                  <a:pt x="115824" y="143255"/>
                </a:moveTo>
                <a:lnTo>
                  <a:pt x="57912" y="143255"/>
                </a:lnTo>
                <a:lnTo>
                  <a:pt x="57912" y="311408"/>
                </a:lnTo>
                <a:lnTo>
                  <a:pt x="114516" y="311909"/>
                </a:lnTo>
                <a:lnTo>
                  <a:pt x="115824" y="143255"/>
                </a:lnTo>
                <a:close/>
              </a:path>
              <a:path w="172212" h="483107">
                <a:moveTo>
                  <a:pt x="86868" y="0"/>
                </a:moveTo>
                <a:lnTo>
                  <a:pt x="1524" y="172211"/>
                </a:lnTo>
                <a:lnTo>
                  <a:pt x="57912" y="172211"/>
                </a:lnTo>
                <a:lnTo>
                  <a:pt x="57912" y="143255"/>
                </a:lnTo>
                <a:lnTo>
                  <a:pt x="157862" y="143255"/>
                </a:lnTo>
                <a:lnTo>
                  <a:pt x="86868" y="0"/>
                </a:lnTo>
                <a:close/>
              </a:path>
              <a:path w="172212" h="483107">
                <a:moveTo>
                  <a:pt x="157862" y="143255"/>
                </a:moveTo>
                <a:lnTo>
                  <a:pt x="115824" y="143255"/>
                </a:lnTo>
                <a:lnTo>
                  <a:pt x="115599" y="172211"/>
                </a:lnTo>
                <a:lnTo>
                  <a:pt x="172212" y="172211"/>
                </a:lnTo>
                <a:lnTo>
                  <a:pt x="157862" y="143255"/>
                </a:lnTo>
                <a:close/>
              </a:path>
            </a:pathLst>
          </a:custGeom>
          <a:solidFill>
            <a:srgbClr val="006384"/>
          </a:solidFill>
        </p:spPr>
        <p:txBody>
          <a:bodyPr wrap="square" lIns="0" tIns="0" rIns="0" bIns="0" rtlCol="0">
            <a:noAutofit/>
          </a:bodyPr>
          <a:lstStyle/>
          <a:p>
            <a:endParaRPr/>
          </a:p>
        </p:txBody>
      </p:sp>
      <p:sp>
        <p:nvSpPr>
          <p:cNvPr id="54" name="object 54"/>
          <p:cNvSpPr/>
          <p:nvPr/>
        </p:nvSpPr>
        <p:spPr>
          <a:xfrm>
            <a:off x="8011668" y="2685414"/>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5" name="object 55"/>
          <p:cNvSpPr/>
          <p:nvPr/>
        </p:nvSpPr>
        <p:spPr>
          <a:xfrm>
            <a:off x="3608832" y="6152515"/>
            <a:ext cx="172212" cy="481584"/>
          </a:xfrm>
          <a:custGeom>
            <a:avLst/>
            <a:gdLst/>
            <a:ahLst/>
            <a:cxnLst/>
            <a:rect l="l" t="t" r="r" b="b"/>
            <a:pathLst>
              <a:path w="172212" h="481583">
                <a:moveTo>
                  <a:pt x="57912" y="310896"/>
                </a:moveTo>
                <a:lnTo>
                  <a:pt x="0" y="310896"/>
                </a:lnTo>
                <a:lnTo>
                  <a:pt x="85343" y="481584"/>
                </a:lnTo>
                <a:lnTo>
                  <a:pt x="157475" y="339852"/>
                </a:lnTo>
                <a:lnTo>
                  <a:pt x="57912" y="339852"/>
                </a:lnTo>
                <a:lnTo>
                  <a:pt x="57912" y="310896"/>
                </a:lnTo>
                <a:close/>
              </a:path>
              <a:path w="172212" h="481583">
                <a:moveTo>
                  <a:pt x="57912" y="141732"/>
                </a:moveTo>
                <a:lnTo>
                  <a:pt x="57912" y="339852"/>
                </a:lnTo>
                <a:lnTo>
                  <a:pt x="114300" y="339852"/>
                </a:lnTo>
                <a:lnTo>
                  <a:pt x="115823"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7" y="0"/>
                </a:moveTo>
                <a:lnTo>
                  <a:pt x="1523" y="170688"/>
                </a:lnTo>
                <a:lnTo>
                  <a:pt x="57912" y="170688"/>
                </a:lnTo>
                <a:lnTo>
                  <a:pt x="57912" y="141732"/>
                </a:lnTo>
                <a:lnTo>
                  <a:pt x="157734" y="141732"/>
                </a:lnTo>
                <a:lnTo>
                  <a:pt x="86867" y="0"/>
                </a:lnTo>
                <a:close/>
              </a:path>
              <a:path w="172212" h="481583">
                <a:moveTo>
                  <a:pt x="157734" y="141732"/>
                </a:moveTo>
                <a:lnTo>
                  <a:pt x="57912" y="141732"/>
                </a:lnTo>
                <a:lnTo>
                  <a:pt x="115823"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6" name="object 56"/>
          <p:cNvSpPr/>
          <p:nvPr/>
        </p:nvSpPr>
        <p:spPr>
          <a:xfrm>
            <a:off x="6816852" y="6152515"/>
            <a:ext cx="172212" cy="481584"/>
          </a:xfrm>
          <a:custGeom>
            <a:avLst/>
            <a:gdLst/>
            <a:ahLst/>
            <a:cxnLst/>
            <a:rect l="l" t="t" r="r" b="b"/>
            <a:pathLst>
              <a:path w="172212" h="481583">
                <a:moveTo>
                  <a:pt x="57912" y="310896"/>
                </a:moveTo>
                <a:lnTo>
                  <a:pt x="0" y="310896"/>
                </a:lnTo>
                <a:lnTo>
                  <a:pt x="85344" y="481584"/>
                </a:lnTo>
                <a:lnTo>
                  <a:pt x="157475" y="339852"/>
                </a:lnTo>
                <a:lnTo>
                  <a:pt x="57912" y="339852"/>
                </a:lnTo>
                <a:lnTo>
                  <a:pt x="57912" y="310896"/>
                </a:lnTo>
                <a:close/>
              </a:path>
              <a:path w="172212" h="481583">
                <a:moveTo>
                  <a:pt x="57912" y="141732"/>
                </a:moveTo>
                <a:lnTo>
                  <a:pt x="57912" y="339852"/>
                </a:lnTo>
                <a:lnTo>
                  <a:pt x="114300" y="339852"/>
                </a:lnTo>
                <a:lnTo>
                  <a:pt x="115824"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8" y="0"/>
                </a:moveTo>
                <a:lnTo>
                  <a:pt x="1524" y="170688"/>
                </a:lnTo>
                <a:lnTo>
                  <a:pt x="57912" y="170688"/>
                </a:lnTo>
                <a:lnTo>
                  <a:pt x="57912" y="141732"/>
                </a:lnTo>
                <a:lnTo>
                  <a:pt x="157734" y="141732"/>
                </a:lnTo>
                <a:lnTo>
                  <a:pt x="86868" y="0"/>
                </a:lnTo>
                <a:close/>
              </a:path>
              <a:path w="172212" h="481583">
                <a:moveTo>
                  <a:pt x="157734" y="141732"/>
                </a:moveTo>
                <a:lnTo>
                  <a:pt x="57912" y="141732"/>
                </a:lnTo>
                <a:lnTo>
                  <a:pt x="115824"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7" name="object 57"/>
          <p:cNvSpPr/>
          <p:nvPr/>
        </p:nvSpPr>
        <p:spPr>
          <a:xfrm>
            <a:off x="4724400" y="3528186"/>
            <a:ext cx="653796" cy="304800"/>
          </a:xfrm>
          <a:custGeom>
            <a:avLst/>
            <a:gdLst/>
            <a:ahLst/>
            <a:cxnLst/>
            <a:rect l="l" t="t" r="r" b="b"/>
            <a:pathLst>
              <a:path w="653796" h="304800">
                <a:moveTo>
                  <a:pt x="0" y="0"/>
                </a:moveTo>
                <a:lnTo>
                  <a:pt x="653796" y="0"/>
                </a:lnTo>
                <a:lnTo>
                  <a:pt x="653796"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58" name="object 58"/>
          <p:cNvSpPr txBox="1"/>
          <p:nvPr/>
        </p:nvSpPr>
        <p:spPr>
          <a:xfrm>
            <a:off x="4838191" y="3566667"/>
            <a:ext cx="424180" cy="224790"/>
          </a:xfrm>
          <a:prstGeom prst="rect">
            <a:avLst/>
          </a:prstGeom>
        </p:spPr>
        <p:txBody>
          <a:bodyPr vert="horz" wrap="square" lIns="0" tIns="0" rIns="0" bIns="0" rtlCol="0">
            <a:noAutofit/>
          </a:bodyPr>
          <a:lstStyle/>
          <a:p>
            <a:pPr marL="12700">
              <a:lnSpc>
                <a:spcPct val="100000"/>
              </a:lnSpc>
            </a:pPr>
            <a:r>
              <a:rPr sz="1400" b="1" spc="15" dirty="0">
                <a:solidFill>
                  <a:srgbClr val="FFFFFF"/>
                </a:solidFill>
                <a:latin typeface="Arial"/>
                <a:cs typeface="Arial"/>
              </a:rPr>
              <a:t>M</a:t>
            </a:r>
            <a:r>
              <a:rPr sz="1400" b="1" spc="0" dirty="0">
                <a:solidFill>
                  <a:srgbClr val="FFFFFF"/>
                </a:solidFill>
                <a:latin typeface="Arial"/>
                <a:cs typeface="Arial"/>
              </a:rPr>
              <a:t>PU</a:t>
            </a:r>
            <a:endParaRPr sz="1400">
              <a:latin typeface="Arial"/>
              <a:cs typeface="Arial"/>
            </a:endParaRPr>
          </a:p>
        </p:txBody>
      </p:sp>
      <p:sp>
        <p:nvSpPr>
          <p:cNvPr id="59" name="object 59"/>
          <p:cNvSpPr/>
          <p:nvPr/>
        </p:nvSpPr>
        <p:spPr>
          <a:xfrm>
            <a:off x="4536947" y="3645534"/>
            <a:ext cx="187451" cy="85343"/>
          </a:xfrm>
          <a:custGeom>
            <a:avLst/>
            <a:gdLst/>
            <a:ahLst/>
            <a:cxnLst/>
            <a:rect l="l" t="t" r="r" b="b"/>
            <a:pathLst>
              <a:path w="187451" h="85343">
                <a:moveTo>
                  <a:pt x="102107" y="0"/>
                </a:moveTo>
                <a:lnTo>
                  <a:pt x="102107" y="85343"/>
                </a:lnTo>
                <a:lnTo>
                  <a:pt x="160019" y="56387"/>
                </a:lnTo>
                <a:lnTo>
                  <a:pt x="115824" y="56387"/>
                </a:lnTo>
                <a:lnTo>
                  <a:pt x="115824" y="28955"/>
                </a:lnTo>
                <a:lnTo>
                  <a:pt x="160019" y="28955"/>
                </a:lnTo>
                <a:lnTo>
                  <a:pt x="102107" y="0"/>
                </a:lnTo>
                <a:close/>
              </a:path>
              <a:path w="187451" h="85343">
                <a:moveTo>
                  <a:pt x="102107" y="28955"/>
                </a:moveTo>
                <a:lnTo>
                  <a:pt x="0" y="28955"/>
                </a:lnTo>
                <a:lnTo>
                  <a:pt x="0" y="56387"/>
                </a:lnTo>
                <a:lnTo>
                  <a:pt x="102107" y="56387"/>
                </a:lnTo>
                <a:lnTo>
                  <a:pt x="102107" y="28955"/>
                </a:lnTo>
                <a:close/>
              </a:path>
              <a:path w="187451" h="85343">
                <a:moveTo>
                  <a:pt x="160019" y="28955"/>
                </a:moveTo>
                <a:lnTo>
                  <a:pt x="115824" y="28955"/>
                </a:lnTo>
                <a:lnTo>
                  <a:pt x="115824" y="56387"/>
                </a:lnTo>
                <a:lnTo>
                  <a:pt x="160019" y="56387"/>
                </a:lnTo>
                <a:lnTo>
                  <a:pt x="187451" y="42672"/>
                </a:lnTo>
                <a:lnTo>
                  <a:pt x="160019" y="28955"/>
                </a:lnTo>
                <a:close/>
              </a:path>
            </a:pathLst>
          </a:custGeom>
          <a:solidFill>
            <a:srgbClr val="99897A"/>
          </a:solidFill>
        </p:spPr>
        <p:txBody>
          <a:bodyPr wrap="square" lIns="0" tIns="0" rIns="0" bIns="0" rtlCol="0">
            <a:noAutofit/>
          </a:bodyPr>
          <a:lstStyle/>
          <a:p>
            <a:endParaRPr/>
          </a:p>
        </p:txBody>
      </p:sp>
      <p:sp>
        <p:nvSpPr>
          <p:cNvPr id="60" name="object 60"/>
          <p:cNvSpPr/>
          <p:nvPr/>
        </p:nvSpPr>
        <p:spPr>
          <a:xfrm>
            <a:off x="5378196" y="3631819"/>
            <a:ext cx="208787" cy="114300"/>
          </a:xfrm>
          <a:custGeom>
            <a:avLst/>
            <a:gdLst/>
            <a:ahLst/>
            <a:cxnLst/>
            <a:rect l="l" t="t" r="r" b="b"/>
            <a:pathLst>
              <a:path w="208787" h="114300">
                <a:moveTo>
                  <a:pt x="114300" y="0"/>
                </a:moveTo>
                <a:lnTo>
                  <a:pt x="0" y="56387"/>
                </a:lnTo>
                <a:lnTo>
                  <a:pt x="114300" y="114300"/>
                </a:lnTo>
                <a:lnTo>
                  <a:pt x="114300" y="76200"/>
                </a:lnTo>
                <a:lnTo>
                  <a:pt x="96012" y="76200"/>
                </a:lnTo>
                <a:lnTo>
                  <a:pt x="96012" y="38100"/>
                </a:lnTo>
                <a:lnTo>
                  <a:pt x="114300" y="38100"/>
                </a:lnTo>
                <a:lnTo>
                  <a:pt x="114300" y="0"/>
                </a:lnTo>
                <a:close/>
              </a:path>
              <a:path w="208787" h="114300">
                <a:moveTo>
                  <a:pt x="114300" y="38100"/>
                </a:moveTo>
                <a:lnTo>
                  <a:pt x="96012" y="38100"/>
                </a:lnTo>
                <a:lnTo>
                  <a:pt x="96012" y="76200"/>
                </a:lnTo>
                <a:lnTo>
                  <a:pt x="114300" y="76200"/>
                </a:lnTo>
                <a:lnTo>
                  <a:pt x="114300" y="38100"/>
                </a:lnTo>
                <a:close/>
              </a:path>
              <a:path w="208787" h="114300">
                <a:moveTo>
                  <a:pt x="208787" y="38100"/>
                </a:moveTo>
                <a:lnTo>
                  <a:pt x="114300" y="38100"/>
                </a:lnTo>
                <a:lnTo>
                  <a:pt x="114300" y="76200"/>
                </a:lnTo>
                <a:lnTo>
                  <a:pt x="208787" y="76200"/>
                </a:lnTo>
                <a:lnTo>
                  <a:pt x="208787" y="38100"/>
                </a:lnTo>
                <a:close/>
              </a:path>
            </a:pathLst>
          </a:custGeom>
          <a:solidFill>
            <a:srgbClr val="99897A"/>
          </a:solidFill>
        </p:spPr>
        <p:txBody>
          <a:bodyPr wrap="square" lIns="0" tIns="0" rIns="0" bIns="0" rtlCol="0">
            <a:noAutofit/>
          </a:bodyPr>
          <a:lstStyle/>
          <a:p>
            <a:endParaRPr/>
          </a:p>
        </p:txBody>
      </p:sp>
      <p:sp>
        <p:nvSpPr>
          <p:cNvPr id="63" name="Slide Number Placeholder 6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a:latin typeface="Arial"/>
              <a:cs typeface="Arial"/>
            </a:endParaRPr>
          </a:p>
        </p:txBody>
      </p:sp>
    </p:spTree>
    <p:extLst>
      <p:ext uri="{BB962C8B-B14F-4D97-AF65-F5344CB8AC3E}">
        <p14:creationId xmlns:p14="http://schemas.microsoft.com/office/powerpoint/2010/main" val="29334962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5"/>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4" y="1003299"/>
            <a:ext cx="9647252" cy="5549901"/>
          </a:xfrm>
          <a:prstGeom prst="rect">
            <a:avLst/>
          </a:prstGeom>
        </p:spPr>
      </p:pic>
    </p:spTree>
    <p:extLst>
      <p:ext uri="{BB962C8B-B14F-4D97-AF65-F5344CB8AC3E}">
        <p14:creationId xmlns:p14="http://schemas.microsoft.com/office/powerpoint/2010/main" val="3962238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7" y="1722247"/>
            <a:ext cx="2362200"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1" y="1716151"/>
            <a:ext cx="2375916"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5" y="1930400"/>
            <a:ext cx="1770380"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7" y="4160646"/>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2" y="4154551"/>
            <a:ext cx="1918715"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2" y="4368800"/>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7" y="2636647"/>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2" y="2630551"/>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0" y="2783840"/>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67" y="4160646"/>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5"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2" y="4368800"/>
            <a:ext cx="1117600"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7" y="2865247"/>
            <a:ext cx="1066799"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1"/>
            <a:ext cx="1080516"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4" y="3149600"/>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7"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7" y="2636647"/>
            <a:ext cx="76200"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68" y="34748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1" y="34687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1" y="3614420"/>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68" y="21032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1" y="20971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6" y="2242820"/>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68" y="41606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1"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7" y="4300220"/>
            <a:ext cx="375285"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68" y="27890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1" y="27829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3" y="2928620"/>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08" y="3027679"/>
            <a:ext cx="458470"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07" y="2037079"/>
            <a:ext cx="447675"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5" y="5390895"/>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AM</a:t>
            </a:r>
            <a:r>
              <a:rPr sz="3600" b="1" spc="5" dirty="0">
                <a:latin typeface="Arial"/>
                <a:cs typeface="Arial"/>
              </a:rPr>
              <a:t>B</a:t>
            </a:r>
            <a:r>
              <a:rPr sz="3600" b="1" spc="0" dirty="0">
                <a:latin typeface="Arial"/>
                <a:cs typeface="Arial"/>
              </a:rPr>
              <a:t>A</a:t>
            </a:r>
            <a:r>
              <a:rPr sz="3600" b="1" spc="-15" dirty="0">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0" y="490728"/>
            <a:ext cx="9865096"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Me</a:t>
            </a:r>
            <a:r>
              <a:rPr sz="3600" b="1" spc="5" dirty="0">
                <a:latin typeface="Arial"/>
                <a:cs typeface="Arial"/>
              </a:rPr>
              <a:t>m</a:t>
            </a:r>
            <a:r>
              <a:rPr sz="3600" b="1" spc="-5" dirty="0">
                <a:latin typeface="Arial"/>
                <a:cs typeface="Arial"/>
              </a:rPr>
              <a:t>o</a:t>
            </a:r>
            <a:r>
              <a:rPr sz="3600" b="1" spc="0" dirty="0">
                <a:latin typeface="Arial"/>
                <a:cs typeface="Arial"/>
              </a:rPr>
              <a:t>ry</a:t>
            </a:r>
            <a:r>
              <a:rPr sz="3600" b="1" spc="-25" dirty="0">
                <a:latin typeface="Arial"/>
                <a:cs typeface="Arial"/>
              </a:rPr>
              <a:t> </a:t>
            </a:r>
            <a:r>
              <a:rPr sz="3600" b="1" spc="0" dirty="0">
                <a:latin typeface="Arial"/>
                <a:cs typeface="Arial"/>
              </a:rPr>
              <a:t>Map</a:t>
            </a:r>
            <a:endParaRPr sz="3600">
              <a:latin typeface="Arial"/>
              <a:cs typeface="Arial"/>
            </a:endParaRPr>
          </a:p>
        </p:txBody>
      </p:sp>
      <p:sp>
        <p:nvSpPr>
          <p:cNvPr id="3" name="object 3"/>
          <p:cNvSpPr txBox="1"/>
          <p:nvPr/>
        </p:nvSpPr>
        <p:spPr>
          <a:xfrm>
            <a:off x="1073911" y="1169923"/>
            <a:ext cx="8209280" cy="7715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y</a:t>
            </a:r>
            <a:r>
              <a:rPr sz="2000" spc="-25" dirty="0">
                <a:latin typeface="Arial"/>
                <a:cs typeface="Arial"/>
              </a:rPr>
              <a:t> </a:t>
            </a: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ple</a:t>
            </a:r>
            <a:r>
              <a:rPr sz="2000" spc="-15" dirty="0">
                <a:latin typeface="Arial"/>
                <a:cs typeface="Arial"/>
              </a:rPr>
              <a:t> </a:t>
            </a:r>
            <a:r>
              <a:rPr sz="2000" spc="0" dirty="0">
                <a:latin typeface="Arial"/>
                <a:cs typeface="Arial"/>
              </a:rPr>
              <a:t>linear</a:t>
            </a:r>
            <a:r>
              <a:rPr sz="2000" spc="-15" dirty="0">
                <a:latin typeface="Arial"/>
                <a:cs typeface="Arial"/>
              </a:rPr>
              <a:t> </a:t>
            </a:r>
            <a:r>
              <a:rPr sz="2000" spc="0" dirty="0">
                <a:latin typeface="Arial"/>
                <a:cs typeface="Arial"/>
              </a:rPr>
              <a:t>4GB</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35" dirty="0">
                <a:latin typeface="Arial"/>
                <a:cs typeface="Arial"/>
              </a:rPr>
              <a:t> </a:t>
            </a:r>
            <a:r>
              <a:rPr sz="2000" spc="0" dirty="0">
                <a:latin typeface="Arial"/>
                <a:cs typeface="Arial"/>
              </a:rPr>
              <a:t>map</a:t>
            </a:r>
            <a:endParaRPr sz="2000">
              <a:latin typeface="Arial"/>
              <a:cs typeface="Arial"/>
            </a:endParaRPr>
          </a:p>
          <a:p>
            <a:pPr marL="314325" indent="-302260">
              <a:lnSpc>
                <a:spcPct val="100000"/>
              </a:lnSpc>
              <a:buClr>
                <a:srgbClr val="118CAA"/>
              </a:buClr>
              <a:buSzPct val="125000"/>
              <a:buFont typeface="Arial"/>
              <a:buChar char=""/>
              <a:tabLst>
                <a:tab pos="314325" algn="l"/>
              </a:tabLst>
            </a:pPr>
            <a:r>
              <a:rPr sz="2000" dirty="0">
                <a:latin typeface="Arial"/>
                <a:cs typeface="Arial"/>
              </a:rPr>
              <a:t>The</a:t>
            </a:r>
            <a:r>
              <a:rPr sz="2000" spc="-25" dirty="0">
                <a:latin typeface="Arial"/>
                <a:cs typeface="Arial"/>
              </a:rPr>
              <a:t> </a:t>
            </a:r>
            <a:r>
              <a:rPr sz="2000" spc="-5" dirty="0">
                <a:latin typeface="Arial"/>
                <a:cs typeface="Arial"/>
              </a:rPr>
              <a:t>B</a:t>
            </a:r>
            <a:r>
              <a:rPr sz="2000" spc="0" dirty="0">
                <a:latin typeface="Arial"/>
                <a:cs typeface="Arial"/>
              </a:rPr>
              <a:t>us Ma</a:t>
            </a:r>
            <a:r>
              <a:rPr sz="2000" spc="-5" dirty="0">
                <a:latin typeface="Arial"/>
                <a:cs typeface="Arial"/>
              </a:rPr>
              <a:t>t</a:t>
            </a:r>
            <a:r>
              <a:rPr sz="2000" spc="0" dirty="0">
                <a:latin typeface="Arial"/>
                <a:cs typeface="Arial"/>
              </a:rPr>
              <a:t>rix</a:t>
            </a:r>
            <a:r>
              <a:rPr sz="2000" spc="-25" dirty="0">
                <a:latin typeface="Arial"/>
                <a:cs typeface="Arial"/>
              </a:rPr>
              <a:t> </a:t>
            </a:r>
            <a:r>
              <a:rPr sz="2000" spc="0" dirty="0">
                <a:latin typeface="Arial"/>
                <a:cs typeface="Arial"/>
              </a:rPr>
              <a:t>par</a:t>
            </a:r>
            <a:r>
              <a:rPr sz="2000" spc="-5" dirty="0">
                <a:latin typeface="Arial"/>
                <a:cs typeface="Arial"/>
              </a:rPr>
              <a:t>t</a:t>
            </a:r>
            <a:r>
              <a:rPr sz="2000" spc="0" dirty="0">
                <a:latin typeface="Arial"/>
                <a:cs typeface="Arial"/>
              </a:rPr>
              <a:t>i</a:t>
            </a:r>
            <a:r>
              <a:rPr sz="2000" spc="-10" dirty="0">
                <a:latin typeface="Arial"/>
                <a:cs typeface="Arial"/>
              </a:rPr>
              <a:t>t</a:t>
            </a:r>
            <a:r>
              <a:rPr sz="2000" spc="0" dirty="0">
                <a:latin typeface="Arial"/>
                <a:cs typeface="Arial"/>
              </a:rPr>
              <a:t>ions</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50" dirty="0">
                <a:latin typeface="Arial"/>
                <a:cs typeface="Arial"/>
              </a:rPr>
              <a:t> </a:t>
            </a:r>
            <a:r>
              <a:rPr sz="2000" spc="0" dirty="0">
                <a:latin typeface="Arial"/>
                <a:cs typeface="Arial"/>
              </a:rPr>
              <a:t>a</a:t>
            </a:r>
            <a:r>
              <a:rPr sz="2000" spc="5" dirty="0">
                <a:latin typeface="Arial"/>
                <a:cs typeface="Arial"/>
              </a:rPr>
              <a:t>cc</a:t>
            </a:r>
            <a:r>
              <a:rPr sz="2000" spc="0" dirty="0">
                <a:latin typeface="Arial"/>
                <a:cs typeface="Arial"/>
              </a:rPr>
              <a:t>e</a:t>
            </a:r>
            <a:r>
              <a:rPr sz="2000" spc="5" dirty="0">
                <a:latin typeface="Arial"/>
                <a:cs typeface="Arial"/>
              </a:rPr>
              <a:t>s</a:t>
            </a:r>
            <a:r>
              <a:rPr sz="2000" spc="0" dirty="0">
                <a:latin typeface="Arial"/>
                <a:cs typeface="Arial"/>
              </a:rPr>
              <a:t>s</a:t>
            </a:r>
            <a:r>
              <a:rPr sz="2000" spc="-35" dirty="0">
                <a:latin typeface="Arial"/>
                <a:cs typeface="Arial"/>
              </a:rPr>
              <a:t> </a:t>
            </a:r>
            <a:r>
              <a:rPr sz="2000" spc="-10" dirty="0">
                <a:latin typeface="Arial"/>
                <a:cs typeface="Arial"/>
              </a:rPr>
              <a:t>v</a:t>
            </a:r>
            <a:r>
              <a:rPr sz="2000" spc="0" dirty="0">
                <a:latin typeface="Arial"/>
                <a:cs typeface="Arial"/>
              </a:rPr>
              <a:t>ia</a:t>
            </a:r>
            <a:r>
              <a:rPr sz="2000" spc="-5" dirty="0">
                <a:latin typeface="Arial"/>
                <a:cs typeface="Arial"/>
              </a:rPr>
              <a:t> t</a:t>
            </a:r>
            <a:r>
              <a:rPr sz="2000" spc="0" dirty="0">
                <a:latin typeface="Arial"/>
                <a:cs typeface="Arial"/>
              </a:rPr>
              <a:t>he</a:t>
            </a:r>
            <a:r>
              <a:rPr sz="2000" spc="-15" dirty="0">
                <a:latin typeface="Arial"/>
                <a:cs typeface="Arial"/>
              </a:rPr>
              <a:t> </a:t>
            </a:r>
            <a:r>
              <a:rPr sz="2000" spc="-5" dirty="0">
                <a:latin typeface="Arial"/>
                <a:cs typeface="Arial"/>
              </a:rPr>
              <a:t>A</a:t>
            </a:r>
            <a:r>
              <a:rPr sz="2000" spc="5" dirty="0">
                <a:latin typeface="Arial"/>
                <a:cs typeface="Arial"/>
              </a:rPr>
              <a:t>H</a:t>
            </a:r>
            <a:r>
              <a:rPr sz="2000" spc="0" dirty="0">
                <a:latin typeface="Arial"/>
                <a:cs typeface="Arial"/>
              </a:rPr>
              <a:t>B and</a:t>
            </a:r>
            <a:r>
              <a:rPr sz="2000" spc="-15" dirty="0">
                <a:latin typeface="Arial"/>
                <a:cs typeface="Arial"/>
              </a:rPr>
              <a:t> </a:t>
            </a:r>
            <a:r>
              <a:rPr sz="2000" spc="-5" dirty="0">
                <a:latin typeface="Arial"/>
                <a:cs typeface="Arial"/>
              </a:rPr>
              <a:t>PP</a:t>
            </a:r>
            <a:r>
              <a:rPr sz="2000" spc="0" dirty="0">
                <a:latin typeface="Arial"/>
                <a:cs typeface="Arial"/>
              </a:rPr>
              <a:t>B bu</a:t>
            </a:r>
            <a:r>
              <a:rPr sz="2000" spc="5" dirty="0">
                <a:latin typeface="Arial"/>
                <a:cs typeface="Arial"/>
              </a:rPr>
              <a:t>s</a:t>
            </a:r>
            <a:r>
              <a:rPr sz="2000" spc="0" dirty="0">
                <a:latin typeface="Arial"/>
                <a:cs typeface="Arial"/>
              </a:rPr>
              <a:t>es</a:t>
            </a:r>
            <a:endParaRPr sz="2000">
              <a:latin typeface="Arial"/>
              <a:cs typeface="Arial"/>
            </a:endParaRPr>
          </a:p>
        </p:txBody>
      </p:sp>
      <p:pic>
        <p:nvPicPr>
          <p:cNvPr id="93" name="Picture 92"/>
          <p:cNvPicPr>
            <a:picLocks noChangeAspect="1"/>
          </p:cNvPicPr>
          <p:nvPr/>
        </p:nvPicPr>
        <p:blipFill>
          <a:blip r:embed="rId2"/>
          <a:stretch>
            <a:fillRect/>
          </a:stretch>
        </p:blipFill>
        <p:spPr>
          <a:xfrm>
            <a:off x="566249" y="1941448"/>
            <a:ext cx="9095193" cy="4725563"/>
          </a:xfrm>
          <a:prstGeom prst="rect">
            <a:avLst/>
          </a:prstGeom>
        </p:spPr>
      </p:pic>
      <p:sp>
        <p:nvSpPr>
          <p:cNvPr id="5" name="Slide Number Placeholder 4"/>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&amp; Interrupt support</a:t>
            </a:r>
          </a:p>
        </p:txBody>
      </p:sp>
      <p:sp>
        <p:nvSpPr>
          <p:cNvPr id="3" name="Text Placeholder 2"/>
          <p:cNvSpPr>
            <a:spLocks noGrp="1"/>
          </p:cNvSpPr>
          <p:nvPr>
            <p:ph type="body" idx="1"/>
          </p:nvPr>
        </p:nvSpPr>
        <p:spPr>
          <a:xfrm>
            <a:off x="810196" y="1185962"/>
            <a:ext cx="9591638" cy="1667375"/>
          </a:xfrm>
        </p:spPr>
        <p:txBody>
          <a:bodyPr/>
          <a:lstStyle/>
          <a:p>
            <a:pPr marL="0" indent="0">
              <a:buNone/>
            </a:pPr>
            <a:r>
              <a:rPr lang="en-US" dirty="0"/>
              <a:t>Typically, the microcontroller vendor will need to add the following items to the memory system:</a:t>
            </a:r>
          </a:p>
          <a:p>
            <a:r>
              <a:rPr lang="en-US" dirty="0"/>
              <a:t>Program memory, typically flash</a:t>
            </a:r>
          </a:p>
          <a:p>
            <a:r>
              <a:rPr lang="en-US" dirty="0"/>
              <a:t>Data memory, typically SRAM</a:t>
            </a:r>
          </a:p>
          <a:p>
            <a:r>
              <a:rPr lang="en-US" dirty="0"/>
              <a:t>Peripherals</a:t>
            </a:r>
          </a:p>
          <a:p>
            <a:pPr marL="0" indent="0">
              <a:buNone/>
            </a:pPr>
            <a:r>
              <a:rPr lang="en-US" dirty="0"/>
              <a:t>The Cortex-M3 and Cortex-M4 processors include an interrupt controller called the Nested Vectored Interrupt Controller (NVIC). </a:t>
            </a:r>
          </a:p>
          <a:p>
            <a:pPr marL="0" indent="0">
              <a:buNone/>
            </a:pPr>
            <a:r>
              <a:rPr lang="en-US" dirty="0"/>
              <a:t>It is programmable and its registers are memory mapped. </a:t>
            </a:r>
          </a:p>
          <a:p>
            <a:pPr marL="0" indent="0">
              <a:buNone/>
            </a:pPr>
            <a:r>
              <a:rPr lang="en-US" dirty="0"/>
              <a:t>The address location of the NVIC is fixed and the programmer’s model of the NVIC is consistent across all Cortex-M processors.</a:t>
            </a:r>
          </a:p>
          <a:p>
            <a:pPr marL="0" indent="0">
              <a:buNone/>
            </a:pPr>
            <a:r>
              <a:rPr lang="en-US" dirty="0"/>
              <a:t>NVIC  supports a number of system exceptions, including a Non-Maskable Interrupt (NMI).</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p:spTree>
    <p:extLst>
      <p:ext uri="{BB962C8B-B14F-4D97-AF65-F5344CB8AC3E}">
        <p14:creationId xmlns:p14="http://schemas.microsoft.com/office/powerpoint/2010/main" val="21072275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Cortex M3 - Performance</a:t>
            </a:r>
          </a:p>
        </p:txBody>
      </p:sp>
      <p:sp>
        <p:nvSpPr>
          <p:cNvPr id="3" name="Text Placeholder 2"/>
          <p:cNvSpPr>
            <a:spLocks noGrp="1"/>
          </p:cNvSpPr>
          <p:nvPr>
            <p:ph type="body" idx="1"/>
          </p:nvPr>
        </p:nvSpPr>
        <p:spPr>
          <a:xfrm>
            <a:off x="378148" y="1185962"/>
            <a:ext cx="9663644" cy="1667375"/>
          </a:xfrm>
        </p:spPr>
        <p:txBody>
          <a:bodyPr/>
          <a:lstStyle/>
          <a:p>
            <a:pPr marL="0" indent="0">
              <a:buNone/>
            </a:pPr>
            <a:endParaRPr lang="en-US" dirty="0"/>
          </a:p>
          <a:p>
            <a:pPr lvl="1"/>
            <a:r>
              <a:rPr lang="en-US" dirty="0"/>
              <a:t>The </a:t>
            </a:r>
            <a:r>
              <a:rPr lang="en-US" dirty="0">
                <a:solidFill>
                  <a:srgbClr val="FF0000"/>
                </a:solidFill>
              </a:rPr>
              <a:t>three-stage pipeline </a:t>
            </a:r>
            <a:r>
              <a:rPr lang="en-US" dirty="0"/>
              <a:t>allows most instructions, including multiply, to execute in a </a:t>
            </a:r>
            <a:r>
              <a:rPr lang="en-US" dirty="0">
                <a:solidFill>
                  <a:srgbClr val="FF0000"/>
                </a:solidFill>
              </a:rPr>
              <a:t>single cycle, and at the same time allows high clock </a:t>
            </a:r>
            <a:r>
              <a:rPr lang="en-US" dirty="0"/>
              <a:t>frequencies for microcontroller devices e typically over 100 MHz, and up to approx</a:t>
            </a:r>
            <a:r>
              <a:rPr lang="en-US" dirty="0">
                <a:solidFill>
                  <a:srgbClr val="FF0000"/>
                </a:solidFill>
              </a:rPr>
              <a:t>. 200 MHz in modern </a:t>
            </a:r>
            <a:r>
              <a:rPr lang="en-US" dirty="0"/>
              <a:t>semiconductor manufacturing processes.</a:t>
            </a:r>
          </a:p>
          <a:p>
            <a:pPr lvl="1"/>
            <a:r>
              <a:rPr lang="en-US" dirty="0"/>
              <a:t>Multiple bus interfaces allow simultaneous instruction and data accesses to be performed.</a:t>
            </a:r>
          </a:p>
          <a:p>
            <a:pPr lvl="1"/>
            <a:r>
              <a:rPr lang="en-US" dirty="0"/>
              <a:t>The pipelined bus interface allows a higher clock frequency in the memory system.</a:t>
            </a:r>
          </a:p>
          <a:p>
            <a:pPr lvl="1"/>
            <a:r>
              <a:rPr lang="en-US" dirty="0"/>
              <a:t>The highly efficient instruction set allows </a:t>
            </a:r>
            <a:r>
              <a:rPr lang="en-US" dirty="0">
                <a:solidFill>
                  <a:srgbClr val="FF0000"/>
                </a:solidFill>
              </a:rPr>
              <a:t>complex operations to be carried out in a low numbers of instructions.</a:t>
            </a:r>
          </a:p>
          <a:p>
            <a:pPr lvl="1"/>
            <a:r>
              <a:rPr lang="en-US" dirty="0"/>
              <a:t>Each instruction fetch is 32-bit, and most instructions are 16-bit. Therefore up to two instructions can be fetched at a time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p:spTree>
    <p:extLst>
      <p:ext uri="{BB962C8B-B14F-4D97-AF65-F5344CB8AC3E}">
        <p14:creationId xmlns:p14="http://schemas.microsoft.com/office/powerpoint/2010/main" val="7773244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Density</a:t>
            </a:r>
          </a:p>
        </p:txBody>
      </p:sp>
      <p:sp>
        <p:nvSpPr>
          <p:cNvPr id="3" name="Text Placeholder 2"/>
          <p:cNvSpPr>
            <a:spLocks noGrp="1"/>
          </p:cNvSpPr>
          <p:nvPr>
            <p:ph type="body" idx="1"/>
          </p:nvPr>
        </p:nvSpPr>
        <p:spPr>
          <a:xfrm>
            <a:off x="90115" y="1257970"/>
            <a:ext cx="10513168" cy="1667375"/>
          </a:xfrm>
        </p:spPr>
        <p:txBody>
          <a:bodyPr/>
          <a:lstStyle/>
          <a:p>
            <a:r>
              <a:rPr lang="en-US" dirty="0"/>
              <a:t>• Thumb-2 technology allows 16-bit instructions and 32-bit instructions to work together without any state </a:t>
            </a:r>
            <a:r>
              <a:rPr lang="en-US"/>
              <a:t>switching overhead. </a:t>
            </a:r>
            <a:r>
              <a:rPr lang="en-US" dirty="0"/>
              <a:t>Most simple operations can be carried out with a </a:t>
            </a:r>
            <a:r>
              <a:rPr lang="en-US"/>
              <a:t>16-bit instruction.</a:t>
            </a:r>
            <a:endParaRPr lang="en-US" dirty="0"/>
          </a:p>
          <a:p>
            <a:r>
              <a:rPr lang="en-US" dirty="0"/>
              <a:t>Various memory addressing modes for efficient data accesses</a:t>
            </a:r>
          </a:p>
          <a:p>
            <a:r>
              <a:rPr lang="en-US" dirty="0"/>
              <a:t>Multiple memory accesses can be carried out in a single instruction</a:t>
            </a:r>
          </a:p>
          <a:p>
            <a:r>
              <a:rPr lang="en-US" dirty="0"/>
              <a:t>Support for hardware divide instructions and Multiply-and-Accumulate (MAC) instructions exist in both Cortex-M3 and Cortex-M4</a:t>
            </a:r>
          </a:p>
          <a:p>
            <a:r>
              <a:rPr lang="en-US" dirty="0"/>
              <a:t>Instructions for bit field processing in Cortex-M3/M4</a:t>
            </a:r>
          </a:p>
          <a:p>
            <a:r>
              <a:rPr lang="en-US" dirty="0"/>
              <a:t>Single Instruction, multiple data (SIMD) instruction support exists in Cortex-M4</a:t>
            </a:r>
          </a:p>
          <a:p>
            <a:r>
              <a:rPr lang="en-US" dirty="0"/>
              <a:t>Optional single precision floating point instructions are available in Cortex</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p:spTree>
    <p:extLst>
      <p:ext uri="{BB962C8B-B14F-4D97-AF65-F5344CB8AC3E}">
        <p14:creationId xmlns:p14="http://schemas.microsoft.com/office/powerpoint/2010/main" val="39115251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Power</a:t>
            </a:r>
          </a:p>
        </p:txBody>
      </p:sp>
      <p:sp>
        <p:nvSpPr>
          <p:cNvPr id="3" name="Text Placeholder 2"/>
          <p:cNvSpPr>
            <a:spLocks noGrp="1"/>
          </p:cNvSpPr>
          <p:nvPr>
            <p:ph type="body" idx="1"/>
          </p:nvPr>
        </p:nvSpPr>
        <p:spPr>
          <a:xfrm>
            <a:off x="678112" y="1329978"/>
            <a:ext cx="8958139" cy="1667375"/>
          </a:xfrm>
        </p:spPr>
        <p:txBody>
          <a:bodyPr/>
          <a:lstStyle/>
          <a:p>
            <a:r>
              <a:rPr lang="en-US" dirty="0"/>
              <a:t>The Cortex-M processors provide a number of low </a:t>
            </a:r>
            <a:r>
              <a:rPr lang="en-US"/>
              <a:t>power features. </a:t>
            </a:r>
            <a:r>
              <a:rPr lang="en-US" dirty="0"/>
              <a:t>These include</a:t>
            </a:r>
          </a:p>
          <a:p>
            <a:pPr lvl="1"/>
            <a:r>
              <a:rPr lang="en-US" dirty="0"/>
              <a:t>Multiple sleep modes defined in the architecture</a:t>
            </a:r>
          </a:p>
          <a:p>
            <a:pPr lvl="1"/>
            <a:r>
              <a:rPr lang="en-US" dirty="0"/>
              <a:t>Integrated architectural clock gating support, which allows clock circuits for parts of the processor to be deactivated when the section is not </a:t>
            </a:r>
            <a:r>
              <a:rPr lang="en-US"/>
              <a:t>in use.</a:t>
            </a:r>
            <a:endParaRPr lang="en-US" dirty="0"/>
          </a:p>
          <a:p>
            <a:r>
              <a:rPr lang="en-US" dirty="0"/>
              <a:t>The processors also have additional optional hardware support:</a:t>
            </a:r>
          </a:p>
          <a:p>
            <a:pPr lvl="1"/>
            <a:r>
              <a:rPr lang="en-US" dirty="0"/>
              <a:t>Wakeup Interrupt Controller (WIC) to enable advanced low power technologies such as State Retention Power Gating (</a:t>
            </a:r>
            <a:r>
              <a:rPr lang="en-US"/>
              <a:t>SRPG).</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44</a:t>
            </a:fld>
            <a:endParaRPr lang="en-US" sz="900">
              <a:latin typeface="Arial"/>
              <a:cs typeface="Arial"/>
            </a:endParaRPr>
          </a:p>
        </p:txBody>
      </p:sp>
    </p:spTree>
    <p:extLst>
      <p:ext uri="{BB962C8B-B14F-4D97-AF65-F5344CB8AC3E}">
        <p14:creationId xmlns:p14="http://schemas.microsoft.com/office/powerpoint/2010/main" val="23983969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and Endianness</a:t>
            </a:r>
          </a:p>
        </p:txBody>
      </p:sp>
      <p:sp>
        <p:nvSpPr>
          <p:cNvPr id="3" name="Text Placeholder 2"/>
          <p:cNvSpPr>
            <a:spLocks noGrp="1"/>
          </p:cNvSpPr>
          <p:nvPr>
            <p:ph type="body" idx="1"/>
          </p:nvPr>
        </p:nvSpPr>
        <p:spPr>
          <a:xfrm>
            <a:off x="678112" y="1329978"/>
            <a:ext cx="8958139" cy="1667375"/>
          </a:xfrm>
        </p:spPr>
        <p:txBody>
          <a:bodyPr/>
          <a:lstStyle/>
          <a:p>
            <a:r>
              <a:rPr lang="en-US" dirty="0"/>
              <a:t>Optional bit band feature: two bit addressable regions in SRAM and </a:t>
            </a:r>
            <a:r>
              <a:rPr lang="en-US"/>
              <a:t>peripheral regions. </a:t>
            </a:r>
            <a:r>
              <a:rPr lang="en-US" dirty="0"/>
              <a:t>Bit value modifications via bit band alias addresses are converted into</a:t>
            </a:r>
          </a:p>
          <a:p>
            <a:r>
              <a:rPr lang="en-US" dirty="0"/>
              <a:t>atomic Read-Modify-Write operations to bit </a:t>
            </a:r>
            <a:r>
              <a:rPr lang="en-US"/>
              <a:t>band regions. </a:t>
            </a:r>
            <a:endParaRPr lang="en-US" dirty="0"/>
          </a:p>
          <a:p>
            <a:r>
              <a:rPr lang="en-US" dirty="0"/>
              <a:t>Exclusive accesses for multi-processor </a:t>
            </a:r>
            <a:r>
              <a:rPr lang="en-US"/>
              <a:t>system designs. </a:t>
            </a:r>
            <a:r>
              <a:rPr lang="en-US" dirty="0"/>
              <a:t>This is important for semaphore operation in </a:t>
            </a:r>
            <a:r>
              <a:rPr lang="en-US"/>
              <a:t>multi-processor systems.</a:t>
            </a:r>
            <a:endParaRPr lang="en-US" dirty="0"/>
          </a:p>
          <a:p>
            <a:r>
              <a:rPr lang="en-US" dirty="0"/>
              <a:t>Support of little endian or big endian </a:t>
            </a:r>
            <a:r>
              <a:rPr lang="en-US"/>
              <a:t>memory systems. </a:t>
            </a:r>
            <a:r>
              <a:rPr lang="en-US" dirty="0"/>
              <a:t>The Cortex-M3/M4 processors can operate in both little endian or big </a:t>
            </a:r>
            <a:r>
              <a:rPr lang="en-US"/>
              <a:t>endian mode. </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45</a:t>
            </a:fld>
            <a:endParaRPr lang="en-US" sz="900">
              <a:latin typeface="Arial"/>
              <a:cs typeface="Arial"/>
            </a:endParaRPr>
          </a:p>
        </p:txBody>
      </p:sp>
    </p:spTree>
    <p:extLst>
      <p:ext uri="{BB962C8B-B14F-4D97-AF65-F5344CB8AC3E}">
        <p14:creationId xmlns:p14="http://schemas.microsoft.com/office/powerpoint/2010/main" val="37126101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Protection Unit</a:t>
            </a:r>
          </a:p>
        </p:txBody>
      </p:sp>
      <p:sp>
        <p:nvSpPr>
          <p:cNvPr id="3" name="Text Placeholder 2"/>
          <p:cNvSpPr>
            <a:spLocks noGrp="1"/>
          </p:cNvSpPr>
          <p:nvPr>
            <p:ph type="body" idx="1"/>
          </p:nvPr>
        </p:nvSpPr>
        <p:spPr>
          <a:xfrm>
            <a:off x="678112" y="1257970"/>
            <a:ext cx="8958139" cy="1667375"/>
          </a:xfrm>
        </p:spPr>
        <p:txBody>
          <a:bodyPr/>
          <a:lstStyle/>
          <a:p>
            <a:r>
              <a:rPr lang="en-US" dirty="0"/>
              <a:t>If an MPU is included, applications can divide the memory space into a number of regions and define the access permissions for each </a:t>
            </a:r>
            <a:r>
              <a:rPr lang="en-US"/>
              <a:t>of them. </a:t>
            </a:r>
            <a:endParaRPr lang="en-US" dirty="0"/>
          </a:p>
          <a:p>
            <a:r>
              <a:rPr lang="en-US" dirty="0"/>
              <a:t>When an access rule is violated, a fault exception is generated and the fault exception handler will be able to analyze the problem and, if possible, </a:t>
            </a:r>
            <a:r>
              <a:rPr lang="en-US"/>
              <a:t>correct it.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46</a:t>
            </a:fld>
            <a:endParaRPr lang="en-US" sz="900">
              <a:latin typeface="Arial"/>
              <a:cs typeface="Arial"/>
            </a:endParaRPr>
          </a:p>
        </p:txBody>
      </p:sp>
    </p:spTree>
    <p:extLst>
      <p:ext uri="{BB962C8B-B14F-4D97-AF65-F5344CB8AC3E}">
        <p14:creationId xmlns:p14="http://schemas.microsoft.com/office/powerpoint/2010/main" val="9499674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3268" y="537890"/>
            <a:ext cx="8579104" cy="556623"/>
          </a:xfrm>
        </p:spPr>
        <p:txBody>
          <a:bodyPr/>
          <a:lstStyle/>
          <a:p>
            <a:r>
              <a:rPr lang="en-US" dirty="0"/>
              <a:t>Interrupt Handling</a:t>
            </a:r>
          </a:p>
        </p:txBody>
      </p:sp>
      <p:sp>
        <p:nvSpPr>
          <p:cNvPr id="3" name="Text Placeholder 2"/>
          <p:cNvSpPr>
            <a:spLocks noGrp="1"/>
          </p:cNvSpPr>
          <p:nvPr>
            <p:ph type="body" idx="1"/>
          </p:nvPr>
        </p:nvSpPr>
        <p:spPr>
          <a:xfrm>
            <a:off x="252241" y="1401986"/>
            <a:ext cx="10441159" cy="1667375"/>
          </a:xfrm>
        </p:spPr>
        <p:txBody>
          <a:bodyPr/>
          <a:lstStyle/>
          <a:p>
            <a:r>
              <a:rPr lang="en-US" dirty="0"/>
              <a:t>Supports up to 240 interrupt inputs, a Non-</a:t>
            </a:r>
            <a:r>
              <a:rPr lang="en-US" dirty="0" err="1"/>
              <a:t>Maskable</a:t>
            </a:r>
            <a:r>
              <a:rPr lang="en-US" dirty="0"/>
              <a:t> Interrupt (NMI) input, and a number of </a:t>
            </a:r>
            <a:r>
              <a:rPr lang="en-US"/>
              <a:t>system exceptions. </a:t>
            </a:r>
            <a:endParaRPr lang="en-US" dirty="0"/>
          </a:p>
          <a:p>
            <a:r>
              <a:rPr lang="en-US" dirty="0"/>
              <a:t>Each interrupt (except NMI) can be individually enabled </a:t>
            </a:r>
            <a:r>
              <a:rPr lang="en-US"/>
              <a:t>or disabled.</a:t>
            </a:r>
            <a:endParaRPr lang="en-US" dirty="0"/>
          </a:p>
          <a:p>
            <a:r>
              <a:rPr lang="en-US" dirty="0"/>
              <a:t>Programmable priority levels </a:t>
            </a:r>
            <a:r>
              <a:rPr lang="en-US"/>
              <a:t>for interrupts.</a:t>
            </a:r>
            <a:endParaRPr lang="en-US" dirty="0"/>
          </a:p>
          <a:p>
            <a:r>
              <a:rPr lang="en-US" dirty="0"/>
              <a:t>The priority levels can be changed dynamically at run time </a:t>
            </a:r>
          </a:p>
          <a:p>
            <a:r>
              <a:rPr lang="en-US" dirty="0"/>
              <a:t>Automatic handling of interrupt/exception prioritization and nested interrupt/</a:t>
            </a:r>
            <a:r>
              <a:rPr lang="en-US"/>
              <a:t>exception handling.</a:t>
            </a:r>
            <a:endParaRPr lang="en-US" dirty="0"/>
          </a:p>
          <a:p>
            <a:r>
              <a:rPr lang="en-US" dirty="0"/>
              <a:t>Vector table can be relocated to various areas in </a:t>
            </a:r>
            <a:r>
              <a:rPr lang="en-US"/>
              <a:t>the memory.</a:t>
            </a:r>
            <a:endParaRPr lang="en-US" dirty="0"/>
          </a:p>
          <a:p>
            <a:r>
              <a:rPr lang="en-US" dirty="0"/>
              <a:t>Low interrupt latency with zero wait state memory system, the interrupt latency is only </a:t>
            </a:r>
            <a:r>
              <a:rPr lang="en-US"/>
              <a:t>12 cycles.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p:spTree>
    <p:extLst>
      <p:ext uri="{BB962C8B-B14F-4D97-AF65-F5344CB8AC3E}">
        <p14:creationId xmlns:p14="http://schemas.microsoft.com/office/powerpoint/2010/main" val="17877044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 Support and system level features</a:t>
            </a:r>
          </a:p>
        </p:txBody>
      </p:sp>
      <p:sp>
        <p:nvSpPr>
          <p:cNvPr id="3" name="Text Placeholder 2"/>
          <p:cNvSpPr>
            <a:spLocks noGrp="1"/>
          </p:cNvSpPr>
          <p:nvPr>
            <p:ph type="body" idx="1"/>
          </p:nvPr>
        </p:nvSpPr>
        <p:spPr>
          <a:xfrm>
            <a:off x="90116" y="1257970"/>
            <a:ext cx="10513168" cy="1667375"/>
          </a:xfrm>
        </p:spPr>
        <p:txBody>
          <a:bodyPr/>
          <a:lstStyle/>
          <a:p>
            <a:r>
              <a:rPr lang="en-US" dirty="0"/>
              <a:t>They have a built-in system tick timer called </a:t>
            </a:r>
            <a:r>
              <a:rPr lang="en-US" dirty="0" err="1"/>
              <a:t>SysTick</a:t>
            </a:r>
            <a:r>
              <a:rPr lang="en-US" dirty="0"/>
              <a:t>, which can be set up to generate regular timer interrupts for </a:t>
            </a:r>
            <a:r>
              <a:rPr lang="en-US"/>
              <a:t>OS timekeeping.</a:t>
            </a:r>
            <a:endParaRPr lang="en-US" dirty="0"/>
          </a:p>
          <a:p>
            <a:r>
              <a:rPr lang="en-US" dirty="0"/>
              <a:t>The Cortex-M3 processors also have banked stacked pointers:</a:t>
            </a:r>
          </a:p>
          <a:p>
            <a:pPr lvl="1"/>
            <a:r>
              <a:rPr lang="en-US" dirty="0"/>
              <a:t>for OS kernel and interrupts, the Main Stack Pointer (MSP) is used; </a:t>
            </a:r>
          </a:p>
          <a:p>
            <a:pPr lvl="1"/>
            <a:r>
              <a:rPr lang="en-US" dirty="0"/>
              <a:t>for application tasks, the Process Stack Pointer (PSP) </a:t>
            </a:r>
            <a:r>
              <a:rPr lang="en-US"/>
              <a:t>is used.</a:t>
            </a:r>
            <a:endParaRPr lang="en-US" dirty="0"/>
          </a:p>
          <a:p>
            <a:r>
              <a:rPr lang="en-US" dirty="0"/>
              <a:t>For simple applications without an OS, the MSP can be used all </a:t>
            </a:r>
            <a:r>
              <a:rPr lang="en-US"/>
              <a:t>the time.</a:t>
            </a:r>
            <a:endParaRPr lang="en-US" dirty="0"/>
          </a:p>
          <a:p>
            <a:r>
              <a:rPr lang="en-US" dirty="0"/>
              <a:t>To improve system reliability further, the Cortex-M3 and Cortex-M4 processors support the separation of privileged and non-privileged </a:t>
            </a:r>
            <a:r>
              <a:rPr lang="en-US"/>
              <a:t>operation modes.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a:latin typeface="Arial"/>
              <a:cs typeface="Arial"/>
            </a:endParaRPr>
          </a:p>
        </p:txBody>
      </p:sp>
    </p:spTree>
    <p:extLst>
      <p:ext uri="{BB962C8B-B14F-4D97-AF65-F5344CB8AC3E}">
        <p14:creationId xmlns:p14="http://schemas.microsoft.com/office/powerpoint/2010/main" val="27436227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Cortex-M Compatibility </a:t>
            </a:r>
          </a:p>
        </p:txBody>
      </p:sp>
      <p:pic>
        <p:nvPicPr>
          <p:cNvPr id="5" name="Picture 4"/>
          <p:cNvPicPr>
            <a:picLocks noChangeAspect="1"/>
          </p:cNvPicPr>
          <p:nvPr/>
        </p:nvPicPr>
        <p:blipFill>
          <a:blip r:embed="rId2"/>
          <a:stretch>
            <a:fillRect/>
          </a:stretch>
        </p:blipFill>
        <p:spPr>
          <a:xfrm>
            <a:off x="90116" y="1546002"/>
            <a:ext cx="10002677" cy="42545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p:spTree>
    <p:extLst>
      <p:ext uri="{BB962C8B-B14F-4D97-AF65-F5344CB8AC3E}">
        <p14:creationId xmlns:p14="http://schemas.microsoft.com/office/powerpoint/2010/main" val="266243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the ARM Cortex M Processors?</a:t>
            </a:r>
          </a:p>
          <a:p>
            <a:pPr marL="926465" lvl="4">
              <a:buClr>
                <a:srgbClr val="118CAA"/>
              </a:buClr>
              <a:buSzPct val="125000"/>
              <a:tabLst>
                <a:tab pos="277495" algn="l"/>
              </a:tabLst>
            </a:pPr>
            <a:r>
              <a:rPr lang="en-US" sz="2400" dirty="0">
                <a:latin typeface="Arial"/>
                <a:cs typeface="Arial"/>
              </a:rPr>
              <a:t>The CortexM3 and M4 Processors</a:t>
            </a:r>
          </a:p>
          <a:p>
            <a:pPr marL="926465" lvl="4">
              <a:buClr>
                <a:srgbClr val="118CAA"/>
              </a:buClr>
              <a:buSzPct val="125000"/>
              <a:tabLst>
                <a:tab pos="277495" algn="l"/>
              </a:tabLst>
            </a:pPr>
            <a:r>
              <a:rPr lang="en-US" sz="2400" dirty="0">
                <a:latin typeface="Arial"/>
                <a:cs typeface="Arial"/>
              </a:rPr>
              <a:t>The Cortex-M Processor Family</a:t>
            </a:r>
          </a:p>
          <a:p>
            <a:pPr marL="12065">
              <a:buClr>
                <a:srgbClr val="118CAA"/>
              </a:buClr>
              <a:buSzPct val="125000"/>
              <a:tabLst>
                <a:tab pos="277495" algn="l"/>
              </a:tabLst>
            </a:pPr>
            <a:r>
              <a:rPr lang="en-US" sz="2400" dirty="0">
                <a:latin typeface="Arial"/>
                <a:cs typeface="Arial"/>
              </a:rPr>
              <a:t>Advantage of the Cortex-M Processors</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Energy Efficiency</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Interrupts</a:t>
            </a:r>
          </a:p>
          <a:p>
            <a:pPr marL="926465" lvl="2">
              <a:buClr>
                <a:srgbClr val="118CAA"/>
              </a:buClr>
              <a:buSzPct val="125000"/>
              <a:tabLst>
                <a:tab pos="277495" algn="l"/>
              </a:tabLst>
            </a:pPr>
            <a:r>
              <a:rPr lang="en-US" sz="2400" dirty="0">
                <a:latin typeface="Arial"/>
                <a:cs typeface="Arial"/>
              </a:rPr>
              <a:t>Ease of use, C friendly</a:t>
            </a:r>
          </a:p>
          <a:p>
            <a:pPr marL="926465" lvl="2">
              <a:buClr>
                <a:srgbClr val="118CAA"/>
              </a:buClr>
              <a:buSzPct val="125000"/>
              <a:tabLst>
                <a:tab pos="277495" algn="l"/>
              </a:tabLst>
            </a:pPr>
            <a:r>
              <a:rPr lang="en-US" sz="2400" dirty="0">
                <a:latin typeface="Arial"/>
                <a:cs typeface="Arial"/>
              </a:rPr>
              <a:t>Scalability</a:t>
            </a:r>
          </a:p>
          <a:p>
            <a:pPr marL="12065">
              <a:buClr>
                <a:srgbClr val="118CAA"/>
              </a:buClr>
              <a:buSzPct val="125000"/>
              <a:tabLst>
                <a:tab pos="277495" algn="l"/>
              </a:tabLst>
            </a:pPr>
            <a:r>
              <a:rPr lang="en-US" sz="2400" dirty="0">
                <a:latin typeface="Arial"/>
                <a:cs typeface="Arial"/>
              </a:rPr>
              <a:t>Application of the ARM Cortex-M Processor</a:t>
            </a:r>
          </a:p>
          <a:p>
            <a:pPr marL="12065">
              <a:buClr>
                <a:srgbClr val="118CAA"/>
              </a:buClr>
              <a:buSzPct val="125000"/>
              <a:tabLst>
                <a:tab pos="277495" algn="l"/>
              </a:tabLst>
            </a:pPr>
            <a:r>
              <a:rPr lang="en-US" sz="2400" dirty="0">
                <a:latin typeface="Arial"/>
                <a:cs typeface="Arial"/>
              </a:rPr>
              <a:t>Background and History</a:t>
            </a:r>
          </a:p>
          <a:p>
            <a:pPr marL="926465" lvl="2">
              <a:buClr>
                <a:srgbClr val="118CAA"/>
              </a:buClr>
              <a:buSzPct val="125000"/>
              <a:tabLst>
                <a:tab pos="277495" algn="l"/>
              </a:tabLst>
            </a:pPr>
            <a:r>
              <a:rPr lang="en-US" sz="2400" dirty="0">
                <a:latin typeface="Arial"/>
                <a:cs typeface="Arial"/>
              </a:rPr>
              <a:t>ARM processor evolution</a:t>
            </a:r>
          </a:p>
          <a:p>
            <a:pPr marL="926465" lvl="2">
              <a:buClr>
                <a:srgbClr val="118CAA"/>
              </a:buClr>
              <a:buSzPct val="125000"/>
              <a:tabLst>
                <a:tab pos="277495" algn="l"/>
              </a:tabLst>
            </a:pPr>
            <a:r>
              <a:rPr lang="en-US" sz="2400" dirty="0">
                <a:latin typeface="Arial"/>
                <a:cs typeface="Arial"/>
              </a:rPr>
              <a:t>Architecture versions and Thumb ISA</a:t>
            </a:r>
          </a:p>
          <a:p>
            <a:pPr marL="12065">
              <a:buClr>
                <a:srgbClr val="118CAA"/>
              </a:buClr>
              <a:buSzPct val="125000"/>
              <a:tabLst>
                <a:tab pos="277495" algn="l"/>
              </a:tabLst>
            </a:pPr>
            <a:endParaRPr lang="en-US" sz="2400" dirty="0">
              <a:latin typeface="Arial"/>
              <a:cs typeface="Arial"/>
            </a:endParaRP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a:t>
            </a:fld>
            <a:endParaRPr lang="en-US"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Instruction and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265112" y="1339850"/>
            <a:ext cx="10163175" cy="4876800"/>
          </a:xfrm>
          <a:prstGeom prst="rect">
            <a:avLst/>
          </a:prstGeom>
        </p:spPr>
      </p:pic>
    </p:spTree>
    <p:extLst>
      <p:ext uri="{BB962C8B-B14F-4D97-AF65-F5344CB8AC3E}">
        <p14:creationId xmlns:p14="http://schemas.microsoft.com/office/powerpoint/2010/main" val="35678783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8 bit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855918" y="1333499"/>
            <a:ext cx="6981564" cy="4889501"/>
          </a:xfrm>
          <a:prstGeom prst="rect">
            <a:avLst/>
          </a:prstGeom>
        </p:spPr>
      </p:pic>
    </p:spTree>
    <p:extLst>
      <p:ext uri="{BB962C8B-B14F-4D97-AF65-F5344CB8AC3E}">
        <p14:creationId xmlns:p14="http://schemas.microsoft.com/office/powerpoint/2010/main" val="18123946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89100" y="3016250"/>
            <a:ext cx="8255000" cy="556895"/>
          </a:xfrm>
          <a:prstGeom prst="rect">
            <a:avLst/>
          </a:prstGeom>
        </p:spPr>
        <p:txBody>
          <a:bodyPr vert="horz" wrap="square" lIns="0" tIns="0" rIns="0" bIns="0" rtlCol="0">
            <a:noAutofit/>
          </a:bodyPr>
          <a:lstStyle/>
          <a:p>
            <a:pPr marL="12700">
              <a:lnSpc>
                <a:spcPct val="100000"/>
              </a:lnSpc>
              <a:tabLst>
                <a:tab pos="6411595" algn="l"/>
              </a:tabLst>
            </a:pPr>
            <a:r>
              <a:rPr sz="3600" b="1" dirty="0">
                <a:latin typeface="Arial"/>
                <a:cs typeface="Arial"/>
              </a:rPr>
              <a:t>NXP</a:t>
            </a:r>
            <a:r>
              <a:rPr sz="3600" b="1" spc="-20" dirty="0">
                <a:latin typeface="Arial"/>
                <a:cs typeface="Arial"/>
              </a:rPr>
              <a:t> </a:t>
            </a:r>
            <a:r>
              <a:rPr sz="3600" b="1" spc="-5" dirty="0">
                <a:latin typeface="Arial"/>
                <a:cs typeface="Arial"/>
              </a:rPr>
              <a:t>L</a:t>
            </a:r>
            <a:r>
              <a:rPr sz="3600" b="1" spc="0" dirty="0">
                <a:latin typeface="Arial"/>
                <a:cs typeface="Arial"/>
              </a:rPr>
              <a:t>PC</a:t>
            </a:r>
            <a:r>
              <a:rPr sz="3600" b="1" spc="5" dirty="0">
                <a:latin typeface="Arial"/>
                <a:cs typeface="Arial"/>
              </a:rPr>
              <a:t>1</a:t>
            </a:r>
            <a:r>
              <a:rPr lang="en-US" sz="3600" b="1" spc="0" dirty="0">
                <a:latin typeface="Arial"/>
                <a:cs typeface="Arial"/>
              </a:rPr>
              <a:t>768</a:t>
            </a:r>
            <a:r>
              <a:rPr sz="3600" b="1" spc="-30" dirty="0">
                <a:latin typeface="Arial"/>
                <a:cs typeface="Arial"/>
              </a:rPr>
              <a:t> </a:t>
            </a:r>
            <a:r>
              <a:rPr sz="3600" b="1" spc="0" dirty="0">
                <a:latin typeface="Arial"/>
                <a:cs typeface="Arial"/>
              </a:rPr>
              <a:t>B</a:t>
            </a:r>
            <a:r>
              <a:rPr sz="3600" b="1" spc="-5" dirty="0">
                <a:latin typeface="Arial"/>
                <a:cs typeface="Arial"/>
              </a:rPr>
              <a:t>lo</a:t>
            </a:r>
            <a:r>
              <a:rPr sz="3600" b="1" spc="0" dirty="0">
                <a:latin typeface="Arial"/>
                <a:cs typeface="Arial"/>
              </a:rPr>
              <a:t>ck</a:t>
            </a:r>
            <a:r>
              <a:rPr lang="en-US" sz="3600" b="1" spc="0" dirty="0">
                <a:latin typeface="Arial"/>
                <a:cs typeface="Arial"/>
              </a:rPr>
              <a:t> </a:t>
            </a:r>
            <a:r>
              <a:rPr sz="3600" b="1" spc="0" dirty="0">
                <a:latin typeface="Arial"/>
                <a:cs typeface="Arial"/>
              </a:rPr>
              <a:t>D</a:t>
            </a:r>
            <a:r>
              <a:rPr sz="3600" b="1" spc="-5" dirty="0">
                <a:latin typeface="Arial"/>
                <a:cs typeface="Arial"/>
              </a:rPr>
              <a:t>i</a:t>
            </a:r>
            <a:r>
              <a:rPr sz="3600" b="1" spc="0" dirty="0">
                <a:latin typeface="Arial"/>
                <a:cs typeface="Arial"/>
              </a:rPr>
              <a:t>agram</a:t>
            </a:r>
            <a:endParaRPr sz="36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a:latin typeface="Arial"/>
              <a:cs typeface="Arial"/>
            </a:endParaRPr>
          </a:p>
        </p:txBody>
      </p:sp>
    </p:spTree>
    <p:extLst>
      <p:ext uri="{BB962C8B-B14F-4D97-AF65-F5344CB8AC3E}">
        <p14:creationId xmlns:p14="http://schemas.microsoft.com/office/powerpoint/2010/main" val="28232115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74700" y="0"/>
            <a:ext cx="9144000" cy="75565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53</a:t>
            </a:fld>
            <a:endParaRPr lang="en-US" sz="900">
              <a:latin typeface="Arial"/>
              <a:cs typeface="Arial"/>
            </a:endParaRPr>
          </a:p>
        </p:txBody>
      </p:sp>
    </p:spTree>
    <p:extLst>
      <p:ext uri="{BB962C8B-B14F-4D97-AF65-F5344CB8AC3E}">
        <p14:creationId xmlns:p14="http://schemas.microsoft.com/office/powerpoint/2010/main" val="34521235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C8D4ED-6983-40AC-88EA-3CA3064C691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dirty="0">
              <a:latin typeface="Arial"/>
              <a:cs typeface="Arial"/>
            </a:endParaRPr>
          </a:p>
        </p:txBody>
      </p:sp>
      <p:sp>
        <p:nvSpPr>
          <p:cNvPr id="3" name="Rectangle 2">
            <a:extLst>
              <a:ext uri="{FF2B5EF4-FFF2-40B4-BE49-F238E27FC236}">
                <a16:creationId xmlns:a16="http://schemas.microsoft.com/office/drawing/2014/main" id="{1084E9F5-7725-4746-B596-63AC551C026B}"/>
              </a:ext>
            </a:extLst>
          </p:cNvPr>
          <p:cNvSpPr/>
          <p:nvPr/>
        </p:nvSpPr>
        <p:spPr>
          <a:xfrm>
            <a:off x="1458268" y="3130178"/>
            <a:ext cx="7056784" cy="707886"/>
          </a:xfrm>
          <a:prstGeom prst="rect">
            <a:avLst/>
          </a:prstGeom>
        </p:spPr>
        <p:txBody>
          <a:bodyPr wrap="square">
            <a:spAutoFit/>
          </a:bodyPr>
          <a:lstStyle/>
          <a:p>
            <a:pPr marL="12700">
              <a:lnSpc>
                <a:spcPct val="100000"/>
              </a:lnSpc>
              <a:tabLst>
                <a:tab pos="6411595" algn="l"/>
              </a:tabLst>
            </a:pPr>
            <a:r>
              <a:rPr lang="en-US" sz="4000" b="1" dirty="0">
                <a:latin typeface="Arial"/>
                <a:cs typeface="Arial"/>
              </a:rPr>
              <a:t>STM32F4x B</a:t>
            </a:r>
            <a:r>
              <a:rPr lang="en-US" sz="4000" b="1" spc="-5" dirty="0">
                <a:latin typeface="Arial"/>
                <a:cs typeface="Arial"/>
              </a:rPr>
              <a:t>lo</a:t>
            </a:r>
            <a:r>
              <a:rPr lang="en-US" sz="4000" b="1" dirty="0">
                <a:latin typeface="Arial"/>
                <a:cs typeface="Arial"/>
              </a:rPr>
              <a:t>ck D</a:t>
            </a:r>
            <a:r>
              <a:rPr lang="en-US" sz="4000" b="1" spc="-5" dirty="0">
                <a:latin typeface="Arial"/>
                <a:cs typeface="Arial"/>
              </a:rPr>
              <a:t>i</a:t>
            </a:r>
            <a:r>
              <a:rPr lang="en-US" sz="4000" b="1" dirty="0">
                <a:latin typeface="Arial"/>
                <a:cs typeface="Arial"/>
              </a:rPr>
              <a:t>agram</a:t>
            </a:r>
            <a:endParaRPr lang="en-US" sz="4000" dirty="0">
              <a:latin typeface="Arial"/>
              <a:cs typeface="Arial"/>
            </a:endParaRPr>
          </a:p>
        </p:txBody>
      </p:sp>
    </p:spTree>
    <p:extLst>
      <p:ext uri="{BB962C8B-B14F-4D97-AF65-F5344CB8AC3E}">
        <p14:creationId xmlns:p14="http://schemas.microsoft.com/office/powerpoint/2010/main" val="34307229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7A496E-7C31-4EF5-916F-3E9C8FD828A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55</a:t>
            </a:fld>
            <a:endParaRPr lang="en-US" sz="900" dirty="0">
              <a:latin typeface="Arial"/>
              <a:cs typeface="Arial"/>
            </a:endParaRPr>
          </a:p>
        </p:txBody>
      </p:sp>
      <p:pic>
        <p:nvPicPr>
          <p:cNvPr id="4" name="Picture 3">
            <a:extLst>
              <a:ext uri="{FF2B5EF4-FFF2-40B4-BE49-F238E27FC236}">
                <a16:creationId xmlns:a16="http://schemas.microsoft.com/office/drawing/2014/main" id="{1602703C-FB14-4995-8D2A-0778CAB8A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80" y="1"/>
            <a:ext cx="9433048" cy="7556500"/>
          </a:xfrm>
          <a:prstGeom prst="rect">
            <a:avLst/>
          </a:prstGeom>
        </p:spPr>
      </p:pic>
    </p:spTree>
    <p:extLst>
      <p:ext uri="{BB962C8B-B14F-4D97-AF65-F5344CB8AC3E}">
        <p14:creationId xmlns:p14="http://schemas.microsoft.com/office/powerpoint/2010/main" val="10963517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Introduction to the Architecture</a:t>
            </a:r>
          </a:p>
          <a:p>
            <a:pPr marL="12065">
              <a:buClr>
                <a:srgbClr val="118CAA"/>
              </a:buClr>
              <a:buSzPct val="125000"/>
              <a:tabLst>
                <a:tab pos="277495" algn="l"/>
              </a:tabLst>
            </a:pPr>
            <a:r>
              <a:rPr lang="en-US" sz="2000" dirty="0">
                <a:latin typeface="Arial"/>
                <a:cs typeface="Arial"/>
              </a:rPr>
              <a:t>Programmers Model</a:t>
            </a:r>
          </a:p>
          <a:p>
            <a:pPr marL="926465" lvl="2">
              <a:buClr>
                <a:srgbClr val="118CAA"/>
              </a:buClr>
              <a:buSzPct val="125000"/>
              <a:tabLst>
                <a:tab pos="277495" algn="l"/>
              </a:tabLst>
            </a:pPr>
            <a:r>
              <a:rPr lang="en-US" sz="2000" dirty="0">
                <a:latin typeface="Arial"/>
                <a:cs typeface="Arial"/>
              </a:rPr>
              <a:t>Operating Modes and States</a:t>
            </a:r>
          </a:p>
          <a:p>
            <a:pPr marL="926465" lvl="2">
              <a:buClr>
                <a:srgbClr val="118CAA"/>
              </a:buClr>
              <a:buSzPct val="125000"/>
              <a:tabLst>
                <a:tab pos="277495" algn="l"/>
              </a:tabLst>
            </a:pPr>
            <a:r>
              <a:rPr lang="en-US" sz="2000" dirty="0">
                <a:latin typeface="Arial"/>
                <a:cs typeface="Arial"/>
              </a:rPr>
              <a:t>Registers</a:t>
            </a:r>
          </a:p>
          <a:p>
            <a:pPr marL="926465" lvl="2">
              <a:buClr>
                <a:srgbClr val="118CAA"/>
              </a:buClr>
              <a:buSzPct val="125000"/>
              <a:tabLst>
                <a:tab pos="277495" algn="l"/>
              </a:tabLst>
            </a:pPr>
            <a:r>
              <a:rPr lang="en-US" sz="2000" dirty="0">
                <a:latin typeface="Arial"/>
                <a:cs typeface="Arial"/>
              </a:rPr>
              <a:t>Special registers</a:t>
            </a:r>
          </a:p>
          <a:p>
            <a:pPr marL="12065">
              <a:buClr>
                <a:srgbClr val="118CAA"/>
              </a:buClr>
              <a:buSzPct val="125000"/>
              <a:tabLst>
                <a:tab pos="277495" algn="l"/>
              </a:tabLst>
            </a:pPr>
            <a:r>
              <a:rPr lang="en-US" sz="2000" dirty="0">
                <a:latin typeface="Arial"/>
                <a:cs typeface="Arial"/>
              </a:rPr>
              <a:t>Behavior of Application program Status Register(APSR)</a:t>
            </a:r>
          </a:p>
          <a:p>
            <a:pPr marL="926465" lvl="2">
              <a:buClr>
                <a:srgbClr val="118CAA"/>
              </a:buClr>
              <a:buSzPct val="125000"/>
              <a:tabLst>
                <a:tab pos="277495" algn="l"/>
              </a:tabLst>
            </a:pPr>
            <a:r>
              <a:rPr lang="en-US" sz="2000" dirty="0">
                <a:latin typeface="Arial"/>
                <a:cs typeface="Arial"/>
              </a:rPr>
              <a:t>Integer status Flags</a:t>
            </a:r>
          </a:p>
          <a:p>
            <a:pPr marL="926465" lvl="2">
              <a:buClr>
                <a:srgbClr val="118CAA"/>
              </a:buClr>
              <a:buSzPct val="125000"/>
              <a:tabLst>
                <a:tab pos="277495" algn="l"/>
              </a:tabLst>
            </a:pPr>
            <a:r>
              <a:rPr lang="en-US" sz="2000" dirty="0">
                <a:latin typeface="Arial"/>
                <a:cs typeface="Arial"/>
              </a:rPr>
              <a:t>Q status flag</a:t>
            </a:r>
          </a:p>
          <a:p>
            <a:pPr marL="926465" lvl="2">
              <a:buClr>
                <a:srgbClr val="118CAA"/>
              </a:buClr>
              <a:buSzPct val="125000"/>
              <a:tabLst>
                <a:tab pos="277495" algn="l"/>
              </a:tabLst>
            </a:pPr>
            <a:r>
              <a:rPr lang="en-US" sz="2000" dirty="0">
                <a:latin typeface="Arial"/>
                <a:cs typeface="Arial"/>
              </a:rPr>
              <a:t>GE bits</a:t>
            </a:r>
          </a:p>
          <a:p>
            <a:pPr marL="12065">
              <a:buClr>
                <a:srgbClr val="118CAA"/>
              </a:buClr>
              <a:buSzPct val="125000"/>
              <a:tabLst>
                <a:tab pos="277495" algn="l"/>
              </a:tabLst>
            </a:pPr>
            <a:r>
              <a:rPr lang="en-US" sz="2000" dirty="0">
                <a:latin typeface="Arial"/>
                <a:cs typeface="Arial"/>
              </a:rPr>
              <a:t>Memory System</a:t>
            </a:r>
          </a:p>
          <a:p>
            <a:pPr marL="12065">
              <a:buClr>
                <a:srgbClr val="118CAA"/>
              </a:buClr>
              <a:buSzPct val="125000"/>
              <a:tabLst>
                <a:tab pos="277495" algn="l"/>
              </a:tabLst>
            </a:pPr>
            <a:r>
              <a:rPr lang="en-US" sz="2000" dirty="0">
                <a:latin typeface="Arial"/>
                <a:cs typeface="Arial"/>
              </a:rPr>
              <a:t>		Memory system features and Memory Map</a:t>
            </a:r>
          </a:p>
          <a:p>
            <a:pPr marL="12065">
              <a:buClr>
                <a:srgbClr val="118CAA"/>
              </a:buClr>
              <a:buSzPct val="125000"/>
              <a:tabLst>
                <a:tab pos="277495" algn="l"/>
              </a:tabLst>
            </a:pPr>
            <a:r>
              <a:rPr lang="en-US" sz="2000" dirty="0">
                <a:latin typeface="Arial"/>
                <a:cs typeface="Arial"/>
              </a:rPr>
              <a:t>		Stack Memory &amp; MPU</a:t>
            </a:r>
          </a:p>
          <a:p>
            <a:pPr marL="12065">
              <a:buClr>
                <a:srgbClr val="118CAA"/>
              </a:buClr>
              <a:buSzPct val="125000"/>
              <a:tabLst>
                <a:tab pos="277495" algn="l"/>
              </a:tabLst>
            </a:pPr>
            <a:r>
              <a:rPr lang="en-US" sz="2000" dirty="0">
                <a:latin typeface="Arial"/>
                <a:cs typeface="Arial"/>
              </a:rPr>
              <a:t>Exception and Interrupt</a:t>
            </a:r>
          </a:p>
          <a:p>
            <a:pPr marL="12065">
              <a:buClr>
                <a:srgbClr val="118CAA"/>
              </a:buClr>
              <a:buSzPct val="125000"/>
              <a:tabLst>
                <a:tab pos="277495" algn="l"/>
              </a:tabLst>
            </a:pPr>
            <a:r>
              <a:rPr lang="en-US" sz="2000" dirty="0">
                <a:latin typeface="Arial"/>
                <a:cs typeface="Arial"/>
              </a:rPr>
              <a:t>		What are exceptions?</a:t>
            </a:r>
          </a:p>
          <a:p>
            <a:pPr marL="12065">
              <a:buClr>
                <a:srgbClr val="118CAA"/>
              </a:buClr>
              <a:buSzPct val="125000"/>
              <a:tabLst>
                <a:tab pos="277495" algn="l"/>
              </a:tabLst>
            </a:pPr>
            <a:r>
              <a:rPr lang="en-US" sz="2000" dirty="0">
                <a:latin typeface="Arial"/>
                <a:cs typeface="Arial"/>
              </a:rPr>
              <a:t>		Nested vector interrupt controller (NVIC)	</a:t>
            </a:r>
          </a:p>
          <a:p>
            <a:pPr marL="12065">
              <a:buClr>
                <a:srgbClr val="118CAA"/>
              </a:buClr>
              <a:buSzPct val="125000"/>
              <a:tabLst>
                <a:tab pos="277495" algn="l"/>
              </a:tabLst>
            </a:pPr>
            <a:r>
              <a:rPr lang="en-US" sz="2000" dirty="0">
                <a:latin typeface="Arial"/>
                <a:cs typeface="Arial"/>
              </a:rPr>
              <a:t>		Vector Table and Fault Handling</a:t>
            </a:r>
          </a:p>
          <a:p>
            <a:pPr marL="12065">
              <a:buClr>
                <a:srgbClr val="118CAA"/>
              </a:buClr>
              <a:buSzPct val="125000"/>
              <a:tabLst>
                <a:tab pos="277495" algn="l"/>
              </a:tabLst>
            </a:pPr>
            <a:r>
              <a:rPr lang="en-US" sz="2000" dirty="0">
                <a:latin typeface="Arial"/>
                <a:cs typeface="Arial"/>
              </a:rPr>
              <a:t>System Control Block</a:t>
            </a:r>
          </a:p>
          <a:p>
            <a:pPr marL="12065">
              <a:buClr>
                <a:srgbClr val="118CAA"/>
              </a:buClr>
              <a:buSzPct val="125000"/>
              <a:tabLst>
                <a:tab pos="277495" algn="l"/>
              </a:tabLst>
            </a:pPr>
            <a:r>
              <a:rPr lang="en-US" sz="2000" dirty="0">
                <a:latin typeface="Arial"/>
                <a:cs typeface="Arial"/>
              </a:rPr>
              <a:t>Debug and </a:t>
            </a:r>
            <a:r>
              <a:rPr lang="en-US" sz="2000">
                <a:latin typeface="Arial"/>
                <a:cs typeface="Arial"/>
              </a:rPr>
              <a:t>Reset Sequence</a:t>
            </a:r>
            <a:endParaRPr lang="en-US" sz="2000" dirty="0">
              <a:latin typeface="Arial"/>
              <a:cs typeface="Arial"/>
            </a:endParaRP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57</a:t>
            </a:fld>
            <a:endParaRPr lang="en-US" sz="900">
              <a:latin typeface="Arial"/>
              <a:cs typeface="Arial"/>
            </a:endParaRPr>
          </a:p>
        </p:txBody>
      </p:sp>
    </p:spTree>
    <p:extLst>
      <p:ext uri="{BB962C8B-B14F-4D97-AF65-F5344CB8AC3E}">
        <p14:creationId xmlns:p14="http://schemas.microsoft.com/office/powerpoint/2010/main" val="21199290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2" y="2482106"/>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58</a:t>
            </a:fld>
            <a:endParaRPr lang="en-US" sz="900">
              <a:latin typeface="Arial"/>
              <a:cs typeface="Arial"/>
            </a:endParaRPr>
          </a:p>
        </p:txBody>
      </p:sp>
      <p:sp>
        <p:nvSpPr>
          <p:cNvPr id="2" name="TextBox 1"/>
          <p:cNvSpPr txBox="1"/>
          <p:nvPr/>
        </p:nvSpPr>
        <p:spPr>
          <a:xfrm>
            <a:off x="522164"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p:spTree>
    <p:extLst>
      <p:ext uri="{BB962C8B-B14F-4D97-AF65-F5344CB8AC3E}">
        <p14:creationId xmlns:p14="http://schemas.microsoft.com/office/powerpoint/2010/main" val="5475018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88" y="1185962"/>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59</a:t>
            </a:fld>
            <a:endParaRPr lang="en-US" sz="900">
              <a:latin typeface="Arial"/>
              <a:cs typeface="Arial"/>
            </a:endParaRPr>
          </a:p>
        </p:txBody>
      </p:sp>
      <p:sp>
        <p:nvSpPr>
          <p:cNvPr id="3" name="TextBox 2"/>
          <p:cNvSpPr txBox="1"/>
          <p:nvPr/>
        </p:nvSpPr>
        <p:spPr>
          <a:xfrm>
            <a:off x="90116"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(ISR). When in handler mode, the processor always has privileged</a:t>
            </a:r>
          </a:p>
          <a:p>
            <a:r>
              <a:rPr lang="en-US" sz="2400" dirty="0"/>
              <a:t>access level.</a:t>
            </a:r>
          </a:p>
          <a:p>
            <a:r>
              <a:rPr lang="en-US" sz="2400" dirty="0"/>
              <a:t>• Thread mode: When executing normal application code, the processor can be</a:t>
            </a:r>
          </a:p>
          <a:p>
            <a:r>
              <a:rPr lang="en-US" sz="2400" dirty="0"/>
              <a:t>either in privileged access level or unprivileged access level. This is controlled by</a:t>
            </a:r>
          </a:p>
          <a:p>
            <a:r>
              <a:rPr lang="en-US" sz="2400" dirty="0"/>
              <a:t>a special register called “CONTROL.”</a:t>
            </a:r>
          </a:p>
        </p:txBody>
      </p:sp>
    </p:spTree>
    <p:extLst>
      <p:ext uri="{BB962C8B-B14F-4D97-AF65-F5344CB8AC3E}">
        <p14:creationId xmlns:p14="http://schemas.microsoft.com/office/powerpoint/2010/main" val="1932493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1057147" y="1661159"/>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6"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0" y="2555875"/>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0" y="3419983"/>
            <a:ext cx="1225296"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a:t>
            </a:fld>
            <a:endParaRPr lang="en-US" sz="900">
              <a:latin typeface="Arial"/>
              <a:cs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60</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2" y="1978050"/>
            <a:ext cx="439248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a:t>
            </a:r>
            <a:r>
              <a:rPr lang="en-US"/>
              <a:t>low registers.</a:t>
            </a:r>
            <a:endParaRPr lang="en-US" dirty="0"/>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t>
            </a:r>
            <a:r>
              <a:rPr lang="en-US"/>
              <a:t>are undefined.</a:t>
            </a:r>
            <a:endParaRPr lang="en-US" dirty="0"/>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0" y="1808861"/>
            <a:ext cx="9663646" cy="1667375"/>
          </a:xfrm>
        </p:spPr>
        <p:txBody>
          <a:bodyPr/>
          <a:lstStyle/>
          <a:p>
            <a:pPr marL="0" indent="0">
              <a:buNone/>
            </a:pPr>
            <a:r>
              <a:rPr lang="en-US" dirty="0"/>
              <a:t>Physically there are two different Stack Pointers: </a:t>
            </a:r>
          </a:p>
          <a:p>
            <a:r>
              <a:rPr lang="en-US" dirty="0">
                <a:highlight>
                  <a:srgbClr val="FFFF00"/>
                </a:highlight>
              </a:rPr>
              <a:t>Main Stack Pointer is the default Stack Pointer</a:t>
            </a:r>
            <a:r>
              <a:rPr lang="en-US" dirty="0"/>
              <a:t>.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t>The </a:t>
            </a:r>
            <a:r>
              <a:rPr lang="en-US" dirty="0">
                <a:highlight>
                  <a:srgbClr val="FFFF00"/>
                </a:highlight>
              </a:rPr>
              <a:t>PSP is normally used when an embedded OS is involved, </a:t>
            </a:r>
            <a:r>
              <a:rPr lang="en-US" dirty="0"/>
              <a:t>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a:latin typeface="Arial"/>
              <a:cs typeface="Arial"/>
            </a:endParaRPr>
          </a:p>
        </p:txBody>
      </p:sp>
    </p:spTree>
    <p:extLst>
      <p:ext uri="{BB962C8B-B14F-4D97-AF65-F5344CB8AC3E}">
        <p14:creationId xmlns:p14="http://schemas.microsoft.com/office/powerpoint/2010/main" val="26827582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4" y="1762026"/>
            <a:ext cx="9663647" cy="1667375"/>
          </a:xfrm>
        </p:spPr>
        <p:txBody>
          <a:bodyPr/>
          <a:lstStyle/>
          <a:p>
            <a:r>
              <a:rPr lang="en-US" dirty="0"/>
              <a:t>This is used for holding the return address when calling a function </a:t>
            </a:r>
            <a:r>
              <a:rPr lang="en-US"/>
              <a:t>or subroutine or ISR. </a:t>
            </a:r>
            <a:endParaRPr lang="en-US" dirty="0"/>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a:t>
            </a:r>
            <a:r>
              <a:rPr lang="en-US" dirty="0">
                <a:highlight>
                  <a:srgbClr val="FFFF00"/>
                </a:highlight>
              </a:rPr>
              <a:t>function needs to call another function or subroutine, it needs to save the value of LR in the stack first</a:t>
            </a:r>
            <a:r>
              <a:rPr lang="en-US" dirty="0"/>
              <a: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p:spTree>
    <p:extLst>
      <p:ext uri="{BB962C8B-B14F-4D97-AF65-F5344CB8AC3E}">
        <p14:creationId xmlns:p14="http://schemas.microsoft.com/office/powerpoint/2010/main" val="21247304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04DA-1A13-43E2-8480-68085ED5972E}"/>
              </a:ext>
            </a:extLst>
          </p:cNvPr>
          <p:cNvSpPr>
            <a:spLocks noGrp="1"/>
          </p:cNvSpPr>
          <p:nvPr>
            <p:ph type="title"/>
          </p:nvPr>
        </p:nvSpPr>
        <p:spPr/>
        <p:txBody>
          <a:bodyPr/>
          <a:lstStyle/>
          <a:p>
            <a:r>
              <a:rPr lang="en-US" dirty="0"/>
              <a:t>Link Register Flow diagram</a:t>
            </a:r>
          </a:p>
        </p:txBody>
      </p:sp>
      <p:sp>
        <p:nvSpPr>
          <p:cNvPr id="4" name="Slide Number Placeholder 3">
            <a:extLst>
              <a:ext uri="{FF2B5EF4-FFF2-40B4-BE49-F238E27FC236}">
                <a16:creationId xmlns:a16="http://schemas.microsoft.com/office/drawing/2014/main" id="{189CE9A6-024F-4052-853A-2A14D74C012F}"/>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a:latin typeface="Arial"/>
              <a:cs typeface="Arial"/>
            </a:endParaRPr>
          </a:p>
        </p:txBody>
      </p:sp>
      <p:pic>
        <p:nvPicPr>
          <p:cNvPr id="6" name="Picture 5">
            <a:extLst>
              <a:ext uri="{FF2B5EF4-FFF2-40B4-BE49-F238E27FC236}">
                <a16:creationId xmlns:a16="http://schemas.microsoft.com/office/drawing/2014/main" id="{B30823D5-F515-4C15-8DBC-CB3653C59B76}"/>
              </a:ext>
            </a:extLst>
          </p:cNvPr>
          <p:cNvPicPr>
            <a:picLocks noChangeAspect="1"/>
          </p:cNvPicPr>
          <p:nvPr/>
        </p:nvPicPr>
        <p:blipFill rotWithShape="1">
          <a:blip r:embed="rId2">
            <a:extLst>
              <a:ext uri="{28A0092B-C50C-407E-A947-70E740481C1C}">
                <a14:useLocalDpi xmlns:a14="http://schemas.microsoft.com/office/drawing/2010/main" val="0"/>
              </a:ext>
            </a:extLst>
          </a:blip>
          <a:srcRect t="21504" b="14798"/>
          <a:stretch/>
        </p:blipFill>
        <p:spPr>
          <a:xfrm>
            <a:off x="-90574" y="1473994"/>
            <a:ext cx="10394783" cy="4680520"/>
          </a:xfrm>
          <a:prstGeom prst="rect">
            <a:avLst/>
          </a:prstGeom>
        </p:spPr>
      </p:pic>
    </p:spTree>
    <p:extLst>
      <p:ext uri="{BB962C8B-B14F-4D97-AF65-F5344CB8AC3E}">
        <p14:creationId xmlns:p14="http://schemas.microsoft.com/office/powerpoint/2010/main" val="20656249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29" y="1762026"/>
            <a:ext cx="8958139"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a:latin typeface="Arial"/>
              <a:cs typeface="Arial"/>
            </a:endParaRPr>
          </a:p>
        </p:txBody>
      </p:sp>
    </p:spTree>
    <p:extLst>
      <p:ext uri="{BB962C8B-B14F-4D97-AF65-F5344CB8AC3E}">
        <p14:creationId xmlns:p14="http://schemas.microsoft.com/office/powerpoint/2010/main" val="6492001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0"/>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p:sp>
        <p:nvSpPr>
          <p:cNvPr id="4" name="Oval 3"/>
          <p:cNvSpPr/>
          <p:nvPr/>
        </p:nvSpPr>
        <p:spPr>
          <a:xfrm>
            <a:off x="3978548" y="5146402"/>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8"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t>Special registers are not memory mapped,</a:t>
            </a:r>
            <a:r>
              <a:rPr lang="en-US" dirty="0"/>
              <a:t> and can be accessed using special register</a:t>
            </a:r>
          </a:p>
          <a:p>
            <a:r>
              <a:rPr lang="en-US" dirty="0"/>
              <a:t>access instructions such as MSR and MRS(Move to ARM register from system coprocessor register).</a:t>
            </a:r>
          </a:p>
        </p:txBody>
      </p:sp>
      <p:pic>
        <p:nvPicPr>
          <p:cNvPr id="9" name="Picture 8"/>
          <p:cNvPicPr>
            <a:picLocks noChangeAspect="1"/>
          </p:cNvPicPr>
          <p:nvPr/>
        </p:nvPicPr>
        <p:blipFill>
          <a:blip r:embed="rId4"/>
          <a:stretch>
            <a:fillRect/>
          </a:stretch>
        </p:blipFill>
        <p:spPr>
          <a:xfrm>
            <a:off x="182897" y="4706961"/>
            <a:ext cx="3351151" cy="1879600"/>
          </a:xfrm>
          <a:prstGeom prst="rect">
            <a:avLst/>
          </a:prstGeom>
        </p:spPr>
      </p:pic>
      <p:cxnSp>
        <p:nvCxnSpPr>
          <p:cNvPr id="11" name="Straight Arrow Connector 10"/>
          <p:cNvCxnSpPr>
            <a:stCxn id="4" idx="1"/>
          </p:cNvCxnSpPr>
          <p:nvPr/>
        </p:nvCxnSpPr>
        <p:spPr>
          <a:xfrm flipH="1">
            <a:off x="3546500" y="5357308"/>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773711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100" y="2575559"/>
            <a:ext cx="5251450"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0" y="3097276"/>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t/E</a:t>
            </a:r>
            <a:r>
              <a:rPr sz="2000" spc="-10"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0" dirty="0">
                <a:latin typeface="Arial"/>
                <a:cs typeface="Arial"/>
              </a:rPr>
              <a:t> </a:t>
            </a:r>
            <a:r>
              <a:rPr sz="2000" spc="5" dirty="0">
                <a:latin typeface="Arial"/>
                <a:cs typeface="Arial"/>
              </a:rPr>
              <a:t>N</a:t>
            </a:r>
            <a:r>
              <a:rPr sz="2000" spc="0" dirty="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The ERSR 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dirty="0" err="1">
                <a:latin typeface="Arial"/>
                <a:cs typeface="Arial"/>
              </a:rPr>
              <a:t>xPSR</a:t>
            </a:r>
            <a:r>
              <a:rPr lang="en-US" sz="2000" dirty="0">
                <a:latin typeface="Arial"/>
                <a:cs typeface="Arial"/>
              </a:rPr>
              <a:t>).</a:t>
            </a:r>
            <a:endParaRPr sz="2000" dirty="0">
              <a:latin typeface="Arial"/>
              <a:cs typeface="Arial"/>
            </a:endParaRPr>
          </a:p>
        </p:txBody>
      </p:sp>
      <p:sp>
        <p:nvSpPr>
          <p:cNvPr id="9" name="object 9"/>
          <p:cNvSpPr/>
          <p:nvPr/>
        </p:nvSpPr>
        <p:spPr>
          <a:xfrm>
            <a:off x="6772656" y="1635379"/>
            <a:ext cx="384048"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79"/>
            <a:ext cx="756920"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7" y="1656714"/>
            <a:ext cx="1815084"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6"/>
            <a:ext cx="1854707"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0"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4"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08" y="1636902"/>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0"/>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5" y="1894458"/>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5"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50"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0" y="1663700"/>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0" y="1448815"/>
            <a:ext cx="1274445"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3" y="1448815"/>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0" y="1676908"/>
            <a:ext cx="772160"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8"/>
            <a:ext cx="1090930" cy="238125"/>
          </a:xfrm>
          <a:prstGeom prst="rect">
            <a:avLst/>
          </a:prstGeom>
        </p:spPr>
        <p:txBody>
          <a:bodyPr vert="horz" wrap="square" lIns="0" tIns="0" rIns="0" bIns="0" rtlCol="0">
            <a:noAutofit/>
          </a:bodyPr>
          <a:lstStyle/>
          <a:p>
            <a:pPr marL="12700">
              <a:lnSpc>
                <a:spcPct val="100000"/>
              </a:lnSpc>
            </a:pPr>
            <a:r>
              <a:rPr sz="1400" b="1" spc="-5" dirty="0">
                <a:latin typeface="Courier New"/>
                <a:cs typeface="Courier New"/>
              </a:rPr>
              <a:t>IS</a:t>
            </a:r>
            <a:r>
              <a:rPr sz="1400" b="1" spc="0" dirty="0">
                <a:latin typeface="Courier New"/>
                <a:cs typeface="Courier New"/>
              </a:rPr>
              <a:t>R</a:t>
            </a:r>
            <a:r>
              <a:rPr sz="1400" b="1" spc="-5" dirty="0">
                <a:latin typeface="Courier New"/>
                <a:cs typeface="Courier New"/>
              </a:rPr>
              <a:t> Nu</a:t>
            </a:r>
            <a:r>
              <a:rPr sz="1400" b="1" spc="-15" dirty="0">
                <a:latin typeface="Courier New"/>
                <a:cs typeface="Courier New"/>
              </a:rPr>
              <a:t>m</a:t>
            </a:r>
            <a:r>
              <a:rPr sz="1400" b="1" spc="-5" dirty="0">
                <a:latin typeface="Courier New"/>
                <a:cs typeface="Courier New"/>
              </a:rPr>
              <a:t>be</a:t>
            </a:r>
            <a:r>
              <a:rPr sz="1400" b="1" spc="0" dirty="0">
                <a:latin typeface="Courier New"/>
                <a:cs typeface="Courier New"/>
              </a:rPr>
              <a:t>r</a:t>
            </a:r>
            <a:endParaRPr sz="1400">
              <a:latin typeface="Courier New"/>
              <a:cs typeface="Courier New"/>
            </a:endParaRPr>
          </a:p>
        </p:txBody>
      </p:sp>
      <p:sp>
        <p:nvSpPr>
          <p:cNvPr id="45" name="object 45"/>
          <p:cNvSpPr txBox="1"/>
          <p:nvPr/>
        </p:nvSpPr>
        <p:spPr>
          <a:xfrm>
            <a:off x="5170423" y="1448815"/>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28" y="144576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66</a:t>
            </a:fld>
            <a:endParaRPr lang="en-US" sz="900">
              <a:latin typeface="Arial"/>
              <a:cs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Program Status Register: xPSR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22300" y="1187450"/>
            <a:ext cx="9296400" cy="541019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67</a:t>
            </a:fld>
            <a:endParaRPr lang="en-US" sz="900">
              <a:latin typeface="Arial"/>
              <a:cs typeface="Arial"/>
            </a:endParaRPr>
          </a:p>
        </p:txBody>
      </p:sp>
    </p:spTree>
    <p:extLst>
      <p:ext uri="{BB962C8B-B14F-4D97-AF65-F5344CB8AC3E}">
        <p14:creationId xmlns:p14="http://schemas.microsoft.com/office/powerpoint/2010/main" val="18744743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a:latin typeface="Arial"/>
              <a:cs typeface="Arial"/>
            </a:endParaRPr>
          </a:p>
        </p:txBody>
      </p:sp>
      <p:sp>
        <p:nvSpPr>
          <p:cNvPr id="3" name="TextBox 2"/>
          <p:cNvSpPr txBox="1"/>
          <p:nvPr/>
        </p:nvSpPr>
        <p:spPr>
          <a:xfrm>
            <a:off x="546100" y="1949450"/>
            <a:ext cx="1828800" cy="4524315"/>
          </a:xfrm>
          <a:prstGeom prst="rect">
            <a:avLst/>
          </a:prstGeom>
          <a:noFill/>
        </p:spPr>
        <p:txBody>
          <a:bodyPr wrap="square" rtlCol="0">
            <a:spAutoFit/>
          </a:bodyPr>
          <a:lstStyle/>
          <a:p>
            <a:r>
              <a:rPr lang="en-US" dirty="0"/>
              <a:t>Bits 28 to 31 are alu condition code flags.</a:t>
            </a:r>
          </a:p>
          <a:p>
            <a:endParaRPr lang="en-US" dirty="0"/>
          </a:p>
          <a:p>
            <a:r>
              <a:rPr lang="en-US" dirty="0"/>
              <a:t>Q bit – sticky overflow flag , used by saturating instructions.</a:t>
            </a:r>
          </a:p>
          <a:p>
            <a:endParaRPr lang="en-US" dirty="0"/>
          </a:p>
          <a:p>
            <a:r>
              <a:rPr lang="en-US" dirty="0">
                <a:highlight>
                  <a:srgbClr val="FFFF00"/>
                </a:highlight>
              </a:rPr>
              <a:t>These alu are the only one you can modify in thread mode</a:t>
            </a:r>
          </a:p>
          <a:p>
            <a:endParaRPr lang="en-US" dirty="0"/>
          </a:p>
          <a:p>
            <a:endParaRPr lang="en-US" dirty="0"/>
          </a:p>
        </p:txBody>
      </p:sp>
    </p:spTree>
    <p:extLst>
      <p:ext uri="{BB962C8B-B14F-4D97-AF65-F5344CB8AC3E}">
        <p14:creationId xmlns:p14="http://schemas.microsoft.com/office/powerpoint/2010/main" val="18396681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0" y="490728"/>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1" y="1352549"/>
            <a:ext cx="10002677"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6" y="1401986"/>
            <a:ext cx="8958139" cy="1667375"/>
          </a:xfrm>
        </p:spPr>
        <p:txBody>
          <a:bodyPr/>
          <a:lstStyle/>
          <a:p>
            <a:pPr marL="0" indent="0">
              <a:buNone/>
            </a:pPr>
            <a:r>
              <a:rPr lang="en-US" dirty="0"/>
              <a:t>The Cortex-M3 and Cortex-M4 are processors designed </a:t>
            </a:r>
            <a:r>
              <a:rPr lang="en-US"/>
              <a:t>by ARM. </a:t>
            </a:r>
            <a:r>
              <a:rPr lang="en-US" dirty="0"/>
              <a:t>The Cortex-M3 processor was the first of the Cortex generation of processors, released by ARM in 2005 (silicon products released in </a:t>
            </a:r>
            <a:r>
              <a:rPr lang="en-US"/>
              <a:t>2006). </a:t>
            </a:r>
            <a:r>
              <a:rPr lang="en-US" dirty="0"/>
              <a:t>The Cortex-M4 processor was released in 2010 (released products also in </a:t>
            </a:r>
            <a:r>
              <a:rPr lang="en-US"/>
              <a:t>2010).</a:t>
            </a:r>
            <a:endParaRPr lang="en-US" dirty="0"/>
          </a:p>
          <a:p>
            <a:pPr marL="0" indent="0">
              <a:buNone/>
            </a:pPr>
            <a:r>
              <a:rPr lang="en-US" dirty="0"/>
              <a:t>The Cortex-M3 and Cortex-M4 processors use a </a:t>
            </a:r>
            <a:r>
              <a:rPr lang="en-US"/>
              <a:t>32-bit architecture. </a:t>
            </a:r>
            <a:endParaRPr lang="en-US" dirty="0"/>
          </a:p>
          <a:p>
            <a:pPr marL="0" indent="0">
              <a:buNone/>
            </a:pPr>
            <a:r>
              <a:rPr lang="en-US" dirty="0"/>
              <a:t>Internal registers in the register bank, the data path, and the bus interfaces are all 32 </a:t>
            </a:r>
            <a:r>
              <a:rPr lang="en-US"/>
              <a:t>bits wide. </a:t>
            </a:r>
            <a:r>
              <a:rPr lang="en-US" dirty="0"/>
              <a:t>The Instruction Set Architecture (ISA) in the Cortex-M processors is called the Thumb ISA and is based on Thumb-2 Technology which supports a mixture of 16-bit and </a:t>
            </a:r>
            <a:r>
              <a:rPr lang="en-US"/>
              <a:t>32-bit instructions.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8" y="1187450"/>
            <a:ext cx="8709152"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a:latin typeface="Arial"/>
              <a:cs typeface="Arial"/>
            </a:endParaRPr>
          </a:p>
        </p:txBody>
      </p:sp>
    </p:spTree>
    <p:extLst>
      <p:ext uri="{BB962C8B-B14F-4D97-AF65-F5344CB8AC3E}">
        <p14:creationId xmlns:p14="http://schemas.microsoft.com/office/powerpoint/2010/main" val="30891987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EPSR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b="49970"/>
          <a:stretch/>
        </p:blipFill>
        <p:spPr>
          <a:xfrm>
            <a:off x="1054966" y="1182687"/>
            <a:ext cx="8861553" cy="273957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71</a:t>
            </a:fld>
            <a:endParaRPr lang="en-US" sz="900">
              <a:latin typeface="Arial"/>
              <a:cs typeface="Arial"/>
            </a:endParaRPr>
          </a:p>
        </p:txBody>
      </p:sp>
      <p:sp>
        <p:nvSpPr>
          <p:cNvPr id="3" name="TextBox 2"/>
          <p:cNvSpPr txBox="1"/>
          <p:nvPr/>
        </p:nvSpPr>
        <p:spPr>
          <a:xfrm>
            <a:off x="4737100" y="1492250"/>
            <a:ext cx="4899151" cy="523220"/>
          </a:xfrm>
          <a:prstGeom prst="rect">
            <a:avLst/>
          </a:prstGeom>
          <a:noFill/>
        </p:spPr>
        <p:txBody>
          <a:bodyPr wrap="square" rtlCol="0">
            <a:spAutoFit/>
          </a:bodyPr>
          <a:lstStyle/>
          <a:p>
            <a:r>
              <a:rPr lang="en-US" sz="1400" dirty="0">
                <a:solidFill>
                  <a:srgbClr val="FF0000"/>
                </a:solidFill>
              </a:rPr>
              <a:t>*Note: Since Cortex M3 has only thumb2 mode so bit </a:t>
            </a:r>
            <a:r>
              <a:rPr lang="en-US" sz="1400">
                <a:solidFill>
                  <a:srgbClr val="FF0000"/>
                </a:solidFill>
              </a:rPr>
              <a:t>24 i.e. </a:t>
            </a:r>
            <a:r>
              <a:rPr lang="en-US" sz="1400" dirty="0">
                <a:solidFill>
                  <a:srgbClr val="FF0000"/>
                </a:solidFill>
              </a:rPr>
              <a:t>T bit will always be high and you should never attempt to </a:t>
            </a:r>
            <a:r>
              <a:rPr lang="en-US" sz="1400">
                <a:solidFill>
                  <a:srgbClr val="FF0000"/>
                </a:solidFill>
              </a:rPr>
              <a:t>change it.</a:t>
            </a:r>
            <a:endParaRPr lang="en-US" sz="1400" dirty="0">
              <a:solidFill>
                <a:srgbClr val="FF0000"/>
              </a:solidFill>
            </a:endParaRPr>
          </a:p>
        </p:txBody>
      </p:sp>
      <p:sp>
        <p:nvSpPr>
          <p:cNvPr id="6" name="TextBox 5"/>
          <p:cNvSpPr txBox="1"/>
          <p:nvPr/>
        </p:nvSpPr>
        <p:spPr>
          <a:xfrm>
            <a:off x="162124" y="3922266"/>
            <a:ext cx="1036915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IT (IF-THEN) instruction statement contains the IT instruction opcode with up to an additional</a:t>
            </a:r>
          </a:p>
          <a:p>
            <a:r>
              <a:rPr lang="en-US" dirty="0"/>
              <a:t>three optional suffixes of “T” (then) and “E” (else), followed by the condition to check against, which is the same as the condition symbol for </a:t>
            </a:r>
            <a:r>
              <a:rPr lang="en-US"/>
              <a:t>conditional branches.</a:t>
            </a:r>
            <a:endParaRPr lang="en-US" dirty="0"/>
          </a:p>
          <a:p>
            <a:pPr marL="285750" indent="-285750">
              <a:buFont typeface="Arial" panose="020B0604020202020204" pitchFamily="34" charset="0"/>
              <a:buChar char="•"/>
            </a:pPr>
            <a:r>
              <a:rPr lang="en-US" dirty="0"/>
              <a:t>The “T”/”E” indicates how many subsequence instructions are inside the IT instruction block, and whether they should or should not be executed if the condition </a:t>
            </a:r>
            <a:r>
              <a:rPr lang="en-US"/>
              <a:t>is met.</a:t>
            </a:r>
            <a:endParaRPr lang="en-US" dirty="0"/>
          </a:p>
        </p:txBody>
      </p:sp>
    </p:spTree>
    <p:extLst>
      <p:ext uri="{BB962C8B-B14F-4D97-AF65-F5344CB8AC3E}">
        <p14:creationId xmlns:p14="http://schemas.microsoft.com/office/powerpoint/2010/main" val="24971072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execution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024733" y="1184720"/>
            <a:ext cx="8632684" cy="1688738"/>
          </a:xfrm>
          <a:prstGeom prst="rect">
            <a:avLst/>
          </a:prstGeom>
        </p:spPr>
      </p:pic>
      <p:pic>
        <p:nvPicPr>
          <p:cNvPr id="6" name="Picture 5"/>
          <p:cNvPicPr>
            <a:picLocks noChangeAspect="1"/>
          </p:cNvPicPr>
          <p:nvPr/>
        </p:nvPicPr>
        <p:blipFill>
          <a:blip r:embed="rId3"/>
          <a:stretch>
            <a:fillRect/>
          </a:stretch>
        </p:blipFill>
        <p:spPr>
          <a:xfrm>
            <a:off x="1890316" y="2873458"/>
            <a:ext cx="6397651" cy="3835400"/>
          </a:xfrm>
          <a:prstGeom prst="rect">
            <a:avLst/>
          </a:prstGeom>
        </p:spPr>
      </p:pic>
    </p:spTree>
    <p:extLst>
      <p:ext uri="{BB962C8B-B14F-4D97-AF65-F5344CB8AC3E}">
        <p14:creationId xmlns:p14="http://schemas.microsoft.com/office/powerpoint/2010/main" val="31205785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Mask registers</a:t>
            </a:r>
          </a:p>
        </p:txBody>
      </p:sp>
      <p:pic>
        <p:nvPicPr>
          <p:cNvPr id="7" name="Content Placeholder 6"/>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878" r="13582" b="27924"/>
          <a:stretch/>
        </p:blipFill>
        <p:spPr>
          <a:xfrm>
            <a:off x="123822" y="2986162"/>
            <a:ext cx="5438902" cy="3600400"/>
          </a:xfrm>
        </p:spPr>
      </p:pic>
      <p:pic>
        <p:nvPicPr>
          <p:cNvPr id="9" name="Content Placeholder 8"/>
          <p:cNvPicPr>
            <a:picLocks noGrp="1" noChangeAspect="1"/>
          </p:cNvPicPr>
          <p:nvPr>
            <p:ph sz="half" idx="3"/>
          </p:nvPr>
        </p:nvPicPr>
        <p:blipFill rotWithShape="1">
          <a:blip r:embed="rId3">
            <a:extLst>
              <a:ext uri="{28A0092B-C50C-407E-A947-70E740481C1C}">
                <a14:useLocalDpi xmlns:a14="http://schemas.microsoft.com/office/drawing/2010/main" val="0"/>
              </a:ext>
            </a:extLst>
          </a:blip>
          <a:srcRect l="1197" t="13201" r="2820" b="4325"/>
          <a:stretch/>
        </p:blipFill>
        <p:spPr>
          <a:xfrm>
            <a:off x="5562724" y="1618010"/>
            <a:ext cx="5040560" cy="4552764"/>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p:pic>
        <p:nvPicPr>
          <p:cNvPr id="3" name="Picture 2"/>
          <p:cNvPicPr>
            <a:picLocks noChangeAspect="1"/>
          </p:cNvPicPr>
          <p:nvPr/>
        </p:nvPicPr>
        <p:blipFill rotWithShape="1">
          <a:blip r:embed="rId4"/>
          <a:srcRect t="8729"/>
          <a:stretch/>
        </p:blipFill>
        <p:spPr>
          <a:xfrm>
            <a:off x="421523" y="1185962"/>
            <a:ext cx="4925176" cy="2202381"/>
          </a:xfrm>
          <a:prstGeom prst="rect">
            <a:avLst/>
          </a:prstGeom>
        </p:spPr>
      </p:pic>
    </p:spTree>
    <p:extLst>
      <p:ext uri="{BB962C8B-B14F-4D97-AF65-F5344CB8AC3E}">
        <p14:creationId xmlns:p14="http://schemas.microsoft.com/office/powerpoint/2010/main" val="22926352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E4F7EF-9542-4CE0-86D8-39BF20472E3D}"/>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a:latin typeface="Arial"/>
              <a:cs typeface="Arial"/>
            </a:endParaRPr>
          </a:p>
        </p:txBody>
      </p:sp>
      <p:sp>
        <p:nvSpPr>
          <p:cNvPr id="2" name="Title 1">
            <a:extLst>
              <a:ext uri="{FF2B5EF4-FFF2-40B4-BE49-F238E27FC236}">
                <a16:creationId xmlns:a16="http://schemas.microsoft.com/office/drawing/2014/main" id="{5AB51664-C8B3-4462-8E6B-721B59964417}"/>
              </a:ext>
            </a:extLst>
          </p:cNvPr>
          <p:cNvSpPr>
            <a:spLocks noGrp="1"/>
          </p:cNvSpPr>
          <p:nvPr>
            <p:ph type="title" idx="4294967295"/>
          </p:nvPr>
        </p:nvSpPr>
        <p:spPr>
          <a:xfrm>
            <a:off x="253733" y="0"/>
            <a:ext cx="8578850" cy="557212"/>
          </a:xfrm>
        </p:spPr>
        <p:txBody>
          <a:bodyPr/>
          <a:lstStyle/>
          <a:p>
            <a:r>
              <a:rPr lang="en-US" dirty="0"/>
              <a:t>Hard Fault</a:t>
            </a:r>
          </a:p>
        </p:txBody>
      </p:sp>
      <p:sp>
        <p:nvSpPr>
          <p:cNvPr id="3" name="Text Placeholder 2">
            <a:extLst>
              <a:ext uri="{FF2B5EF4-FFF2-40B4-BE49-F238E27FC236}">
                <a16:creationId xmlns:a16="http://schemas.microsoft.com/office/drawing/2014/main" id="{11F3C35B-B3EA-4176-A27B-C0FDA87B5803}"/>
              </a:ext>
            </a:extLst>
          </p:cNvPr>
          <p:cNvSpPr>
            <a:spLocks noGrp="1"/>
          </p:cNvSpPr>
          <p:nvPr>
            <p:ph type="body" idx="4294967295"/>
          </p:nvPr>
        </p:nvSpPr>
        <p:spPr>
          <a:xfrm>
            <a:off x="266348" y="581284"/>
            <a:ext cx="8958263" cy="1666875"/>
          </a:xfrm>
        </p:spPr>
        <p:txBody>
          <a:bodyPr/>
          <a:lstStyle/>
          <a:p>
            <a:pPr marL="0" indent="0">
              <a:buNone/>
            </a:pPr>
            <a:r>
              <a:rPr lang="en-US" sz="3200" dirty="0"/>
              <a:t> </a:t>
            </a:r>
            <a:r>
              <a:rPr lang="en-US" sz="1600" b="1" dirty="0"/>
              <a:t>A hard fault is an exception that occurs because of an error during normal or exception processing. As per the Cortex-M0 Devices Generic User Guide (revision r0p0), the following sources can cause a hard fault: </a:t>
            </a:r>
          </a:p>
          <a:p>
            <a:pPr marL="0" indent="0">
              <a:lnSpc>
                <a:spcPct val="100000"/>
              </a:lnSpc>
              <a:spcBef>
                <a:spcPts val="0"/>
              </a:spcBef>
              <a:buNone/>
            </a:pPr>
            <a:r>
              <a:rPr lang="en-US" sz="1200" dirty="0"/>
              <a:t>• </a:t>
            </a:r>
            <a:r>
              <a:rPr lang="en-US" sz="1400" dirty="0"/>
              <a:t>execution of an SVC instruction at a priority equal or higher than </a:t>
            </a:r>
            <a:r>
              <a:rPr lang="en-US" sz="1400" dirty="0" err="1"/>
              <a:t>SVCall</a:t>
            </a:r>
            <a:r>
              <a:rPr lang="en-US" sz="1400" dirty="0"/>
              <a:t> </a:t>
            </a:r>
          </a:p>
          <a:p>
            <a:pPr marL="0" indent="0">
              <a:lnSpc>
                <a:spcPct val="100000"/>
              </a:lnSpc>
              <a:spcBef>
                <a:spcPts val="0"/>
              </a:spcBef>
              <a:buNone/>
            </a:pPr>
            <a:r>
              <a:rPr lang="en-US" sz="1400" dirty="0"/>
              <a:t>• execution of a BKPT instruction without a debugger attached </a:t>
            </a:r>
          </a:p>
          <a:p>
            <a:pPr marL="0" indent="0">
              <a:lnSpc>
                <a:spcPct val="100000"/>
              </a:lnSpc>
              <a:spcBef>
                <a:spcPts val="0"/>
              </a:spcBef>
              <a:buNone/>
            </a:pPr>
            <a:r>
              <a:rPr lang="en-US" sz="1400" dirty="0"/>
              <a:t>• system-generated bus error on a load or store </a:t>
            </a:r>
          </a:p>
          <a:p>
            <a:pPr marL="0" indent="0">
              <a:lnSpc>
                <a:spcPct val="100000"/>
              </a:lnSpc>
              <a:spcBef>
                <a:spcPts val="0"/>
              </a:spcBef>
              <a:buNone/>
            </a:pPr>
            <a:r>
              <a:rPr lang="en-US" sz="1400" dirty="0"/>
              <a:t>• system-generated bus error on a vector fetch </a:t>
            </a:r>
          </a:p>
          <a:p>
            <a:pPr marL="0" indent="0">
              <a:lnSpc>
                <a:spcPct val="100000"/>
              </a:lnSpc>
              <a:spcBef>
                <a:spcPts val="0"/>
              </a:spcBef>
              <a:buNone/>
            </a:pPr>
            <a:r>
              <a:rPr lang="en-US" sz="1400" dirty="0"/>
              <a:t>• execution of an instruction from a location for which the system generates a bus fault </a:t>
            </a:r>
          </a:p>
          <a:p>
            <a:pPr marL="0" indent="0">
              <a:lnSpc>
                <a:spcPct val="100000"/>
              </a:lnSpc>
              <a:spcBef>
                <a:spcPts val="0"/>
              </a:spcBef>
              <a:buNone/>
            </a:pPr>
            <a:r>
              <a:rPr lang="en-US" sz="1400" dirty="0"/>
              <a:t>• execution of an instruction when not in Thumb-State as a result of the T-bit being previously cleared to 0 </a:t>
            </a:r>
          </a:p>
          <a:p>
            <a:pPr marL="0" indent="0">
              <a:lnSpc>
                <a:spcPct val="100000"/>
              </a:lnSpc>
              <a:spcBef>
                <a:spcPts val="0"/>
              </a:spcBef>
              <a:buNone/>
            </a:pPr>
            <a:r>
              <a:rPr lang="en-US" sz="1400" dirty="0"/>
              <a:t>• 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buNone/>
            </a:pPr>
            <a:r>
              <a:rPr lang="en-US" sz="1600" b="1" dirty="0"/>
              <a:t>The most common user-created causes for hard fault are: </a:t>
            </a:r>
          </a:p>
          <a:p>
            <a:pPr marL="0" indent="0">
              <a:lnSpc>
                <a:spcPct val="100000"/>
              </a:lnSpc>
              <a:spcBef>
                <a:spcPts val="0"/>
              </a:spcBef>
              <a:buNone/>
            </a:pPr>
            <a:r>
              <a:rPr lang="en-US" sz="1100" dirty="0"/>
              <a:t>• </a:t>
            </a:r>
            <a:r>
              <a:rPr lang="en-US" sz="1400" dirty="0"/>
              <a:t>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lnSpc>
                <a:spcPct val="100000"/>
              </a:lnSpc>
              <a:spcBef>
                <a:spcPts val="0"/>
              </a:spcBef>
              <a:buNone/>
            </a:pPr>
            <a:endParaRPr lang="en-US" sz="1100" dirty="0"/>
          </a:p>
          <a:p>
            <a:pPr marL="0" indent="0">
              <a:lnSpc>
                <a:spcPct val="100000"/>
              </a:lnSpc>
              <a:spcBef>
                <a:spcPts val="0"/>
              </a:spcBef>
              <a:buNone/>
            </a:pPr>
            <a:r>
              <a:rPr lang="en-US" sz="2400" b="1" dirty="0"/>
              <a:t>Detecting the hard fault </a:t>
            </a:r>
          </a:p>
          <a:p>
            <a:pPr marL="0" indent="0">
              <a:lnSpc>
                <a:spcPct val="100000"/>
              </a:lnSpc>
              <a:spcBef>
                <a:spcPts val="0"/>
              </a:spcBef>
              <a:buNone/>
            </a:pPr>
            <a:r>
              <a:rPr lang="en-US" sz="1400" dirty="0"/>
              <a:t>When your system is hung up, the first step is to detect the cause for the hang up. To detect the cause for system hang up, first execute your program in debugging mode and allow the system to run until the system hangs up again, then halt the debugger. There are two ways to determine whether the hang up is due to the hard fault. The </a:t>
            </a:r>
            <a:r>
              <a:rPr lang="en-US" sz="1400" dirty="0">
                <a:solidFill>
                  <a:srgbClr val="FF0000"/>
                </a:solidFill>
              </a:rPr>
              <a:t>first </a:t>
            </a:r>
            <a:r>
              <a:rPr lang="en-US" sz="1400" dirty="0"/>
              <a:t>is to watch the </a:t>
            </a:r>
            <a:r>
              <a:rPr lang="en-US" sz="1400" dirty="0">
                <a:solidFill>
                  <a:srgbClr val="FF0000"/>
                </a:solidFill>
              </a:rPr>
              <a:t>Program Counter (PC) register.</a:t>
            </a:r>
            <a:r>
              <a:rPr lang="en-US" sz="1400" dirty="0"/>
              <a:t> If this is a hard fault, the PC register will indicate operation in the hard fault handler. The </a:t>
            </a:r>
            <a:r>
              <a:rPr lang="en-US" sz="1400" dirty="0">
                <a:solidFill>
                  <a:srgbClr val="FF0000"/>
                </a:solidFill>
              </a:rPr>
              <a:t>second</a:t>
            </a:r>
            <a:r>
              <a:rPr lang="en-US" sz="1400" dirty="0"/>
              <a:t> method is to watch </a:t>
            </a:r>
            <a:r>
              <a:rPr lang="en-US" sz="1400" dirty="0">
                <a:solidFill>
                  <a:srgbClr val="FF0000"/>
                </a:solidFill>
              </a:rPr>
              <a:t>the Interrupt Program Status Register (IPSR). </a:t>
            </a:r>
          </a:p>
          <a:p>
            <a:pPr marL="0" indent="0">
              <a:lnSpc>
                <a:spcPct val="100000"/>
              </a:lnSpc>
              <a:spcBef>
                <a:spcPts val="0"/>
              </a:spcBef>
              <a:buNone/>
            </a:pPr>
            <a:r>
              <a:rPr lang="en-US" sz="1400" dirty="0">
                <a:solidFill>
                  <a:srgbClr val="FF0000"/>
                </a:solidFill>
              </a:rPr>
              <a:t>Exception Number 3 indicates a hard fault.</a:t>
            </a:r>
            <a:r>
              <a:rPr lang="en-US" sz="3600" dirty="0">
                <a:solidFill>
                  <a:srgbClr val="FF0000"/>
                </a:solidFill>
              </a:rPr>
              <a:t> </a:t>
            </a:r>
          </a:p>
        </p:txBody>
      </p:sp>
    </p:spTree>
    <p:extLst>
      <p:ext uri="{BB962C8B-B14F-4D97-AF65-F5344CB8AC3E}">
        <p14:creationId xmlns:p14="http://schemas.microsoft.com/office/powerpoint/2010/main" val="5989159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7" y="1176587"/>
            <a:ext cx="8958139"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5" y="2260296"/>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2" y="3690658"/>
            <a:ext cx="8022451" cy="2755900"/>
          </a:xfrm>
          <a:prstGeom prst="rect">
            <a:avLst/>
          </a:prstGeom>
        </p:spPr>
      </p:pic>
    </p:spTree>
    <p:extLst>
      <p:ext uri="{BB962C8B-B14F-4D97-AF65-F5344CB8AC3E}">
        <p14:creationId xmlns:p14="http://schemas.microsoft.com/office/powerpoint/2010/main" val="15236919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8" y="7054850"/>
            <a:ext cx="248412"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699" y="1257478"/>
            <a:ext cx="8382000" cy="5492572"/>
          </a:xfrm>
          <a:prstGeom prst="rect">
            <a:avLst/>
          </a:prstGeom>
        </p:spPr>
      </p:pic>
    </p:spTree>
    <p:extLst>
      <p:ext uri="{BB962C8B-B14F-4D97-AF65-F5344CB8AC3E}">
        <p14:creationId xmlns:p14="http://schemas.microsoft.com/office/powerpoint/2010/main" val="22820113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7" y="1955800"/>
            <a:ext cx="7667026" cy="3644900"/>
          </a:xfrm>
          <a:prstGeom prst="rect">
            <a:avLst/>
          </a:prstGeom>
        </p:spPr>
      </p:pic>
    </p:spTree>
    <p:extLst>
      <p:ext uri="{BB962C8B-B14F-4D97-AF65-F5344CB8AC3E}">
        <p14:creationId xmlns:p14="http://schemas.microsoft.com/office/powerpoint/2010/main" val="27750644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4" y="1936750"/>
            <a:ext cx="7616251" cy="3683000"/>
          </a:xfrm>
          <a:prstGeom prst="rect">
            <a:avLst/>
          </a:prstGeom>
        </p:spPr>
      </p:pic>
    </p:spTree>
    <p:extLst>
      <p:ext uri="{BB962C8B-B14F-4D97-AF65-F5344CB8AC3E}">
        <p14:creationId xmlns:p14="http://schemas.microsoft.com/office/powerpoint/2010/main" val="40027672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selection</a:t>
            </a:r>
          </a:p>
        </p:txBody>
      </p:sp>
      <p:pic>
        <p:nvPicPr>
          <p:cNvPr id="5" name="Picture 4"/>
          <p:cNvPicPr>
            <a:picLocks noChangeAspect="1"/>
          </p:cNvPicPr>
          <p:nvPr/>
        </p:nvPicPr>
        <p:blipFill>
          <a:blip r:embed="rId2"/>
          <a:stretch>
            <a:fillRect/>
          </a:stretch>
        </p:blipFill>
        <p:spPr>
          <a:xfrm>
            <a:off x="1483583" y="1546002"/>
            <a:ext cx="6296101" cy="3810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79</a:t>
            </a:fld>
            <a:endParaRPr lang="en-US" sz="900">
              <a:latin typeface="Arial"/>
              <a:cs typeface="Arial"/>
            </a:endParaRPr>
          </a:p>
        </p:txBody>
      </p:sp>
    </p:spTree>
    <p:extLst>
      <p:ext uri="{BB962C8B-B14F-4D97-AF65-F5344CB8AC3E}">
        <p14:creationId xmlns:p14="http://schemas.microsoft.com/office/powerpoint/2010/main" val="1599336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D9581-D47C-45F5-BCCF-DE14298D1035}"/>
              </a:ext>
            </a:extLst>
          </p:cNvPr>
          <p:cNvSpPr>
            <a:spLocks noGrp="1"/>
          </p:cNvSpPr>
          <p:nvPr>
            <p:ph type="title"/>
          </p:nvPr>
        </p:nvSpPr>
        <p:spPr/>
        <p:txBody>
          <a:bodyPr/>
          <a:lstStyle/>
          <a:p>
            <a:r>
              <a:rPr lang="en-US" dirty="0"/>
              <a:t>Microcontroller Containing ARM IP Products</a:t>
            </a:r>
          </a:p>
        </p:txBody>
      </p:sp>
      <p:sp>
        <p:nvSpPr>
          <p:cNvPr id="4" name="Slide Number Placeholder 3">
            <a:extLst>
              <a:ext uri="{FF2B5EF4-FFF2-40B4-BE49-F238E27FC236}">
                <a16:creationId xmlns:a16="http://schemas.microsoft.com/office/drawing/2014/main" id="{82A8EC10-1792-44BE-B74C-7B2F973141BC}"/>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a:t>
            </a:fld>
            <a:endParaRPr lang="en-US" sz="900">
              <a:latin typeface="Arial"/>
              <a:cs typeface="Arial"/>
            </a:endParaRPr>
          </a:p>
        </p:txBody>
      </p:sp>
      <p:pic>
        <p:nvPicPr>
          <p:cNvPr id="6" name="Picture 5">
            <a:extLst>
              <a:ext uri="{FF2B5EF4-FFF2-40B4-BE49-F238E27FC236}">
                <a16:creationId xmlns:a16="http://schemas.microsoft.com/office/drawing/2014/main" id="{F8377EED-FBD7-4B20-BF87-E5D9B6DF80CC}"/>
              </a:ext>
            </a:extLst>
          </p:cNvPr>
          <p:cNvPicPr>
            <a:picLocks noChangeAspect="1"/>
          </p:cNvPicPr>
          <p:nvPr/>
        </p:nvPicPr>
        <p:blipFill>
          <a:blip r:embed="rId2"/>
          <a:stretch>
            <a:fillRect/>
          </a:stretch>
        </p:blipFill>
        <p:spPr>
          <a:xfrm>
            <a:off x="21380" y="1690018"/>
            <a:ext cx="10631000" cy="4032448"/>
          </a:xfrm>
          <a:prstGeom prst="rect">
            <a:avLst/>
          </a:prstGeom>
        </p:spPr>
      </p:pic>
    </p:spTree>
    <p:extLst>
      <p:ext uri="{BB962C8B-B14F-4D97-AF65-F5344CB8AC3E}">
        <p14:creationId xmlns:p14="http://schemas.microsoft.com/office/powerpoint/2010/main" val="27547283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1" y="465882"/>
            <a:ext cx="9042079"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8" y="1978050"/>
            <a:ext cx="10002677" cy="3060700"/>
          </a:xfrm>
          <a:prstGeom prst="rect">
            <a:avLst/>
          </a:prstGeom>
        </p:spPr>
      </p:pic>
    </p:spTree>
    <p:extLst>
      <p:ext uri="{BB962C8B-B14F-4D97-AF65-F5344CB8AC3E}">
        <p14:creationId xmlns:p14="http://schemas.microsoft.com/office/powerpoint/2010/main" val="2116523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Processor Modes in v7-M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622299" y="1206161"/>
            <a:ext cx="9220201" cy="5019722"/>
          </a:xfrm>
          <a:prstGeom prst="rect">
            <a:avLst/>
          </a:prstGeom>
        </p:spPr>
      </p:pic>
    </p:spTree>
    <p:extLst>
      <p:ext uri="{BB962C8B-B14F-4D97-AF65-F5344CB8AC3E}">
        <p14:creationId xmlns:p14="http://schemas.microsoft.com/office/powerpoint/2010/main" val="26927257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Privilege, Modes and Stacks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850900" y="1187450"/>
            <a:ext cx="9180640" cy="5546607"/>
          </a:xfrm>
          <a:prstGeom prst="rect">
            <a:avLst/>
          </a:prstGeom>
        </p:spPr>
      </p:pic>
    </p:spTree>
    <p:extLst>
      <p:ext uri="{BB962C8B-B14F-4D97-AF65-F5344CB8AC3E}">
        <p14:creationId xmlns:p14="http://schemas.microsoft.com/office/powerpoint/2010/main" val="11393889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a:t>
            </a:r>
          </a:p>
        </p:txBody>
      </p:sp>
      <p:sp>
        <p:nvSpPr>
          <p:cNvPr id="3" name="Text Placeholder 2"/>
          <p:cNvSpPr>
            <a:spLocks noGrp="1"/>
          </p:cNvSpPr>
          <p:nvPr>
            <p:ph type="body" idx="1"/>
          </p:nvPr>
        </p:nvSpPr>
        <p:spPr>
          <a:xfrm>
            <a:off x="867629" y="1690018"/>
            <a:ext cx="8958139" cy="1667375"/>
          </a:xfrm>
        </p:spPr>
        <p:txBody>
          <a:bodyPr/>
          <a:lstStyle/>
          <a:p>
            <a:r>
              <a:rPr lang="en-US" dirty="0"/>
              <a:t>Memory System features</a:t>
            </a:r>
          </a:p>
          <a:p>
            <a:pPr lvl="1"/>
            <a:r>
              <a:rPr lang="en-US" dirty="0"/>
              <a:t>4GB linear address space </a:t>
            </a:r>
          </a:p>
          <a:p>
            <a:pPr lvl="1"/>
            <a:r>
              <a:rPr lang="en-US" dirty="0"/>
              <a:t>Architecturally defined memory map </a:t>
            </a:r>
          </a:p>
          <a:p>
            <a:pPr lvl="1"/>
            <a:r>
              <a:rPr lang="en-US" dirty="0"/>
              <a:t>Support for little endian and big endian memory systems </a:t>
            </a:r>
          </a:p>
          <a:p>
            <a:pPr lvl="1"/>
            <a:r>
              <a:rPr lang="en-US" dirty="0"/>
              <a:t>Bit band accesses (optional) </a:t>
            </a:r>
          </a:p>
          <a:p>
            <a:pPr lvl="1"/>
            <a:r>
              <a:rPr lang="en-US" dirty="0"/>
              <a:t>Write buffer - When a write transfer to a buffered memory region will take multiple cycles, the transfer can be buffered by the internal write buffer in the Cortex-M3 or Cortex-M4 processor so that the processor can continue to execute the next instruction, if possible. This allows higher program execution speed.</a:t>
            </a:r>
          </a:p>
          <a:p>
            <a:pPr lvl="1"/>
            <a:r>
              <a:rPr lang="en-US" dirty="0"/>
              <a:t>Memory Protection Unit (Optional)</a:t>
            </a:r>
          </a:p>
          <a:p>
            <a:pPr lvl="1"/>
            <a:r>
              <a:rPr lang="en-US" dirty="0"/>
              <a:t>Unaligned transfer support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83</a:t>
            </a:fld>
            <a:endParaRPr lang="en-US" sz="900">
              <a:latin typeface="Arial"/>
              <a:cs typeface="Arial"/>
            </a:endParaRPr>
          </a:p>
        </p:txBody>
      </p:sp>
    </p:spTree>
    <p:extLst>
      <p:ext uri="{BB962C8B-B14F-4D97-AF65-F5344CB8AC3E}">
        <p14:creationId xmlns:p14="http://schemas.microsoft.com/office/powerpoint/2010/main" val="39085520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19973" y="1185962"/>
            <a:ext cx="10053452" cy="5372101"/>
          </a:xfrm>
          <a:prstGeom prst="rect">
            <a:avLst/>
          </a:prstGeom>
        </p:spPr>
      </p:pic>
    </p:spTree>
    <p:extLst>
      <p:ext uri="{BB962C8B-B14F-4D97-AF65-F5344CB8AC3E}">
        <p14:creationId xmlns:p14="http://schemas.microsoft.com/office/powerpoint/2010/main" val="11971502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p:nvPr/>
        </p:nvSpPr>
        <p:spPr>
          <a:xfrm>
            <a:off x="90116" y="2266082"/>
            <a:ext cx="10603284" cy="556895"/>
          </a:xfrm>
          <a:prstGeom prst="rect">
            <a:avLst/>
          </a:prstGeom>
        </p:spPr>
        <p:txBody>
          <a:bodyPr vert="horz" wrap="square" lIns="0" tIns="0" rIns="0" bIns="0" rtlCol="0">
            <a:noAutofit/>
          </a:bodyPr>
          <a:lstStyle/>
          <a:p>
            <a:pPr marL="12700">
              <a:lnSpc>
                <a:spcPct val="100000"/>
              </a:lnSpc>
              <a:tabLst>
                <a:tab pos="6411595" algn="l"/>
              </a:tabLst>
            </a:pPr>
            <a:r>
              <a:rPr sz="3600" b="1" dirty="0">
                <a:latin typeface="Arial"/>
                <a:cs typeface="Arial"/>
              </a:rPr>
              <a:t>NXP</a:t>
            </a:r>
            <a:r>
              <a:rPr sz="3600" b="1" spc="-20" dirty="0">
                <a:latin typeface="Arial"/>
                <a:cs typeface="Arial"/>
              </a:rPr>
              <a:t> </a:t>
            </a:r>
            <a:r>
              <a:rPr sz="3600" b="1" spc="-5" dirty="0">
                <a:latin typeface="Arial"/>
                <a:cs typeface="Arial"/>
              </a:rPr>
              <a:t>L</a:t>
            </a:r>
            <a:r>
              <a:rPr sz="3600" b="1" spc="0" dirty="0">
                <a:latin typeface="Arial"/>
                <a:cs typeface="Arial"/>
              </a:rPr>
              <a:t>PC</a:t>
            </a:r>
            <a:r>
              <a:rPr sz="3600" b="1" spc="5" dirty="0">
                <a:latin typeface="Arial"/>
                <a:cs typeface="Arial"/>
              </a:rPr>
              <a:t>1</a:t>
            </a:r>
            <a:r>
              <a:rPr lang="en-US" sz="3600" b="1" spc="0" dirty="0">
                <a:latin typeface="Arial"/>
                <a:cs typeface="Arial"/>
              </a:rPr>
              <a:t>768</a:t>
            </a:r>
            <a:r>
              <a:rPr sz="3600" b="1" spc="-30" dirty="0">
                <a:latin typeface="Arial"/>
                <a:cs typeface="Arial"/>
              </a:rPr>
              <a:t> </a:t>
            </a:r>
            <a:r>
              <a:rPr lang="en-US" sz="3600" b="1" spc="0" dirty="0">
                <a:latin typeface="Arial"/>
                <a:cs typeface="Arial"/>
              </a:rPr>
              <a:t>Memory Map (for Ref.) [Next Slide]</a:t>
            </a:r>
          </a:p>
          <a:p>
            <a:pPr marL="12700">
              <a:lnSpc>
                <a:spcPct val="100000"/>
              </a:lnSpc>
              <a:tabLst>
                <a:tab pos="6411595" algn="l"/>
              </a:tabLst>
            </a:pPr>
            <a:endParaRPr lang="en-US" sz="3600" b="1" dirty="0">
              <a:latin typeface="Arial"/>
              <a:cs typeface="Arial"/>
            </a:endParaRPr>
          </a:p>
          <a:p>
            <a:pPr marL="12700">
              <a:lnSpc>
                <a:spcPct val="100000"/>
              </a:lnSpc>
              <a:tabLst>
                <a:tab pos="6411595" algn="l"/>
              </a:tabLst>
            </a:pPr>
            <a:r>
              <a:rPr lang="en-US" sz="3600" b="1" dirty="0">
                <a:latin typeface="Arial"/>
                <a:cs typeface="Arial"/>
              </a:rPr>
              <a:t>STM32F407vgx Memory Map </a:t>
            </a:r>
            <a:r>
              <a:rPr lang="en-US" sz="3600" b="1" dirty="0">
                <a:latin typeface="Arial"/>
                <a:cs typeface="Arial"/>
                <a:hlinkClick r:id="rId2"/>
              </a:rPr>
              <a:t>Link</a:t>
            </a:r>
            <a:r>
              <a:rPr lang="en-US" sz="3600" b="1" dirty="0">
                <a:latin typeface="Arial"/>
                <a:cs typeface="Arial"/>
              </a:rPr>
              <a:t> [</a:t>
            </a:r>
            <a:r>
              <a:rPr lang="en-US" sz="3600" b="1" dirty="0" err="1">
                <a:latin typeface="Arial"/>
                <a:cs typeface="Arial"/>
              </a:rPr>
              <a:t>Pg</a:t>
            </a:r>
            <a:r>
              <a:rPr lang="en-US" sz="3600" b="1" dirty="0">
                <a:latin typeface="Arial"/>
                <a:cs typeface="Arial"/>
              </a:rPr>
              <a:t> 64]</a:t>
            </a:r>
            <a:endParaRPr sz="36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85</a:t>
            </a:fld>
            <a:endParaRPr lang="en-US" sz="900">
              <a:latin typeface="Arial"/>
              <a:cs typeface="Arial"/>
            </a:endParaRPr>
          </a:p>
        </p:txBody>
      </p:sp>
    </p:spTree>
    <p:extLst>
      <p:ext uri="{BB962C8B-B14F-4D97-AF65-F5344CB8AC3E}">
        <p14:creationId xmlns:p14="http://schemas.microsoft.com/office/powerpoint/2010/main" val="25068885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3500" y="-292674"/>
            <a:ext cx="10972800" cy="8256524"/>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86</a:t>
            </a:fld>
            <a:endParaRPr lang="en-US" sz="900">
              <a:latin typeface="Arial"/>
              <a:cs typeface="Arial"/>
            </a:endParaRPr>
          </a:p>
        </p:txBody>
      </p:sp>
    </p:spTree>
    <p:extLst>
      <p:ext uri="{BB962C8B-B14F-4D97-AF65-F5344CB8AC3E}">
        <p14:creationId xmlns:p14="http://schemas.microsoft.com/office/powerpoint/2010/main" val="34445185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87</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49"/>
            <a:ext cx="10053452" cy="5003801"/>
          </a:xfrm>
          <a:prstGeom prst="rect">
            <a:avLst/>
          </a:prstGeom>
        </p:spPr>
      </p:pic>
    </p:spTree>
    <p:extLst>
      <p:ext uri="{BB962C8B-B14F-4D97-AF65-F5344CB8AC3E}">
        <p14:creationId xmlns:p14="http://schemas.microsoft.com/office/powerpoint/2010/main" val="19764143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 and Interrupts</a:t>
            </a:r>
          </a:p>
        </p:txBody>
      </p:sp>
      <p:sp>
        <p:nvSpPr>
          <p:cNvPr id="3" name="Text Placeholder 2"/>
          <p:cNvSpPr>
            <a:spLocks noGrp="1"/>
          </p:cNvSpPr>
          <p:nvPr>
            <p:ph type="body" idx="1"/>
          </p:nvPr>
        </p:nvSpPr>
        <p:spPr>
          <a:xfrm>
            <a:off x="954212" y="1512798"/>
            <a:ext cx="8958139" cy="1667375"/>
          </a:xfrm>
        </p:spPr>
        <p:txBody>
          <a:bodyPr/>
          <a:lstStyle/>
          <a:p>
            <a:r>
              <a:rPr lang="en-US" dirty="0"/>
              <a:t>What are exceptions?</a:t>
            </a:r>
          </a:p>
          <a:p>
            <a:pPr lvl="1"/>
            <a:r>
              <a:rPr lang="en-US" dirty="0">
                <a:solidFill>
                  <a:srgbClr val="FF0000"/>
                </a:solidFill>
              </a:rPr>
              <a:t>Exceptions are events that cause changes to program flow. When one happens, the processor suspends the current executing task and executes a part of the program called the exception handler.</a:t>
            </a:r>
          </a:p>
          <a:p>
            <a:pPr lvl="1"/>
            <a:r>
              <a:rPr lang="en-US" dirty="0">
                <a:solidFill>
                  <a:srgbClr val="FF0000"/>
                </a:solidFill>
              </a:rPr>
              <a:t> After the execution of the exception handler is completed, the processor then resumes normal program execution. </a:t>
            </a:r>
          </a:p>
          <a:p>
            <a:pPr lvl="1"/>
            <a:r>
              <a:rPr lang="en-US" dirty="0">
                <a:solidFill>
                  <a:srgbClr val="FF0000"/>
                </a:solidFill>
              </a:rPr>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a:p>
            <a:pPr lvl="1"/>
            <a:endParaRPr lang="en-US" dirty="0"/>
          </a:p>
          <a:p>
            <a:pPr lvl="1"/>
            <a:r>
              <a:rPr lang="en-US" dirty="0">
                <a:hlinkClick r:id="rId2"/>
              </a:rPr>
              <a:t>Link</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88</a:t>
            </a:fld>
            <a:endParaRPr lang="en-US" sz="900">
              <a:latin typeface="Arial"/>
              <a:cs typeface="Arial"/>
            </a:endParaRPr>
          </a:p>
        </p:txBody>
      </p:sp>
    </p:spTree>
    <p:extLst>
      <p:ext uri="{BB962C8B-B14F-4D97-AF65-F5344CB8AC3E}">
        <p14:creationId xmlns:p14="http://schemas.microsoft.com/office/powerpoint/2010/main" val="8768826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Exception sources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4" y="2410098"/>
            <a:ext cx="5448300" cy="2247900"/>
          </a:xfrm>
          <a:prstGeom prst="rect">
            <a:avLst/>
          </a:prstGeom>
        </p:spPr>
      </p:pic>
    </p:spTree>
    <p:extLst>
      <p:ext uri="{BB962C8B-B14F-4D97-AF65-F5344CB8AC3E}">
        <p14:creationId xmlns:p14="http://schemas.microsoft.com/office/powerpoint/2010/main" val="3023258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06500"/>
            <a:ext cx="170815"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88"/>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6" y="4635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6" y="5778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a:t>
            </a:fld>
            <a:endParaRPr lang="en-US" sz="900">
              <a:latin typeface="Arial"/>
              <a:cs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69867"/>
            <a:ext cx="10693400" cy="5607414"/>
          </a:xfrm>
          <a:prstGeom prst="rect">
            <a:avLst/>
          </a:prstGeom>
        </p:spPr>
      </p:pic>
    </p:spTree>
    <p:extLst>
      <p:ext uri="{BB962C8B-B14F-4D97-AF65-F5344CB8AC3E}">
        <p14:creationId xmlns:p14="http://schemas.microsoft.com/office/powerpoint/2010/main" val="6683497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29" y="1185962"/>
            <a:ext cx="8958139" cy="1667375"/>
          </a:xfrm>
        </p:spPr>
        <p:txBody>
          <a:bodyPr/>
          <a:lstStyle/>
          <a:p>
            <a:r>
              <a:rPr lang="en-US" dirty="0"/>
              <a:t>Features</a:t>
            </a:r>
          </a:p>
          <a:p>
            <a:pPr lvl="1"/>
            <a:r>
              <a:rPr lang="en-US" dirty="0"/>
              <a:t>Flexible exception and interrupt management</a:t>
            </a:r>
          </a:p>
          <a:p>
            <a:pPr lvl="2"/>
            <a:r>
              <a:rPr lang="en-US" dirty="0"/>
              <a:t>Each interrupt (apart from the NMI) can be enabled or disabled and can have its pending status set or cleared </a:t>
            </a:r>
            <a:r>
              <a:rPr lang="en-US"/>
              <a:t>by software.</a:t>
            </a:r>
            <a:endParaRPr lang="en-US" dirty="0"/>
          </a:p>
          <a:p>
            <a:pPr lvl="1"/>
            <a:r>
              <a:rPr lang="en-US" dirty="0"/>
              <a:t>Nested exception/interrupt support</a:t>
            </a:r>
          </a:p>
          <a:p>
            <a:pPr lvl="2"/>
            <a:r>
              <a:rPr lang="en-US" dirty="0"/>
              <a:t>Each exception has a </a:t>
            </a:r>
            <a:r>
              <a:rPr lang="en-US"/>
              <a:t>priority level. </a:t>
            </a:r>
            <a:r>
              <a:rPr lang="en-US" dirty="0"/>
              <a:t>Some exceptions, such as interrupts, have programmable priority levels and some others </a:t>
            </a:r>
            <a:r>
              <a:rPr lang="en-US"/>
              <a:t>(e.g., </a:t>
            </a:r>
            <a:r>
              <a:rPr lang="en-US" dirty="0"/>
              <a:t>NMI) have a fixed </a:t>
            </a:r>
            <a:r>
              <a:rPr lang="en-US"/>
              <a:t>priority level. </a:t>
            </a:r>
            <a:r>
              <a:rPr lang="en-US" dirty="0"/>
              <a:t>When an exception occurs, the NVIC will compare the priority level of this exception to the </a:t>
            </a:r>
            <a:r>
              <a:rPr lang="en-US"/>
              <a:t>current level. </a:t>
            </a:r>
            <a:r>
              <a:rPr lang="en-US" dirty="0"/>
              <a:t>If the new exception has a higher priority, the current running task will </a:t>
            </a:r>
            <a:r>
              <a:rPr lang="en-US"/>
              <a:t>be suspended.</a:t>
            </a:r>
            <a:endParaRPr lang="en-US" dirty="0"/>
          </a:p>
          <a:p>
            <a:pPr lvl="1"/>
            <a:r>
              <a:rPr lang="en-US" dirty="0"/>
              <a:t>Vectored exception/interrupt entry</a:t>
            </a:r>
          </a:p>
          <a:p>
            <a:pPr lvl="2"/>
            <a:r>
              <a:rPr lang="en-US" dirty="0"/>
              <a:t>The Cortex-M processors automatically locate the starting point of the exception handler from a vector table in </a:t>
            </a:r>
            <a:r>
              <a:rPr lang="en-US"/>
              <a:t>the memory. </a:t>
            </a:r>
            <a:r>
              <a:rPr lang="en-US" dirty="0"/>
              <a:t>As a result, the delays from the start of the exception to the execution of the exception handlers </a:t>
            </a:r>
            <a:r>
              <a:rPr lang="en-US"/>
              <a:t>are reduced.</a:t>
            </a:r>
            <a:endParaRPr lang="en-US" dirty="0"/>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a:latin typeface="Arial"/>
              <a:cs typeface="Arial"/>
            </a:endParaRPr>
          </a:p>
        </p:txBody>
      </p:sp>
    </p:spTree>
    <p:extLst>
      <p:ext uri="{BB962C8B-B14F-4D97-AF65-F5344CB8AC3E}">
        <p14:creationId xmlns:p14="http://schemas.microsoft.com/office/powerpoint/2010/main" val="14394946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898063" cy="556623"/>
          </a:xfrm>
        </p:spPr>
        <p:txBody>
          <a:bodyPr/>
          <a:lstStyle/>
          <a:p>
            <a:r>
              <a:rPr lang="en-US" dirty="0"/>
              <a:t>Starting Address of Exception Handler</a:t>
            </a:r>
          </a:p>
        </p:txBody>
      </p:sp>
      <p:sp>
        <p:nvSpPr>
          <p:cNvPr id="3" name="Text Placeholder 2"/>
          <p:cNvSpPr>
            <a:spLocks noGrp="1"/>
          </p:cNvSpPr>
          <p:nvPr>
            <p:ph type="body" idx="1"/>
          </p:nvPr>
        </p:nvSpPr>
        <p:spPr>
          <a:xfrm>
            <a:off x="90116" y="1185962"/>
            <a:ext cx="10441160"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(n x 4)2 x 4 = 0x00000008 . </a:t>
            </a:r>
          </a:p>
          <a:p>
            <a:r>
              <a:rPr lang="en-US" dirty="0"/>
              <a:t>The address 0x00000000 is used to store the starting value of the MSP.</a:t>
            </a:r>
          </a:p>
          <a:p>
            <a:r>
              <a:rPr lang="en-US" dirty="0"/>
              <a:t>The </a:t>
            </a:r>
            <a:r>
              <a:rPr lang="en-US" dirty="0">
                <a:solidFill>
                  <a:srgbClr val="FF0000"/>
                </a:solidFill>
              </a:rPr>
              <a:t>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a:latin typeface="Arial"/>
              <a:cs typeface="Arial"/>
            </a:endParaRPr>
          </a:p>
        </p:txBody>
      </p:sp>
    </p:spTree>
    <p:extLst>
      <p:ext uri="{BB962C8B-B14F-4D97-AF65-F5344CB8AC3E}">
        <p14:creationId xmlns:p14="http://schemas.microsoft.com/office/powerpoint/2010/main" val="17138966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3"/>
            <a:ext cx="6448426" cy="5626101"/>
          </a:xfrm>
          <a:prstGeom prst="rect">
            <a:avLst/>
          </a:prstGeom>
        </p:spPr>
      </p:pic>
      <p:sp>
        <p:nvSpPr>
          <p:cNvPr id="6" name="TextBox 5"/>
          <p:cNvSpPr txBox="1"/>
          <p:nvPr/>
        </p:nvSpPr>
        <p:spPr>
          <a:xfrm>
            <a:off x="522164" y="1546002"/>
            <a:ext cx="2952328" cy="923330"/>
          </a:xfrm>
          <a:prstGeom prst="rect">
            <a:avLst/>
          </a:prstGeom>
          <a:noFill/>
        </p:spPr>
        <p:txBody>
          <a:bodyPr wrap="square" rtlCol="0">
            <a:spAutoFit/>
          </a:bodyPr>
          <a:lstStyle/>
          <a:p>
            <a:r>
              <a:rPr lang="en-US" dirty="0"/>
              <a:t>LSB of exception vectors should be set to 1 to indicate Thumb state</a:t>
            </a:r>
          </a:p>
        </p:txBody>
      </p:sp>
    </p:spTree>
    <p:extLst>
      <p:ext uri="{BB962C8B-B14F-4D97-AF65-F5344CB8AC3E}">
        <p14:creationId xmlns:p14="http://schemas.microsoft.com/office/powerpoint/2010/main" val="21394333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3" y="1690018"/>
            <a:ext cx="10459652" cy="3644900"/>
          </a:xfrm>
          <a:prstGeom prst="rect">
            <a:avLst/>
          </a:prstGeom>
        </p:spPr>
      </p:pic>
    </p:spTree>
    <p:extLst>
      <p:ext uri="{BB962C8B-B14F-4D97-AF65-F5344CB8AC3E}">
        <p14:creationId xmlns:p14="http://schemas.microsoft.com/office/powerpoint/2010/main" val="9459459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6" y="1808861"/>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SCB is memory-mapped.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95</a:t>
            </a:fld>
            <a:endParaRPr lang="en-US" sz="900">
              <a:latin typeface="Arial"/>
              <a:cs typeface="Arial"/>
            </a:endParaRPr>
          </a:p>
        </p:txBody>
      </p:sp>
    </p:spTree>
    <p:extLst>
      <p:ext uri="{BB962C8B-B14F-4D97-AF65-F5344CB8AC3E}">
        <p14:creationId xmlns:p14="http://schemas.microsoft.com/office/powerpoint/2010/main" val="31848482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Core Sight Debug and Trace Technology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96</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028" y="1329978"/>
            <a:ext cx="7806128" cy="5220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4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29" y="1401986"/>
            <a:ext cx="8958139"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97</a:t>
            </a:fld>
            <a:endParaRPr lang="en-US" sz="900">
              <a:latin typeface="Arial"/>
              <a:cs typeface="Arial"/>
            </a:endParaRPr>
          </a:p>
        </p:txBody>
      </p:sp>
    </p:spTree>
    <p:extLst>
      <p:ext uri="{BB962C8B-B14F-4D97-AF65-F5344CB8AC3E}">
        <p14:creationId xmlns:p14="http://schemas.microsoft.com/office/powerpoint/2010/main" val="38031142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98</a:t>
            </a:fld>
            <a:endParaRPr lang="en-US" sz="900">
              <a:latin typeface="Arial"/>
              <a:cs typeface="Arial"/>
            </a:endParaRPr>
          </a:p>
        </p:txBody>
      </p:sp>
      <p:pic>
        <p:nvPicPr>
          <p:cNvPr id="5" name="Picture 4"/>
          <p:cNvPicPr>
            <a:picLocks noChangeAspect="1"/>
          </p:cNvPicPr>
          <p:nvPr/>
        </p:nvPicPr>
        <p:blipFill rotWithShape="1">
          <a:blip r:embed="rId2"/>
          <a:srcRect l="7759"/>
          <a:stretch/>
        </p:blipFill>
        <p:spPr>
          <a:xfrm>
            <a:off x="522164" y="1546002"/>
            <a:ext cx="9367054" cy="4610100"/>
          </a:xfrm>
          <a:prstGeom prst="rect">
            <a:avLst/>
          </a:prstGeom>
        </p:spPr>
      </p:pic>
    </p:spTree>
    <p:extLst>
      <p:ext uri="{BB962C8B-B14F-4D97-AF65-F5344CB8AC3E}">
        <p14:creationId xmlns:p14="http://schemas.microsoft.com/office/powerpoint/2010/main" val="35024281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Trace Port Interface  </a:t>
            </a:r>
            <a:r>
              <a:rPr lang="en-US" sz="2000" b="1" dirty="0">
                <a:hlinkClick r:id="rId2"/>
              </a:rPr>
              <a:t>Link</a:t>
            </a:r>
            <a:br>
              <a:rPr lang="en-US" b="1" dirty="0"/>
            </a:br>
            <a:endParaRPr lang="en-US" dirty="0"/>
          </a:p>
        </p:txBody>
      </p:sp>
      <p:sp>
        <p:nvSpPr>
          <p:cNvPr id="3" name="Text Placeholder 2"/>
          <p:cNvSpPr>
            <a:spLocks noGrp="1"/>
          </p:cNvSpPr>
          <p:nvPr>
            <p:ph type="body" idx="1"/>
          </p:nvPr>
        </p:nvSpPr>
        <p:spPr>
          <a:xfrm>
            <a:off x="867629" y="1185962"/>
            <a:ext cx="8958139" cy="1667375"/>
          </a:xfrm>
        </p:spPr>
        <p:txBody>
          <a:bodyPr/>
          <a:lstStyle/>
          <a:p>
            <a:r>
              <a:rPr lang="en-US" sz="1800" dirty="0"/>
              <a:t>The Trace Port Interface encodes and provides trace information via two possible interfaces:</a:t>
            </a:r>
          </a:p>
          <a:p>
            <a:r>
              <a:rPr lang="en-US" sz="1800" dirty="0"/>
              <a:t>The </a:t>
            </a:r>
            <a:r>
              <a:rPr lang="en-US" sz="1800" b="1" dirty="0"/>
              <a:t>Serial Wire Trace Output</a:t>
            </a:r>
            <a:r>
              <a:rPr lang="en-US" sz="1800" dirty="0"/>
              <a:t> pin (SWO) can be used in Serial Wire Debug </a:t>
            </a:r>
            <a:r>
              <a:rPr lang="en-US" sz="1800"/>
              <a:t>mode only.</a:t>
            </a:r>
            <a:endParaRPr lang="en-US" sz="1800" dirty="0"/>
          </a:p>
          <a:p>
            <a:r>
              <a:rPr lang="en-US" sz="1800" dirty="0"/>
              <a:t>The </a:t>
            </a:r>
            <a:r>
              <a:rPr lang="en-US" sz="1800" b="1" dirty="0"/>
              <a:t>4-Pin Trace Output</a:t>
            </a:r>
            <a:r>
              <a:rPr lang="en-US" sz="1800" dirty="0"/>
              <a:t> has a greater bandwidth than Serial Wire Trace Output and uses 5 </a:t>
            </a:r>
            <a:r>
              <a:rPr lang="en-US" sz="1800"/>
              <a:t>functional pins. </a:t>
            </a:r>
            <a:r>
              <a:rPr lang="en-US" sz="1800" dirty="0"/>
              <a:t>It is the only way to output ETM </a:t>
            </a:r>
            <a:r>
              <a:rPr lang="en-US" sz="1800"/>
              <a:t>trace data. </a:t>
            </a:r>
            <a:r>
              <a:rPr lang="en-US" sz="1800" dirty="0"/>
              <a:t>However, the </a:t>
            </a:r>
            <a:r>
              <a:rPr lang="en-US" sz="1800" dirty="0" err="1">
                <a:hlinkClick r:id="rId3"/>
              </a:rPr>
              <a:t>ULINK</a:t>
            </a:r>
            <a:r>
              <a:rPr lang="en-US" sz="1800" i="1" dirty="0" err="1">
                <a:hlinkClick r:id="rId3"/>
              </a:rPr>
              <a:t>pro</a:t>
            </a:r>
            <a:r>
              <a:rPr lang="en-US" sz="1800" dirty="0"/>
              <a:t> USB-JTAG/SW debugger adapter is required to use </a:t>
            </a:r>
            <a:r>
              <a:rPr lang="en-US" sz="1800"/>
              <a:t>this feature.</a:t>
            </a:r>
            <a:endParaRPr lang="en-US" sz="1800" dirty="0"/>
          </a:p>
          <a:p>
            <a:r>
              <a:rPr lang="en-US" sz="1800" dirty="0"/>
              <a:t>The </a:t>
            </a:r>
            <a:r>
              <a:rPr lang="en-US" sz="1800" b="1" dirty="0"/>
              <a:t>Trace Port Interface</a:t>
            </a:r>
            <a:r>
              <a:rPr lang="en-US" sz="1800" dirty="0"/>
              <a:t> communicates with the following units:</a:t>
            </a:r>
          </a:p>
          <a:p>
            <a:r>
              <a:rPr lang="en-US" sz="1800" b="1" dirty="0"/>
              <a:t>Embedded Trace Macrocell (ETM)</a:t>
            </a:r>
            <a:r>
              <a:rPr lang="en-US" sz="1800" dirty="0"/>
              <a:t>: can be used for instruction tracing to debug historical sequences, for software profiling, and code </a:t>
            </a:r>
            <a:r>
              <a:rPr lang="en-US" sz="1800"/>
              <a:t>coverage analysis. </a:t>
            </a:r>
            <a:r>
              <a:rPr lang="en-US" sz="1800" dirty="0"/>
              <a:t>ETM data are output through an extra 4-bit interface (</a:t>
            </a:r>
            <a:r>
              <a:rPr lang="en-US" sz="1800" dirty="0" err="1">
                <a:hlinkClick r:id="rId3"/>
              </a:rPr>
              <a:t>ULINK</a:t>
            </a:r>
            <a:r>
              <a:rPr lang="en-US" sz="1800" i="1" dirty="0" err="1">
                <a:hlinkClick r:id="rId3"/>
              </a:rPr>
              <a:t>pro</a:t>
            </a:r>
            <a:r>
              <a:rPr lang="en-US" sz="1800" dirty="0"/>
              <a:t> </a:t>
            </a:r>
            <a:r>
              <a:rPr lang="en-US" sz="1800"/>
              <a:t>required).</a:t>
            </a:r>
            <a:endParaRPr lang="en-US" sz="1800" dirty="0"/>
          </a:p>
          <a:p>
            <a:r>
              <a:rPr lang="en-US" sz="1800" b="1" dirty="0"/>
              <a:t>Instrumentation Trace Macrocell (ITM)</a:t>
            </a:r>
            <a:r>
              <a:rPr lang="en-US" sz="1800" dirty="0"/>
              <a:t>: provides application information like debug </a:t>
            </a:r>
            <a:r>
              <a:rPr lang="en-US" sz="1800" dirty="0" err="1"/>
              <a:t>printf</a:t>
            </a:r>
            <a:r>
              <a:rPr lang="en-US" sz="1800" dirty="0"/>
              <a:t>(), RTOS information, unit test, or </a:t>
            </a:r>
            <a:r>
              <a:rPr lang="en-US" sz="1800"/>
              <a:t>UML annotation.</a:t>
            </a:r>
            <a:endParaRPr lang="en-US" sz="1800" dirty="0"/>
          </a:p>
          <a:p>
            <a:r>
              <a:rPr lang="en-US" sz="1800" b="1" dirty="0"/>
              <a:t>Data Watchpoint &amp; Trace Unit (DWT)</a:t>
            </a:r>
            <a:r>
              <a:rPr lang="en-US" sz="1800" dirty="0"/>
              <a:t>: provides PC sampling, event counters, timing, and interrupt </a:t>
            </a:r>
            <a:r>
              <a:rPr lang="en-US" sz="1800"/>
              <a:t>execution information. </a:t>
            </a:r>
            <a:r>
              <a:rPr lang="en-US" sz="1800" dirty="0"/>
              <a:t>In addition, it allows </a:t>
            </a:r>
            <a:r>
              <a:rPr lang="en-US" sz="1800" dirty="0">
                <a:hlinkClick r:id="rId4"/>
              </a:rPr>
              <a:t>Access Breakpoints</a:t>
            </a:r>
            <a:r>
              <a:rPr lang="en-US" sz="1800" dirty="0"/>
              <a:t> for up to four </a:t>
            </a:r>
            <a:r>
              <a:rPr lang="en-US" sz="1800"/>
              <a:t>memory addresses.</a:t>
            </a:r>
            <a:endParaRPr lang="en-US" sz="1800" dirty="0"/>
          </a:p>
          <a:p>
            <a:r>
              <a:rPr lang="en-US" sz="1800" b="1" dirty="0"/>
              <a:t>Serial Wire-JTAG Switch (SWJ)</a:t>
            </a:r>
          </a:p>
          <a:p>
            <a:r>
              <a:rPr lang="en-US" sz="1800" dirty="0"/>
              <a:t>This switch is used to synchronize the debugger adapter and the </a:t>
            </a:r>
            <a:r>
              <a:rPr lang="en-US" sz="1800" dirty="0" err="1"/>
              <a:t>CoreSight</a:t>
            </a:r>
            <a:r>
              <a:rPr lang="en-US" sz="1800" dirty="0"/>
              <a:t> </a:t>
            </a:r>
            <a:r>
              <a:rPr lang="en-US" sz="1800"/>
              <a:t>debug interface. </a:t>
            </a:r>
            <a:r>
              <a:rPr lang="en-US" sz="1800" dirty="0"/>
              <a:t>ULINK2 uses this option to generate sequences for switching between Serial Wire Debug and JTAG </a:t>
            </a:r>
            <a:r>
              <a:rPr lang="en-US" sz="1800"/>
              <a:t>Debug mode.</a:t>
            </a:r>
            <a:endParaRPr lang="en-US" sz="1800" dirty="0"/>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99</a:t>
            </a:fld>
            <a:endParaRPr lang="en-US" sz="900">
              <a:latin typeface="Arial"/>
              <a:cs typeface="Arial"/>
            </a:endParaRPr>
          </a:p>
        </p:txBody>
      </p:sp>
    </p:spTree>
    <p:extLst>
      <p:ext uri="{BB962C8B-B14F-4D97-AF65-F5344CB8AC3E}">
        <p14:creationId xmlns:p14="http://schemas.microsoft.com/office/powerpoint/2010/main" val="99350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ovaPath_docIDOld>S2KG78YAI5MVSHADMPYGQ47SD3</NovaPath_docIDOld>
</file>

<file path=customXml/item10.xml><?xml version="1.0" encoding="utf-8"?>
<nXeGKudETKPeaCNGFh5i5JKJLOqxkMZWB6LsYfMaI9RtbpE1WkCpXazESWus5B>mRMsRisuKZeaGXnyP8nImuNyzd3tAdKbBKfVeQjJk8UgTT9xys6BBMYcLl6CbeIG1Fv5Dp/BHEon5cxOfNtVHw==</nXeGKudETKPeaCNGFh5i5JKJLOqxkMZWB6LsYfMaI9RtbpE1WkCpXazESWus5B>
</file>

<file path=customXml/item11.xml><?xml version="1.0" encoding="utf-8"?>
<NovaPath_docClassID>1010</NovaPath_docClassID>
</file>

<file path=customXml/item12.xml><?xml version="1.0" encoding="utf-8"?>
<NovaPath_docAuthor>jbungo</NovaPath_docAuthor>
</file>

<file path=customXml/item13.xml><?xml version="1.0" encoding="utf-8"?>
<NovaPath_docClass>Public</NovaPath_docClass>
</file>

<file path=customXml/item14.xml><?xml version="1.0" encoding="utf-8"?>
<NovaPath_tenantID>8BC9BD9B-31E2-4E97-ABE0-B03814292429</NovaPath_tenantID>
</file>

<file path=customXml/item15.xml><?xml version="1.0" encoding="utf-8"?>
<nXeGKudETKPeaCNGFh5i7cKyawAjgyQn9gyiebCxx1jD9eHXSWW9Lib2F1j9>fA1qgb7790upUrxYUxfdzcBesH0ECkOSNOlUUDKovnZydxs1B3/y2Mtc+cOTZCDuM97Up7pa4yefxX7S5b3ekg==</nXeGKudETKPeaCNGFh5i7cKyawAjgyQn9gyiebCxx1jD9eHXSWW9Lib2F1j9>
</file>

<file path=customXml/item16.xml><?xml version="1.0" encoding="utf-8"?>
<nXeGKudETKPeaCNGFh5i2aVdoOsLYjULCdH7T707tDyRRmguot4fEcJ2iD6f9>FpGM3f2hcFY+SsLGgsEJmw==</nXeGKudETKPeaCNGFh5i2aVdoOsLYjULCdH7T707tDyRRmguot4fEcJ2iD6f9>
</file>

<file path=customXml/item17.xml><?xml version="1.0" encoding="utf-8"?>
<nXeGKudETKPeaCNGFh5iwUzzYZDrQrCHKPfejBusKNvQLcln0aiewszm1omL74>xXOERgJrn4wgiPpGYa05bg==</nXeGKudETKPeaCNGFh5iwUzzYZDrQrCHKPfejBusKNvQLcln0aiewszm1omL74>
</file>

<file path=customXml/item18.xml><?xml version="1.0" encoding="utf-8"?>
<NovaPath_baseApplication>Microsoft PowerPoint</NovaPath_baseApplication>
</file>

<file path=customXml/item19.xml><?xml version="1.0" encoding="utf-8"?>
<NovaPath_docName>CortexM3_Uni_Intro_Updated.pptx</NovaPath_docName>
</file>

<file path=customXml/item2.xml><?xml version="1.0" encoding="utf-8"?>
<nXeGKudETKPeaCNGFh5iTSI5UodjD94nh7U7VklxY>CCe6+TSA60eEAKZbn+ftzloTvsIel7UtNwzlaRyNVsaB4tcoTtPRmQXCS5/Jgl6TGYJOACYpSmG+1lUwsxHlzw==</nXeGKudETKPeaCNGFh5iTSI5UodjD94nh7U7VklxY>
</file>

<file path=customXml/item20.xml><?xml version="1.0" encoding="utf-8"?>
<nXeGKudETKPeaCNGFh5iyLk1gcWWJqTgFQk8wGFUmjFC0m6hdwbr2zDsrBNVqK>ZlVJfRBpz5lbyGnSv/Z+QA==</nXeGKudETKPeaCNGFh5iyLk1gcWWJqTgFQk8wGFUmjFC0m6hdwbr2zDsrBNVqK>
</file>

<file path=customXml/item21.xml><?xml version="1.0" encoding="utf-8"?>
<nXeGKudETKPeaCNGFh5i8sltj09I1nJ8AlBUytNZ1Ehih9jnZMZtoeNI9UMZ5>hQOrgaZel9Xce9iivZRnVtPKMmclybzjQee+t57u6m4=</nXeGKudETKPeaCNGFh5i8sltj09I1nJ8AlBUytNZ1Ehih9jnZMZtoeNI9UMZ5>
</file>

<file path=customXml/item22.xml><?xml version="1.0" encoding="utf-8"?>
<nXeGKudETKPeaCNGFh5i0BGlH9ci87cLWvMx3DlPzuAPh2gY9s703zKUS7uW>mZ4rtFSXbzk2Ux9ca9oo0xssZsK6RtvXeFpgWced9qTnnSF/zlEjoqm0v7i91j1Vxii9QCg+8cB1ldFwI4Uut7FkjP+UI8M1cV9ttMuEg8SAyVqwiUxkB6Cl6F1WfJzSRWyNPoggPJrqtnduq2FeJb4lSaiI38ODFK9iOYv9xH0=</nXeGKudETKPeaCNGFh5i0BGlH9ci87cLWvMx3DlPzuAPh2gY9s703zKUS7uW>
</file>

<file path=customXml/item23.xml><?xml version="1.0" encoding="utf-8"?>
<NovaPath_DocumentType>0</NovaPath_DocumentType>
</file>

<file path=customXml/item24.xml><?xml version="1.0" encoding="utf-8"?>
<NovaPath_severityLevel>0</NovaPath_severityLevel>
</file>

<file path=customXml/item25.xml><?xml version="1.0" encoding="utf-8"?>
<NovaPath_docID>Z9BDDSA4WOL3A5LGY36HD99URK</NovaPath_docID>
</file>

<file path=customXml/item26.xml><?xml version="1.0" encoding="utf-8"?>
<nXeGKudETKPeaCNGFh5ix5fP7fSWtl37NIroXmYBQsS1cecqKZfGozr8W9iy>lRNKEdCWJXNAkniveh3+yQ==</nXeGKudETKPeaCNGFh5ix5fP7fSWtl37NIroXmYBQsS1cecqKZfGozr8W9iy>
</file>

<file path=customXml/item27.xml><?xml version="1.0" encoding="utf-8"?>
<nXeGKudETKPeaCNGFh5ix5fP7fSWtl37NIroXmZyHIynb9qBde2n67FOJFV2>eDRB324l0Mn4dbbVFF/GnQ==</nXeGKudETKPeaCNGFh5ix5fP7fSWtl37NIroXmZyHIynb9qBde2n67FOJFV2>
</file>

<file path=customXml/item28.xml><?xml version="1.0" encoding="utf-8"?>
<nXeGKudETKPeaCNGFh5ix5fP7fSWtl37NIroXmZN38TajkfZeW3Vf6bvmNn8>me4Bbzq1QpjzA8icQxS/ar8OZ6b9gpLUYCajI/SkDoGneDz1JEA5TS6M663QStFR</nXeGKudETKPeaCNGFh5ix5fP7fSWtl37NIroXmZN38TajkfZeW3Vf6bvmNn8>
</file>

<file path=customXml/item3.xml><?xml version="1.0" encoding="utf-8"?>
<NovaPath_docOwner>Z665059</NovaPath_docOwner>
</file>

<file path=customXml/item4.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5.xml><?xml version="1.0" encoding="utf-8"?>
<NovaPath_versionInfo>5.0.3.12870</NovaPath_versionInfo>
</file>

<file path=customXml/item6.xml><?xml version="1.0" encoding="utf-8"?>
<NovaPath_docClassDate>03/14/2020 11:43:07</NovaPath_docClassDate>
</file>

<file path=customXml/item7.xml><?xml version="1.0" encoding="utf-8"?>
<nXeGKudETKPeaCNGFh5i7KB6PCgefevITs3IW5zvHkDTq2cPPZVDzitehfVaR>xXOERgJrn4wgiPpGYa05bg==</nXeGKudETKPeaCNGFh5i7KB6PCgefevITs3IW5zvHkDTq2cPPZVDzitehfVaR>
</file>

<file path=customXml/item8.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9.xml><?xml version="1.0" encoding="utf-8"?>
<NovaPath_docPath>C:\Users\z665059\Downloads\CortexM3_Uni_Intro_Updated.pptx</NovaPath_docPath>
</file>

<file path=customXml/itemProps1.xml><?xml version="1.0" encoding="utf-8"?>
<ds:datastoreItem xmlns:ds="http://schemas.openxmlformats.org/officeDocument/2006/customXml" ds:itemID="{2AC53F3E-BE7E-4042-9931-1A967EF68A3F}">
  <ds:schemaRefs/>
</ds:datastoreItem>
</file>

<file path=customXml/itemProps10.xml><?xml version="1.0" encoding="utf-8"?>
<ds:datastoreItem xmlns:ds="http://schemas.openxmlformats.org/officeDocument/2006/customXml" ds:itemID="{A19FEB4A-0111-417A-B72B-1E2CE221A9FA}">
  <ds:schemaRefs/>
</ds:datastoreItem>
</file>

<file path=customXml/itemProps11.xml><?xml version="1.0" encoding="utf-8"?>
<ds:datastoreItem xmlns:ds="http://schemas.openxmlformats.org/officeDocument/2006/customXml" ds:itemID="{0DF81B8B-632C-4468-A0A1-CB1CAB392140}">
  <ds:schemaRefs/>
</ds:datastoreItem>
</file>

<file path=customXml/itemProps12.xml><?xml version="1.0" encoding="utf-8"?>
<ds:datastoreItem xmlns:ds="http://schemas.openxmlformats.org/officeDocument/2006/customXml" ds:itemID="{534E8028-8040-44C4-83D1-72AE866DB8E5}">
  <ds:schemaRefs/>
</ds:datastoreItem>
</file>

<file path=customXml/itemProps13.xml><?xml version="1.0" encoding="utf-8"?>
<ds:datastoreItem xmlns:ds="http://schemas.openxmlformats.org/officeDocument/2006/customXml" ds:itemID="{A8CB9BFD-0F9A-4E35-AE79-5FBC552678D0}">
  <ds:schemaRefs/>
</ds:datastoreItem>
</file>

<file path=customXml/itemProps14.xml><?xml version="1.0" encoding="utf-8"?>
<ds:datastoreItem xmlns:ds="http://schemas.openxmlformats.org/officeDocument/2006/customXml" ds:itemID="{13CF6DDE-095E-4FF4-9692-2DFD515C330B}">
  <ds:schemaRefs/>
</ds:datastoreItem>
</file>

<file path=customXml/itemProps15.xml><?xml version="1.0" encoding="utf-8"?>
<ds:datastoreItem xmlns:ds="http://schemas.openxmlformats.org/officeDocument/2006/customXml" ds:itemID="{65A407A9-F9D7-4681-AF0E-A2E9F388046E}">
  <ds:schemaRefs/>
</ds:datastoreItem>
</file>

<file path=customXml/itemProps16.xml><?xml version="1.0" encoding="utf-8"?>
<ds:datastoreItem xmlns:ds="http://schemas.openxmlformats.org/officeDocument/2006/customXml" ds:itemID="{619B5EC4-0C43-4BC8-84EF-EB41E5FCE83D}">
  <ds:schemaRefs/>
</ds:datastoreItem>
</file>

<file path=customXml/itemProps17.xml><?xml version="1.0" encoding="utf-8"?>
<ds:datastoreItem xmlns:ds="http://schemas.openxmlformats.org/officeDocument/2006/customXml" ds:itemID="{578B27B0-7BD2-454C-8FD7-E69DE8F45936}">
  <ds:schemaRefs/>
</ds:datastoreItem>
</file>

<file path=customXml/itemProps18.xml><?xml version="1.0" encoding="utf-8"?>
<ds:datastoreItem xmlns:ds="http://schemas.openxmlformats.org/officeDocument/2006/customXml" ds:itemID="{7A3E5D55-4F07-46D1-89F1-2E2F4EAF4F3B}">
  <ds:schemaRefs/>
</ds:datastoreItem>
</file>

<file path=customXml/itemProps19.xml><?xml version="1.0" encoding="utf-8"?>
<ds:datastoreItem xmlns:ds="http://schemas.openxmlformats.org/officeDocument/2006/customXml" ds:itemID="{21C4DD83-321F-4573-9BE1-2DE5063CDE30}">
  <ds:schemaRefs/>
</ds:datastoreItem>
</file>

<file path=customXml/itemProps2.xml><?xml version="1.0" encoding="utf-8"?>
<ds:datastoreItem xmlns:ds="http://schemas.openxmlformats.org/officeDocument/2006/customXml" ds:itemID="{737888A8-A354-4763-9ACA-F6D64C2CA625}">
  <ds:schemaRefs/>
</ds:datastoreItem>
</file>

<file path=customXml/itemProps20.xml><?xml version="1.0" encoding="utf-8"?>
<ds:datastoreItem xmlns:ds="http://schemas.openxmlformats.org/officeDocument/2006/customXml" ds:itemID="{04A04AE8-67A9-4D86-BAFC-7DE2FE9637D5}">
  <ds:schemaRefs/>
</ds:datastoreItem>
</file>

<file path=customXml/itemProps21.xml><?xml version="1.0" encoding="utf-8"?>
<ds:datastoreItem xmlns:ds="http://schemas.openxmlformats.org/officeDocument/2006/customXml" ds:itemID="{1A531B41-3BF0-4C05-B4E8-1EBC3F7F3FF2}">
  <ds:schemaRefs/>
</ds:datastoreItem>
</file>

<file path=customXml/itemProps22.xml><?xml version="1.0" encoding="utf-8"?>
<ds:datastoreItem xmlns:ds="http://schemas.openxmlformats.org/officeDocument/2006/customXml" ds:itemID="{E4F99327-AF40-4131-A038-6D1598C52D4B}">
  <ds:schemaRefs/>
</ds:datastoreItem>
</file>

<file path=customXml/itemProps23.xml><?xml version="1.0" encoding="utf-8"?>
<ds:datastoreItem xmlns:ds="http://schemas.openxmlformats.org/officeDocument/2006/customXml" ds:itemID="{CA9C50ED-68C1-4F75-BC12-E6D4C73E448F}">
  <ds:schemaRefs/>
</ds:datastoreItem>
</file>

<file path=customXml/itemProps24.xml><?xml version="1.0" encoding="utf-8"?>
<ds:datastoreItem xmlns:ds="http://schemas.openxmlformats.org/officeDocument/2006/customXml" ds:itemID="{FF01EC79-A66E-4333-AC72-473DC1417823}">
  <ds:schemaRefs/>
</ds:datastoreItem>
</file>

<file path=customXml/itemProps25.xml><?xml version="1.0" encoding="utf-8"?>
<ds:datastoreItem xmlns:ds="http://schemas.openxmlformats.org/officeDocument/2006/customXml" ds:itemID="{806ADAE9-BD59-4E91-B231-CAE1A10C99A4}">
  <ds:schemaRefs/>
</ds:datastoreItem>
</file>

<file path=customXml/itemProps26.xml><?xml version="1.0" encoding="utf-8"?>
<ds:datastoreItem xmlns:ds="http://schemas.openxmlformats.org/officeDocument/2006/customXml" ds:itemID="{45FB68C7-2467-44FE-8E89-40073F987446}">
  <ds:schemaRefs/>
</ds:datastoreItem>
</file>

<file path=customXml/itemProps27.xml><?xml version="1.0" encoding="utf-8"?>
<ds:datastoreItem xmlns:ds="http://schemas.openxmlformats.org/officeDocument/2006/customXml" ds:itemID="{314FB42E-5D40-4939-A1D9-83160659341B}">
  <ds:schemaRefs/>
</ds:datastoreItem>
</file>

<file path=customXml/itemProps28.xml><?xml version="1.0" encoding="utf-8"?>
<ds:datastoreItem xmlns:ds="http://schemas.openxmlformats.org/officeDocument/2006/customXml" ds:itemID="{DBE2BC41-29CD-4D7A-9921-6A7C9666BF2C}">
  <ds:schemaRefs/>
</ds:datastoreItem>
</file>

<file path=customXml/itemProps3.xml><?xml version="1.0" encoding="utf-8"?>
<ds:datastoreItem xmlns:ds="http://schemas.openxmlformats.org/officeDocument/2006/customXml" ds:itemID="{3ABA2718-B32C-435C-A322-5B48A0A0F011}">
  <ds:schemaRefs/>
</ds:datastoreItem>
</file>

<file path=customXml/itemProps4.xml><?xml version="1.0" encoding="utf-8"?>
<ds:datastoreItem xmlns:ds="http://schemas.openxmlformats.org/officeDocument/2006/customXml" ds:itemID="{B68D02B6-A135-4064-BC89-1CF5AAEA03BB}">
  <ds:schemaRefs/>
</ds:datastoreItem>
</file>

<file path=customXml/itemProps5.xml><?xml version="1.0" encoding="utf-8"?>
<ds:datastoreItem xmlns:ds="http://schemas.openxmlformats.org/officeDocument/2006/customXml" ds:itemID="{AAD1223F-428C-426F-A81E-29244CB28265}">
  <ds:schemaRefs/>
</ds:datastoreItem>
</file>

<file path=customXml/itemProps6.xml><?xml version="1.0" encoding="utf-8"?>
<ds:datastoreItem xmlns:ds="http://schemas.openxmlformats.org/officeDocument/2006/customXml" ds:itemID="{884DDB36-9F50-499F-8FC3-AC0E95BB5145}">
  <ds:schemaRefs/>
</ds:datastoreItem>
</file>

<file path=customXml/itemProps7.xml><?xml version="1.0" encoding="utf-8"?>
<ds:datastoreItem xmlns:ds="http://schemas.openxmlformats.org/officeDocument/2006/customXml" ds:itemID="{11D4BF81-C159-4F29-97B7-784ACDEAC98F}">
  <ds:schemaRefs/>
</ds:datastoreItem>
</file>

<file path=customXml/itemProps8.xml><?xml version="1.0" encoding="utf-8"?>
<ds:datastoreItem xmlns:ds="http://schemas.openxmlformats.org/officeDocument/2006/customXml" ds:itemID="{C71D71CE-633D-4231-A131-7BA04B2C1DDA}">
  <ds:schemaRefs/>
</ds:datastoreItem>
</file>

<file path=customXml/itemProps9.xml><?xml version="1.0" encoding="utf-8"?>
<ds:datastoreItem xmlns:ds="http://schemas.openxmlformats.org/officeDocument/2006/customXml" ds:itemID="{2EA9D991-49CD-4B5D-8A65-84521725F932}">
  <ds:schemaRefs/>
</ds:datastoreItem>
</file>

<file path=docProps/app.xml><?xml version="1.0" encoding="utf-8"?>
<Properties xmlns="http://schemas.openxmlformats.org/officeDocument/2006/extended-properties" xmlns:vt="http://schemas.openxmlformats.org/officeDocument/2006/docPropsVTypes">
  <Template/>
  <TotalTime>0</TotalTime>
  <Words>7795</Words>
  <Application>Microsoft Office PowerPoint</Application>
  <PresentationFormat>Custom</PresentationFormat>
  <Paragraphs>1138</Paragraphs>
  <Slides>188</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188</vt:i4>
      </vt:variant>
    </vt:vector>
  </HeadingPairs>
  <TitlesOfParts>
    <vt:vector size="194" baseType="lpstr">
      <vt:lpstr>Arial</vt:lpstr>
      <vt:lpstr>Calibri</vt:lpstr>
      <vt:lpstr>Courier New</vt:lpstr>
      <vt:lpstr>Gill Sans MT</vt:lpstr>
      <vt:lpstr>Times New Roman</vt:lpstr>
      <vt:lpstr>Office Theme</vt:lpstr>
      <vt:lpstr>Introduction to ARM Cortex-M Processors</vt:lpstr>
      <vt:lpstr>My promise !</vt:lpstr>
      <vt:lpstr>What am I going to get from this course?  </vt:lpstr>
      <vt:lpstr>Cortex M3 @ S/W Developer point of View</vt:lpstr>
      <vt:lpstr>Agenda</vt:lpstr>
      <vt:lpstr>What’s Happening in Microcontrollers?</vt:lpstr>
      <vt:lpstr>What are ARM Cortex M processors?</vt:lpstr>
      <vt:lpstr>Microcontroller Containing ARM IP Products</vt:lpstr>
      <vt:lpstr>ARM Cortex-M3 Microcontroller</vt:lpstr>
      <vt:lpstr>ARM Cortex-M3 Microcontroller</vt:lpstr>
      <vt:lpstr>The Cortex M Processor Family</vt:lpstr>
      <vt:lpstr>Advantage of Cortex –M Processor</vt:lpstr>
      <vt:lpstr>Features Cont.</vt:lpstr>
      <vt:lpstr>Architecture Version and Thumb ISA</vt:lpstr>
      <vt:lpstr>ISA Enhancement and Evolution</vt:lpstr>
      <vt:lpstr>Introduction to Embedded Software Development</vt:lpstr>
      <vt:lpstr>Agenda</vt:lpstr>
      <vt:lpstr>What are inside typical ARM µC.</vt:lpstr>
      <vt:lpstr>What you need to start</vt:lpstr>
      <vt:lpstr>Software Development Flow </vt:lpstr>
      <vt:lpstr>Software Compiling Flow</vt:lpstr>
      <vt:lpstr>Compilation flow for GNU toolchain</vt:lpstr>
      <vt:lpstr>Polling Flow</vt:lpstr>
      <vt:lpstr>Interrupt Driven</vt:lpstr>
      <vt:lpstr>Multi Tasking System</vt:lpstr>
      <vt:lpstr>RTOS to Handle Multiple Task</vt:lpstr>
      <vt:lpstr>ARM Data Size Definition &amp; Interfaces</vt:lpstr>
      <vt:lpstr>Technical Overview</vt:lpstr>
      <vt:lpstr>Agenda</vt:lpstr>
      <vt:lpstr>Processor type and Architecture </vt:lpstr>
      <vt:lpstr>Instruction Set - Thumb2 </vt:lpstr>
      <vt:lpstr>The Thumb-2 instruction set</vt:lpstr>
      <vt:lpstr>ARM and Thumb Mode Switching</vt:lpstr>
      <vt:lpstr>Thumb2 No Switching Req.</vt:lpstr>
      <vt:lpstr>Block Diagram</vt:lpstr>
      <vt:lpstr>Cortex M3 Internals</vt:lpstr>
      <vt:lpstr>ARM Cortex-M3 Processor</vt:lpstr>
      <vt:lpstr>Various Bus Interfaces on Cortex M3 </vt:lpstr>
      <vt:lpstr>AMBA System</vt:lpstr>
      <vt:lpstr>Memory Map</vt:lpstr>
      <vt:lpstr>Memory System &amp; Interrupt support</vt:lpstr>
      <vt:lpstr>Features of Cortex M3 - Performance</vt:lpstr>
      <vt:lpstr>Code Density</vt:lpstr>
      <vt:lpstr>Low Power</vt:lpstr>
      <vt:lpstr>Memory System and Endianness</vt:lpstr>
      <vt:lpstr>Memory Protection Unit</vt:lpstr>
      <vt:lpstr>Interrupt Handling</vt:lpstr>
      <vt:lpstr>OS Support and system level features</vt:lpstr>
      <vt:lpstr>Cortex-M Compatibility </vt:lpstr>
      <vt:lpstr>Instruction and Data Alignment</vt:lpstr>
      <vt:lpstr>Example of 8 bit Data Alignment</vt:lpstr>
      <vt:lpstr>PowerPoint Presentation</vt:lpstr>
      <vt:lpstr>PowerPoint Presentation</vt:lpstr>
      <vt:lpstr>PowerPoint Presentation</vt:lpstr>
      <vt:lpstr>PowerPoint Presentation</vt:lpstr>
      <vt:lpstr>Architecture</vt:lpstr>
      <vt:lpstr>Agenda</vt:lpstr>
      <vt:lpstr>Programmer’s Model</vt:lpstr>
      <vt:lpstr>CPU Operating Modes – Cont.</vt:lpstr>
      <vt:lpstr>Register Set</vt:lpstr>
      <vt:lpstr>Stack Pointer –R13</vt:lpstr>
      <vt:lpstr>Link Register – R14</vt:lpstr>
      <vt:lpstr>Link Register Flow diagram</vt:lpstr>
      <vt:lpstr>Program Counter – R15</vt:lpstr>
      <vt:lpstr>Special Registers</vt:lpstr>
      <vt:lpstr>Program Status Register</vt:lpstr>
      <vt:lpstr>Program Status Register: xPSR</vt:lpstr>
      <vt:lpstr>APSR</vt:lpstr>
      <vt:lpstr>Q Flag – Signed &amp; Unsigned Saturation</vt:lpstr>
      <vt:lpstr>IPSR</vt:lpstr>
      <vt:lpstr>EPSR</vt:lpstr>
      <vt:lpstr>Conditional execution</vt:lpstr>
      <vt:lpstr>Mask registers</vt:lpstr>
      <vt:lpstr>Hard Fault</vt:lpstr>
      <vt:lpstr>CONTROL register </vt:lpstr>
      <vt:lpstr>Stacks</vt:lpstr>
      <vt:lpstr>Both Thread and Handler using MSP</vt:lpstr>
      <vt:lpstr>Thread uses PSP &amp; Handler uses MSP</vt:lpstr>
      <vt:lpstr>Stack Pointer selection</vt:lpstr>
      <vt:lpstr>Switching Privileged &amp; Unprivileged</vt:lpstr>
      <vt:lpstr>Processor Modes in v7-M</vt:lpstr>
      <vt:lpstr>Privilege, Modes and Stacks</vt:lpstr>
      <vt:lpstr>Memory System</vt:lpstr>
      <vt:lpstr>Memory Map</vt:lpstr>
      <vt:lpstr>PowerPoint Presentation</vt:lpstr>
      <vt:lpstr>PowerPoint Presentation</vt:lpstr>
      <vt:lpstr>Stack Memory</vt:lpstr>
      <vt:lpstr>Exceptions and Interrupts</vt:lpstr>
      <vt:lpstr>Various Exception sources</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Debug connections</vt:lpstr>
      <vt:lpstr>Trace Port Interface  Link </vt:lpstr>
      <vt:lpstr>Trace Connections</vt:lpstr>
      <vt:lpstr>Cortex Reset Sequence &amp; Startup</vt:lpstr>
      <vt:lpstr>Vector Table at Startup </vt:lpstr>
      <vt:lpstr>Reset Sequence</vt:lpstr>
      <vt:lpstr>Reset Behavior</vt:lpstr>
      <vt:lpstr>Status of SP and PC during reset</vt:lpstr>
      <vt:lpstr>Task to be Performed</vt:lpstr>
      <vt:lpstr>Initialization Summary</vt:lpstr>
      <vt:lpstr>Memory System</vt:lpstr>
      <vt:lpstr>Agenda</vt:lpstr>
      <vt:lpstr>Memory Map</vt:lpstr>
      <vt:lpstr>PowerPoint Presentation</vt:lpstr>
      <vt:lpstr>Multiple Bus Interfaces for different memory regions</vt:lpstr>
      <vt:lpstr>Memory Endianness</vt:lpstr>
      <vt:lpstr>Data alignment and unaligned data access</vt:lpstr>
      <vt:lpstr>Bit Banding</vt:lpstr>
      <vt:lpstr>Bit Access to Bit band region</vt:lpstr>
      <vt:lpstr>Bit Banding Mapping</vt:lpstr>
      <vt:lpstr>Cortex-M3 Bit Banding</vt:lpstr>
      <vt:lpstr>Read Modify Write vs Bit Banding</vt:lpstr>
      <vt:lpstr>Cortex-M3 Bit Banding</vt:lpstr>
      <vt:lpstr>Advantages of Bit-Band</vt:lpstr>
      <vt:lpstr>Memory Access attributes</vt:lpstr>
      <vt:lpstr>Memory Types and Properties</vt:lpstr>
      <vt:lpstr>Memory Attributes in Relation to Memory Types</vt:lpstr>
      <vt:lpstr>Multi-Processor System Sharable Memory</vt:lpstr>
      <vt:lpstr>Address Map Overview</vt:lpstr>
      <vt:lpstr>Exclusive Access in MUTEX semaphore</vt:lpstr>
      <vt:lpstr>Memory system in a Microcontroller</vt:lpstr>
      <vt:lpstr>Bootloaders and Memory Remapping</vt:lpstr>
      <vt:lpstr>PowerPoint Presentation</vt:lpstr>
      <vt:lpstr>Memory remap implementation with boot loader</vt:lpstr>
      <vt:lpstr>Possibilities of Re-mapping</vt:lpstr>
      <vt:lpstr>Exceptions and Interrupts</vt:lpstr>
      <vt:lpstr>Agenda</vt:lpstr>
      <vt:lpstr>Agenda</vt:lpstr>
      <vt:lpstr>Exception Type</vt:lpstr>
      <vt:lpstr>Exception types </vt:lpstr>
      <vt:lpstr>PowerPoint Presentation</vt:lpstr>
      <vt:lpstr>List of Interrupts</vt:lpstr>
      <vt:lpstr>CMSIS-Core Exception Definitions</vt:lpstr>
      <vt:lpstr>Commonly Used CMSIS-Core Fxns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Register In NVIC for Interrupt Control</vt:lpstr>
      <vt:lpstr>Exceptions Handling In Detail</vt:lpstr>
      <vt:lpstr>Agenda</vt:lpstr>
      <vt:lpstr>Exception entrance and stacking</vt:lpstr>
      <vt:lpstr>Nested Interrupt Stacking</vt:lpstr>
      <vt:lpstr>Interrupt Handling</vt:lpstr>
      <vt:lpstr>Feature Description of NVIC</vt:lpstr>
      <vt:lpstr>Working of NVIC</vt:lpstr>
      <vt:lpstr>NVIC Operations Exception Entry/Exit</vt:lpstr>
      <vt:lpstr>Interrupt Preemption</vt:lpstr>
      <vt:lpstr>Tail Chaining</vt:lpstr>
      <vt:lpstr>Pop Preemption</vt:lpstr>
      <vt:lpstr>Late Arrival</vt:lpstr>
      <vt:lpstr>Low Power and System Control Features</vt:lpstr>
      <vt:lpstr>Power Management</vt:lpstr>
      <vt:lpstr>Clock Gating</vt:lpstr>
      <vt:lpstr>Activities in an Interrupt-Driven Application</vt:lpstr>
      <vt:lpstr>Various Power Modes</vt:lpstr>
      <vt:lpstr>Entering Low Power Modes</vt:lpstr>
      <vt:lpstr>Wakeup Interrupt Controller</vt:lpstr>
      <vt:lpstr>WIC</vt:lpstr>
      <vt:lpstr>WIC Entry</vt:lpstr>
      <vt:lpstr>State Retention Power Gating</vt:lpstr>
      <vt:lpstr>SRPG</vt:lpstr>
      <vt:lpstr>System Timer (SysTick)</vt:lpstr>
      <vt:lpstr>Cortex System Timer</vt:lpstr>
      <vt:lpstr>Cortex-M3 Pipeline</vt:lpstr>
      <vt:lpstr>The Cortex microcontroller software interface standard (CMSIS)</vt:lpstr>
      <vt:lpstr>CMSIS</vt:lpstr>
      <vt:lpstr>CMSIS Projects</vt:lpstr>
      <vt:lpstr>Standardization in CMSIS-Core</vt:lpstr>
      <vt:lpstr>Organization of CMSIS-Core</vt:lpstr>
      <vt:lpstr>CMSIS-Core structure</vt:lpstr>
      <vt:lpstr>Using CMSIS in Project</vt:lpstr>
      <vt:lpstr>Enabling key IoT technologies in mbed!</vt:lpstr>
      <vt:lpstr>PowerPoint Presentation</vt:lpstr>
      <vt:lpstr>Project Discussion-1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tarun.bharani@zf.com</dc:creator>
  <cp:keywords>Public</cp:keywords>
  <cp:lastModifiedBy>Bharani Tarun HYD DIWIU62</cp:lastModifiedBy>
  <cp:revision>211</cp:revision>
  <dcterms:created xsi:type="dcterms:W3CDTF">2016-04-03T12:12:23Z</dcterms:created>
  <dcterms:modified xsi:type="dcterms:W3CDTF">2021-11-08T06:30:21Z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Dokumenten-ID">
    <vt:lpwstr>Z9BDDSA4WOL3A5LGY36HD99URK</vt:lpwstr>
  </property>
  <property fmtid="{D5CDD505-2E9C-101B-9397-08002B2CF9AE}" pid="5" name="NovaPath-Version">
    <vt:lpwstr>5.0.3.12870</vt:lpwstr>
  </property>
  <property fmtid="{D5CDD505-2E9C-101B-9397-08002B2CF9AE}" pid="6" name="Klassifizierung">
    <vt:lpwstr>Public</vt:lpwstr>
  </property>
  <property fmtid="{D5CDD505-2E9C-101B-9397-08002B2CF9AE}" pid="7" name="Klassifizierungs-Id">
    <vt:lpwstr>1010</vt:lpwstr>
  </property>
  <property fmtid="{D5CDD505-2E9C-101B-9397-08002B2CF9AE}" pid="8" name="Klassifizierungs-Datum">
    <vt:lpwstr>03/14/2020 11:43:07</vt:lpwstr>
  </property>
  <property fmtid="{D5CDD505-2E9C-101B-9397-08002B2CF9AE}" pid="9" name="NovaPath-SeverityName">
    <vt:lpwstr>Undefined</vt:lpwstr>
  </property>
  <property fmtid="{D5CDD505-2E9C-101B-9397-08002B2CF9AE}" pid="10" name="NovaPath-SeverityLevel">
    <vt:lpwstr>0</vt:lpwstr>
  </property>
</Properties>
</file>